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  <p:sldMasterId id="2147483654" r:id="rId2"/>
    <p:sldMasterId id="2147483655" r:id="rId3"/>
  </p:sldMasterIdLst>
  <p:notesMasterIdLst>
    <p:notesMasterId r:id="rId27"/>
  </p:notesMasterIdLst>
  <p:sldIdLst>
    <p:sldId id="256" r:id="rId4"/>
    <p:sldId id="529" r:id="rId5"/>
    <p:sldId id="530" r:id="rId6"/>
    <p:sldId id="531" r:id="rId7"/>
    <p:sldId id="532" r:id="rId8"/>
    <p:sldId id="507" r:id="rId9"/>
    <p:sldId id="526" r:id="rId10"/>
    <p:sldId id="512" r:id="rId11"/>
    <p:sldId id="540" r:id="rId12"/>
    <p:sldId id="513" r:id="rId13"/>
    <p:sldId id="514" r:id="rId14"/>
    <p:sldId id="515" r:id="rId15"/>
    <p:sldId id="538" r:id="rId16"/>
    <p:sldId id="517" r:id="rId17"/>
    <p:sldId id="518" r:id="rId18"/>
    <p:sldId id="516" r:id="rId19"/>
    <p:sldId id="539" r:id="rId20"/>
    <p:sldId id="533" r:id="rId21"/>
    <p:sldId id="534" r:id="rId22"/>
    <p:sldId id="535" r:id="rId23"/>
    <p:sldId id="536" r:id="rId24"/>
    <p:sldId id="537" r:id="rId25"/>
    <p:sldId id="258" r:id="rId2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8"/>
    <p:restoredTop sz="94599"/>
  </p:normalViewPr>
  <p:slideViewPr>
    <p:cSldViewPr snapToGrid="0">
      <p:cViewPr varScale="1">
        <p:scale>
          <a:sx n="152" d="100"/>
          <a:sy n="152" d="100"/>
        </p:scale>
        <p:origin x="1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8" name="Google Shape;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BEB51-2841-61C0-28FB-1788DA2DC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DC0093EB-E9B9-0B98-393C-FA2E82739B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A2AF8809-9BC1-EF0B-475A-7DF633A70F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8C26792-95C6-A431-E41E-69B7820BE4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770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9E5FA-F24E-9125-CDBE-A4B0DDB0C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9B62C845-F5F3-2E13-6138-78787518BE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42F08584-BD50-0338-91A1-3B4880C92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5A7888A-9DBE-061A-5B7F-B161165401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1887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D2D2BC-615A-79E2-8C5B-CC7ACA673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576F7BAD-7CC0-BC46-1521-C995FC9B1D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12454E61-BA53-EFA3-BB8C-540DB5C95D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7E75B6F-99F7-FF27-AB2A-1FFA38B9E9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53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801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315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5" name="Google Shape;7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967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87DBB-D25C-4C44-C762-5AA330D29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94292DDE-BF94-E6AA-D50A-FA16EB2A16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8FA1460D-887A-F488-6942-E88CB2C27F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AFE2B0A-6F6D-9B1D-FBC0-D24FB1555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378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E5FDD-24D6-8782-7C67-742626864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33015978-DD81-867E-E18B-D007662A39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C3842B52-BA47-E1D2-B863-860A3AD452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15F3736-898D-0BA0-4513-23A0286E0D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822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D9733-F16B-760C-F937-4CB2018FA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B4F00B81-E15D-471E-E55D-485F893549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E125ED11-483E-620E-71DB-600B4AAF35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E531990-AFBB-6CA9-222F-B81BC35918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723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AFD28-E408-5E22-3C61-43155122F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4CBBF1F0-C4E8-5741-59E8-563233AE04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8B44D65C-AB74-1E30-AA22-636F40855B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D16DCA6-4E0B-2D55-3850-C80A537201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361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AACF7-0E53-3D31-F41B-45BB6D4E0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1A22F528-BBF6-C05F-1EC8-863F07850A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582C2732-E7C4-1641-6FCA-D09CD75672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D834DC2-D3F4-4FA9-A949-2D20BD7863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154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EBED5-9C26-A4E5-7C6C-28FB824F2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89BD2B74-A3ED-C314-EED6-D181BA1B6D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3D99FFC0-342F-7702-09F6-020F501319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D50669A-8F40-BDC7-C7A4-0D1D78EAA5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92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31F78-5C4D-30CD-AB41-91C44BD91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A96B7900-A09E-823B-B0D9-77DF845D60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D1216B9A-C659-D64C-386C-A7DEFD4C88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F7FCF89-E36C-A452-BA8B-92D6C493D8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800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l="13286" t="60631" r="43124" b="7996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t="-1" b="15503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1037739" y="5716824"/>
            <a:ext cx="1171195" cy="1171195"/>
          </a:xfrm>
          <a:custGeom>
            <a:avLst/>
            <a:gdLst/>
            <a:ahLst/>
            <a:cxnLst/>
            <a:rect l="l" t="t" r="r" b="b"/>
            <a:pathLst>
              <a:path w="1402596" h="1402596" extrusionOk="0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"/>
          <p:cNvSpPr/>
          <p:nvPr/>
        </p:nvSpPr>
        <p:spPr>
          <a:xfrm rot="-2659028">
            <a:off x="10539361" y="5650681"/>
            <a:ext cx="1640667" cy="774393"/>
          </a:xfrm>
          <a:custGeom>
            <a:avLst/>
            <a:gdLst/>
            <a:ahLst/>
            <a:cxnLst/>
            <a:rect l="l" t="t" r="r" b="b"/>
            <a:pathLst>
              <a:path w="1568570" h="780013" extrusionOk="0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"/>
          <p:cNvSpPr txBox="1"/>
          <p:nvPr/>
        </p:nvSpPr>
        <p:spPr>
          <a:xfrm>
            <a:off x="11291245" y="6408696"/>
            <a:ext cx="1003253" cy="479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426D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EE426D"/>
                </a:solidFill>
                <a:latin typeface="Calibri"/>
                <a:ea typeface="Calibri"/>
                <a:cs typeface="Calibri"/>
                <a:sym typeface="Calibri"/>
              </a:rPr>
              <a:t>GN5-</a:t>
            </a:r>
            <a:r>
              <a:rPr lang="en-GB" sz="2000" b="1">
                <a:solidFill>
                  <a:srgbClr val="EE426D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000" b="1" i="0" u="none" strike="noStrike" cap="none">
              <a:solidFill>
                <a:srgbClr val="EE426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407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126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Page">
  <p:cSld name="Basic Pag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6"/>
          <p:cNvPicPr preferRelativeResize="0"/>
          <p:nvPr/>
        </p:nvPicPr>
        <p:blipFill rotWithShape="1">
          <a:blip r:embed="rId2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8"/>
          <p:cNvPicPr preferRelativeResize="0"/>
          <p:nvPr/>
        </p:nvPicPr>
        <p:blipFill rotWithShape="1">
          <a:blip r:embed="rId2">
            <a:alphaModFix/>
          </a:blip>
          <a:srcRect l="13286" t="60631" r="43124" b="7996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" name="Google Shape;50;p8"/>
          <p:cNvPicPr preferRelativeResize="0"/>
          <p:nvPr/>
        </p:nvPicPr>
        <p:blipFill rotWithShape="1">
          <a:blip r:embed="rId3">
            <a:alphaModFix/>
          </a:blip>
          <a:srcRect t="-1" b="15503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/>
          <p:nvPr/>
        </p:nvSpPr>
        <p:spPr>
          <a:xfrm>
            <a:off x="744354" y="5303545"/>
            <a:ext cx="5467827" cy="42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GB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" name="Google Shape;54;p8" descr="Graphical user interface, text, emai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8189" y="5824136"/>
            <a:ext cx="1984777" cy="414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5">
            <a:alphaModFix/>
          </a:blip>
          <a:srcRect l="13286" t="60631" r="43124" b="7996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1"/>
          <p:cNvPicPr preferRelativeResize="0"/>
          <p:nvPr/>
        </p:nvPicPr>
        <p:blipFill rotWithShape="1">
          <a:blip r:embed="rId6">
            <a:alphaModFix/>
          </a:blip>
          <a:srcRect t="-1" b="15503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6" r:id="rId2"/>
    <p:sldLayoutId id="2147483657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  <a:defRPr sz="28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 txBox="1"/>
          <p:nvPr/>
        </p:nvSpPr>
        <p:spPr>
          <a:xfrm>
            <a:off x="10646471" y="105344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|</a:t>
            </a:r>
            <a:endParaRPr/>
          </a:p>
        </p:txBody>
      </p:sp>
      <p:sp>
        <p:nvSpPr>
          <p:cNvPr id="29" name="Google Shape;29;p3"/>
          <p:cNvSpPr txBox="1"/>
          <p:nvPr/>
        </p:nvSpPr>
        <p:spPr>
          <a:xfrm>
            <a:off x="11356610" y="139678"/>
            <a:ext cx="1268825" cy="290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E200"/>
              </a:buClr>
              <a:buSzPts val="1200"/>
              <a:buFont typeface="Arial"/>
              <a:buNone/>
            </a:pPr>
            <a:r>
              <a:rPr lang="en-GB" sz="1200" b="1" i="0" u="none" strike="noStrike" cap="none">
                <a:solidFill>
                  <a:srgbClr val="F4E200"/>
                </a:solidFill>
                <a:latin typeface="Calibri"/>
                <a:ea typeface="Calibri"/>
                <a:cs typeface="Calibri"/>
                <a:sym typeface="Calibri"/>
              </a:rPr>
              <a:t>GN5-</a:t>
            </a:r>
            <a:r>
              <a:rPr lang="en-GB" sz="1200" b="1">
                <a:solidFill>
                  <a:srgbClr val="F4E2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200" b="1" i="0" u="none" strike="noStrike" cap="none">
              <a:solidFill>
                <a:srgbClr val="F4E2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" name="Google Shape;30;p3" descr="A picture containing aircraf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10540" t="70685" r="16055" b="24138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" name="Google Shape;43;p7"/>
          <p:cNvPicPr preferRelativeResize="0"/>
          <p:nvPr/>
        </p:nvPicPr>
        <p:blipFill rotWithShape="1">
          <a:blip r:embed="rId3">
            <a:alphaModFix/>
          </a:blip>
          <a:srcRect l="13286" t="60631" r="43124" b="7996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7"/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4">
            <a:alphaModFix/>
          </a:blip>
          <a:srcRect t="-1" b="15503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cat-test.eduraom.org/msp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sp-pilot.eduroam.org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/>
        </p:nvSpPr>
        <p:spPr>
          <a:xfrm>
            <a:off x="744354" y="3600965"/>
            <a:ext cx="7485589" cy="107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Maja Górecka-Wolniewicz</a:t>
            </a:r>
          </a:p>
          <a:p>
            <a:pPr lvl="0">
              <a:buClrTx/>
              <a:defRPr/>
            </a:pPr>
            <a:r>
              <a:rPr lang="en-US" sz="2000" b="1" dirty="0" err="1">
                <a:solidFill>
                  <a:schemeClr val="bg1"/>
                </a:solidFill>
              </a:rPr>
              <a:t>Poznańskie</a:t>
            </a:r>
            <a:r>
              <a:rPr lang="en-US" sz="2000" b="1" dirty="0">
                <a:solidFill>
                  <a:schemeClr val="bg1"/>
                </a:solidFill>
              </a:rPr>
              <a:t> Centrum </a:t>
            </a:r>
            <a:r>
              <a:rPr lang="en-US" sz="2000" b="1" dirty="0" err="1">
                <a:solidFill>
                  <a:schemeClr val="bg1"/>
                </a:solidFill>
              </a:rPr>
              <a:t>Superkomputerowo-Sieciowe</a:t>
            </a:r>
            <a:r>
              <a:rPr lang="en-US" sz="2000" b="1" dirty="0">
                <a:solidFill>
                  <a:schemeClr val="bg1"/>
                </a:solidFill>
              </a:rPr>
              <a:t> (PCSS)</a:t>
            </a:r>
          </a:p>
          <a:p>
            <a:pPr lvl="0">
              <a:buClrTx/>
              <a:defRPr/>
            </a:pPr>
            <a:r>
              <a:rPr lang="en-US" sz="1800" b="1" dirty="0">
                <a:solidFill>
                  <a:schemeClr val="bg1"/>
                </a:solidFill>
              </a:rPr>
              <a:t>Poznan Supercomputing and Networking Center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9"/>
          <p:cNvSpPr txBox="1"/>
          <p:nvPr/>
        </p:nvSpPr>
        <p:spPr>
          <a:xfrm>
            <a:off x="744354" y="6344021"/>
            <a:ext cx="6689792" cy="35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 (PU)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9"/>
          <p:cNvSpPr txBox="1"/>
          <p:nvPr/>
        </p:nvSpPr>
        <p:spPr>
          <a:xfrm>
            <a:off x="744355" y="5186065"/>
            <a:ext cx="6199690" cy="42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Mobility Day – TNC25, Brighton, 9.06.2025</a:t>
            </a:r>
          </a:p>
        </p:txBody>
      </p:sp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eduroam</a:t>
            </a:r>
            <a:r>
              <a:rPr lang="en-US" dirty="0">
                <a:solidFill>
                  <a:schemeClr val="bg1"/>
                </a:solidFill>
              </a:rPr>
              <a:t> hosted services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Managed SP  new version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 glance at usage of MSP and </a:t>
            </a:r>
            <a:r>
              <a:rPr lang="en-US" dirty="0" err="1">
                <a:solidFill>
                  <a:schemeClr val="bg1"/>
                </a:solidFill>
              </a:rPr>
              <a:t>MIdP</a:t>
            </a:r>
            <a:r>
              <a:rPr lang="en-US" dirty="0">
                <a:solidFill>
                  <a:schemeClr val="bg1"/>
                </a:solidFill>
              </a:rPr>
              <a:t> services</a:t>
            </a:r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1"/>
          </p:nvPr>
        </p:nvSpPr>
        <p:spPr>
          <a:xfrm>
            <a:off x="744354" y="2777636"/>
            <a:ext cx="10444500" cy="479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pl-PL" dirty="0"/>
              <a:t>			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FB169CA-762B-9B26-C862-FFB44BCD3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zrzut ekranu, oprogramowanie, Strona internetow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42073568-6CA2-DFFD-B374-1981376B6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0"/>
            <a:ext cx="9632061" cy="690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801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0DC34A6-DEBE-5085-689C-72B929116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tekst, zrzut ekranu, oprogramowanie, Strona internetow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8B2691F9-5E2F-6240-A956-51AF2B9897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0"/>
            <a:ext cx="9632061" cy="690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67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7AA66A8-C58E-07A3-9BDD-8C2125AB7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zrzut ekranu, oprogramowanie, Strona internetow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B5FC64E3-A64C-A9FA-FD4E-0E0800401A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0"/>
            <a:ext cx="9632061" cy="6906006"/>
          </a:xfrm>
          <a:prstGeom prst="rect">
            <a:avLst/>
          </a:prstGeom>
        </p:spPr>
      </p:pic>
      <p:cxnSp>
        <p:nvCxnSpPr>
          <p:cNvPr id="6" name="Łącznik prosty ze strzałką 5">
            <a:extLst>
              <a:ext uri="{FF2B5EF4-FFF2-40B4-BE49-F238E27FC236}">
                <a16:creationId xmlns:a16="http://schemas.microsoft.com/office/drawing/2014/main" id="{2B7C5EE2-3752-CD59-EFAC-B6794ADFB70B}"/>
              </a:ext>
            </a:extLst>
          </p:cNvPr>
          <p:cNvCxnSpPr/>
          <p:nvPr/>
        </p:nvCxnSpPr>
        <p:spPr>
          <a:xfrm flipH="1">
            <a:off x="2313139" y="4516865"/>
            <a:ext cx="7565721" cy="11523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720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994E5-165B-CE0F-2440-91AB7CBB8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tekst, zrzut ekranu, Strona internetowa, oprogramowanie&#10;&#10;Zawartość wygenerowana przez AI może być niepoprawna.">
            <a:extLst>
              <a:ext uri="{FF2B5EF4-FFF2-40B4-BE49-F238E27FC236}">
                <a16:creationId xmlns:a16="http://schemas.microsoft.com/office/drawing/2014/main" id="{42A68015-0B78-C70D-0F4C-D7E71209D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554" y="810275"/>
            <a:ext cx="6930281" cy="605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56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3CED135-93E5-73AE-2669-C28850059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oprogramowanie, Strona internetowa, Ikona komputerow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D643BDFE-FF6B-B132-90A2-713CAE17AE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0"/>
            <a:ext cx="10000165" cy="6895275"/>
          </a:xfrm>
          <a:prstGeom prst="rect">
            <a:avLst/>
          </a:prstGeom>
        </p:spPr>
      </p:pic>
      <p:sp>
        <p:nvSpPr>
          <p:cNvPr id="5" name="Owal 4">
            <a:extLst>
              <a:ext uri="{FF2B5EF4-FFF2-40B4-BE49-F238E27FC236}">
                <a16:creationId xmlns:a16="http://schemas.microsoft.com/office/drawing/2014/main" id="{9337AB29-72D5-89D6-F38D-19079DB241CA}"/>
              </a:ext>
            </a:extLst>
          </p:cNvPr>
          <p:cNvSpPr/>
          <p:nvPr/>
        </p:nvSpPr>
        <p:spPr>
          <a:xfrm>
            <a:off x="9331889" y="4809994"/>
            <a:ext cx="1315232" cy="75156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cxnSp>
        <p:nvCxnSpPr>
          <p:cNvPr id="7" name="Łącznik prosty ze strzałką 6">
            <a:extLst>
              <a:ext uri="{FF2B5EF4-FFF2-40B4-BE49-F238E27FC236}">
                <a16:creationId xmlns:a16="http://schemas.microsoft.com/office/drawing/2014/main" id="{E7FEE5AE-2D3E-2C8E-BAB9-F4C605624E80}"/>
              </a:ext>
            </a:extLst>
          </p:cNvPr>
          <p:cNvCxnSpPr/>
          <p:nvPr/>
        </p:nvCxnSpPr>
        <p:spPr>
          <a:xfrm flipH="1">
            <a:off x="9557359" y="2880986"/>
            <a:ext cx="1653436" cy="19290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066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6D3CF45-9392-394F-414F-8F7B333AB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Obraz zawierający tekst, oprogramowanie, Strona internetowa, Ikona komputerow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F6EE0684-CC84-8617-C3F5-E0207AA82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-1"/>
            <a:ext cx="10015728" cy="6906006"/>
          </a:xfrm>
          <a:prstGeom prst="rect">
            <a:avLst/>
          </a:prstGeom>
        </p:spPr>
      </p:pic>
      <p:sp>
        <p:nvSpPr>
          <p:cNvPr id="7" name="Owal 6">
            <a:extLst>
              <a:ext uri="{FF2B5EF4-FFF2-40B4-BE49-F238E27FC236}">
                <a16:creationId xmlns:a16="http://schemas.microsoft.com/office/drawing/2014/main" id="{82113270-A9DF-65F2-69CA-CE9FE4B4A026}"/>
              </a:ext>
            </a:extLst>
          </p:cNvPr>
          <p:cNvSpPr/>
          <p:nvPr/>
        </p:nvSpPr>
        <p:spPr>
          <a:xfrm>
            <a:off x="9031265" y="4747364"/>
            <a:ext cx="1315232" cy="75156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70074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AAD57A2-E8FD-D68E-EB1B-94D63328D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zrzut ekranu, Strona internetowa, Czcionka&#10;&#10;Zawartość wygenerowana przez AI może być niepoprawna.">
            <a:extLst>
              <a:ext uri="{FF2B5EF4-FFF2-40B4-BE49-F238E27FC236}">
                <a16:creationId xmlns:a16="http://schemas.microsoft.com/office/drawing/2014/main" id="{6B3A03AE-6130-3BFE-94CB-5F2BEBF6A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662" y="632891"/>
            <a:ext cx="7772400" cy="5881816"/>
          </a:xfrm>
          <a:prstGeom prst="rect">
            <a:avLst/>
          </a:prstGeom>
        </p:spPr>
      </p:pic>
      <p:sp>
        <p:nvSpPr>
          <p:cNvPr id="9" name="Prostokąt zaokrąglony 8">
            <a:extLst>
              <a:ext uri="{FF2B5EF4-FFF2-40B4-BE49-F238E27FC236}">
                <a16:creationId xmlns:a16="http://schemas.microsoft.com/office/drawing/2014/main" id="{3EAEE670-221B-715D-BD39-4C47C492E249}"/>
              </a:ext>
            </a:extLst>
          </p:cNvPr>
          <p:cNvSpPr/>
          <p:nvPr/>
        </p:nvSpPr>
        <p:spPr>
          <a:xfrm>
            <a:off x="1491480" y="4854474"/>
            <a:ext cx="7188529" cy="100410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64032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B0F81-BF7F-6667-A426-B4526DBAD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B7C8C-B890-883C-696A-BAD038936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200" noProof="0" dirty="0"/>
              <a:t>New version is available for testing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noProof="0" dirty="0">
                <a:hlinkClick r:id="rId2"/>
              </a:rPr>
              <a:t>https://cat-test.eduraom.org/msp</a:t>
            </a:r>
            <a:endParaRPr lang="en-GB" sz="2000" noProof="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noProof="0" dirty="0"/>
              <a:t>CAT MSP database on this site contains data taken from </a:t>
            </a:r>
            <a:r>
              <a:rPr lang="en-GB" sz="2000" noProof="0" dirty="0" err="1"/>
              <a:t>msp-pilot.eduroam.org</a:t>
            </a:r>
            <a:r>
              <a:rPr lang="en-GB" sz="2000" noProof="0" dirty="0"/>
              <a:t> in February 2025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noProof="0" dirty="0"/>
              <a:t>Transition to new version will be smooth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noProof="0" dirty="0"/>
              <a:t>we plan to maintain IP addresses of RADIUS servers</a:t>
            </a:r>
          </a:p>
          <a:p>
            <a:pPr marL="571500" lvl="1" indent="0">
              <a:buNone/>
            </a:pPr>
            <a:r>
              <a:rPr lang="en-GB" sz="2000" noProof="0" dirty="0"/>
              <a:t> </a:t>
            </a:r>
          </a:p>
          <a:p>
            <a:pPr marL="571500" lvl="1" indent="0">
              <a:buNone/>
            </a:pPr>
            <a:endParaRPr lang="pl-PL" sz="2000" dirty="0"/>
          </a:p>
          <a:p>
            <a:pPr lvl="1">
              <a:buFont typeface="Arial" panose="020B0604020202020204" pitchFamily="34" charset="0"/>
              <a:buChar char="•"/>
            </a:pPr>
            <a:endParaRPr lang="pl-PL" sz="2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098BA2-F1D0-253A-3968-68AB7A208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New version of Managed SP - transition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362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8FB02-A955-A74F-240B-386E21674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2E2321F-43C3-98FD-013A-B8E7BF3B17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55 institutions from 11 countries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63 SP deployment created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56 SP deployments activated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22 active on daily basis</a:t>
            </a:r>
          </a:p>
          <a:p>
            <a:pPr lvl="1"/>
            <a:r>
              <a:rPr lang="en-GB" sz="1800" dirty="0"/>
              <a:t>7 ZA</a:t>
            </a:r>
          </a:p>
          <a:p>
            <a:pPr lvl="1"/>
            <a:r>
              <a:rPr lang="en-GB" sz="1800" dirty="0"/>
              <a:t>4 CH</a:t>
            </a:r>
          </a:p>
          <a:p>
            <a:pPr lvl="1"/>
            <a:r>
              <a:rPr lang="en-GB" sz="1800" dirty="0"/>
              <a:t>3: SE, LU</a:t>
            </a:r>
          </a:p>
          <a:p>
            <a:pPr lvl="1"/>
            <a:r>
              <a:rPr lang="en-GB" sz="1800" dirty="0"/>
              <a:t>1: FR, PT, SK</a:t>
            </a:r>
            <a:r>
              <a:rPr lang="en-GB" sz="1600" dirty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daily traffic: </a:t>
            </a:r>
          </a:p>
          <a:p>
            <a:pPr lvl="1"/>
            <a:r>
              <a:rPr lang="en-GB" sz="1800" dirty="0"/>
              <a:t>70 – 90 thousands requests</a:t>
            </a:r>
          </a:p>
          <a:p>
            <a:pPr lvl="1"/>
            <a:r>
              <a:rPr lang="en-GB" sz="1800" dirty="0"/>
              <a:t>up to 60-80% are rejects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5910571-F01E-106E-ADE7-F56205BF0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Statistics – usage of Managed SP</a:t>
            </a:r>
            <a:endParaRPr lang="en-US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11E0074D-FFF2-78ED-C171-E35F55A06A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375242"/>
              </p:ext>
            </p:extLst>
          </p:nvPr>
        </p:nvGraphicFramePr>
        <p:xfrm>
          <a:off x="7316342" y="1693636"/>
          <a:ext cx="2570224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8116">
                  <a:extLst>
                    <a:ext uri="{9D8B030D-6E8A-4147-A177-3AD203B41FA5}">
                      <a16:colId xmlns:a16="http://schemas.microsoft.com/office/drawing/2014/main" val="1625398975"/>
                    </a:ext>
                  </a:extLst>
                </a:gridCol>
                <a:gridCol w="1612108">
                  <a:extLst>
                    <a:ext uri="{9D8B030D-6E8A-4147-A177-3AD203B41FA5}">
                      <a16:colId xmlns:a16="http://schemas.microsoft.com/office/drawing/2014/main" val="3399768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l-PL" sz="1600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err="1"/>
                        <a:t>active</a:t>
                      </a:r>
                      <a:r>
                        <a:rPr lang="pl-PL" sz="1600" dirty="0"/>
                        <a:t> </a:t>
                      </a:r>
                      <a:r>
                        <a:rPr lang="pl-PL" sz="1600" dirty="0" err="1"/>
                        <a:t>depl</a:t>
                      </a:r>
                      <a:r>
                        <a:rPr lang="pl-PL" sz="16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705982"/>
                  </a:ext>
                </a:extLst>
              </a:tr>
              <a:tr h="311881">
                <a:tc>
                  <a:txBody>
                    <a:bodyPr/>
                    <a:lstStyle/>
                    <a:p>
                      <a:r>
                        <a:rPr lang="pl-PL" sz="1600" dirty="0"/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578701"/>
                  </a:ext>
                </a:extLst>
              </a:tr>
              <a:tr h="311881">
                <a:tc>
                  <a:txBody>
                    <a:bodyPr/>
                    <a:lstStyle/>
                    <a:p>
                      <a:r>
                        <a:rPr lang="pl-PL" sz="1600" dirty="0"/>
                        <a:t>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926215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397434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38459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LU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616947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352494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810316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995163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810506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859332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HU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848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802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5D4ED-A17C-4665-CBD7-B007394B3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A190839-AA97-65A1-4BE8-2C9A5F5782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Small organization starting </a:t>
            </a:r>
            <a:r>
              <a:rPr lang="en-GB" sz="2400" dirty="0" err="1"/>
              <a:t>eduroam</a:t>
            </a:r>
            <a:endParaRPr lang="en-GB" sz="24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Sites offering </a:t>
            </a:r>
            <a:r>
              <a:rPr lang="en-GB" sz="2400" dirty="0" err="1"/>
              <a:t>eduroam</a:t>
            </a:r>
            <a:r>
              <a:rPr lang="en-GB" sz="2400" dirty="0"/>
              <a:t> access where it is hard to setup proxy RADIUS servers - for instance no fixed IP address (e.g. conferences)</a:t>
            </a:r>
            <a:endParaRPr lang="en-GB" sz="2400" i="1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dirty="0" err="1"/>
              <a:t>eduroam</a:t>
            </a:r>
            <a:r>
              <a:rPr lang="en-GB" sz="2400" dirty="0"/>
              <a:t> provided locally e.g. at your residence</a:t>
            </a:r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3ED2CF-7873-8BE9-6F7D-1E1A4C6F9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Managed SP – some examples when it is useful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32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C85326-828F-DA2C-1364-E2A9660FCE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900" dirty="0"/>
              <a:t>A no-effort system turning your access points into a fully functional </a:t>
            </a:r>
            <a:r>
              <a:rPr lang="en-GB" sz="1900" dirty="0" err="1"/>
              <a:t>eduroam</a:t>
            </a:r>
            <a:r>
              <a:rPr lang="en-GB" sz="1900" dirty="0"/>
              <a:t> service provider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900" dirty="0"/>
              <a:t>enable eligible institutions to outsource the technical setup of the </a:t>
            </a:r>
            <a:r>
              <a:rPr lang="en-GB" sz="1900" dirty="0" err="1"/>
              <a:t>eduroam</a:t>
            </a:r>
            <a:r>
              <a:rPr lang="en-GB" sz="1900" dirty="0"/>
              <a:t> SP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900" dirty="0"/>
              <a:t>securely manage roaming infrastructure even on IP connectivity with changing IP addresses (or NAT)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900" dirty="0"/>
              <a:t>Started in September 2021</a:t>
            </a:r>
          </a:p>
          <a:p>
            <a:pPr lvl="1"/>
            <a:r>
              <a:rPr lang="en-GB" sz="1900" dirty="0"/>
              <a:t>dedicated CAT instance: https://</a:t>
            </a:r>
            <a:r>
              <a:rPr lang="en-GB" sz="1900" dirty="0" err="1"/>
              <a:t>msp-pilot.eduroam.org</a:t>
            </a:r>
            <a:r>
              <a:rPr lang="en-GB" sz="1900" dirty="0"/>
              <a:t> </a:t>
            </a:r>
          </a:p>
          <a:p>
            <a:pPr lvl="1"/>
            <a:r>
              <a:rPr lang="en-GB" sz="1900" dirty="0"/>
              <a:t>RADIUS sites installed on two machines</a:t>
            </a:r>
          </a:p>
          <a:p>
            <a:pPr lvl="1"/>
            <a:r>
              <a:rPr lang="en-GB" sz="1900" dirty="0"/>
              <a:t>guide: https://</a:t>
            </a:r>
            <a:r>
              <a:rPr lang="en-GB" sz="1900" dirty="0" err="1"/>
              <a:t>wiki.geant.org</a:t>
            </a:r>
            <a:r>
              <a:rPr lang="en-GB" sz="1900" dirty="0"/>
              <a:t>/display/H2eduroam/</a:t>
            </a:r>
            <a:r>
              <a:rPr lang="en-GB" sz="1900" dirty="0" err="1"/>
              <a:t>A+guide+to+eduroam+Managed+SP+PILOT</a:t>
            </a:r>
            <a:endParaRPr lang="en-GB" sz="19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1900" dirty="0"/>
              <a:t>Current functionality </a:t>
            </a:r>
          </a:p>
          <a:p>
            <a:pPr lvl="1"/>
            <a:r>
              <a:rPr lang="en-GB" sz="1900" dirty="0"/>
              <a:t>authorised institution administrator can create and activate a Managed SP deployment</a:t>
            </a:r>
          </a:p>
          <a:p>
            <a:pPr lvl="1"/>
            <a:r>
              <a:rPr lang="en-GB" sz="1900" dirty="0"/>
              <a:t>each deployment obtains:</a:t>
            </a:r>
          </a:p>
          <a:p>
            <a:pPr lvl="2">
              <a:buFont typeface="Wingdings" pitchFamily="2" charset="2"/>
              <a:buChar char="§"/>
            </a:pPr>
            <a:r>
              <a:rPr lang="en-GB" sz="1900" dirty="0"/>
              <a:t>unique UDP port and unique secret for standard RADIUS connection to two RADIUS servers</a:t>
            </a:r>
          </a:p>
          <a:p>
            <a:pPr lvl="1"/>
            <a:r>
              <a:rPr lang="en-GB" sz="1900" dirty="0"/>
              <a:t>each deployment can have advanced settings:</a:t>
            </a:r>
          </a:p>
          <a:p>
            <a:pPr lvl="2">
              <a:buFont typeface="Wingdings" pitchFamily="2" charset="2"/>
              <a:buChar char="§"/>
            </a:pPr>
            <a:r>
              <a:rPr lang="en-GB" sz="1900" dirty="0"/>
              <a:t>Operator Name value - instead of a default setting of Operator-Name attribute which is unique for each deployment</a:t>
            </a:r>
          </a:p>
          <a:p>
            <a:pPr lvl="2">
              <a:buFont typeface="Wingdings" pitchFamily="2" charset="2"/>
              <a:buChar char="§"/>
            </a:pPr>
            <a:r>
              <a:rPr lang="en-GB" sz="1900" dirty="0"/>
              <a:t>VLAN settings for own realms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7C46CD-A6FD-F158-A3D0-2B1E8079F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Managed SP pilot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85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9D684-64E5-3B86-BB9B-469A0D97E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A536CCC-9898-7742-A651-DFA5797E65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The official service started in March 2019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Developed to enable outsourcing the technical setup of </a:t>
            </a:r>
            <a:r>
              <a:rPr lang="en-GB" sz="2000" dirty="0" err="1"/>
              <a:t>eduroam</a:t>
            </a:r>
            <a:r>
              <a:rPr lang="en-GB" sz="2000" dirty="0"/>
              <a:t> IdP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Old CAT interface version https://</a:t>
            </a:r>
            <a:r>
              <a:rPr lang="en-GB" sz="2000" dirty="0" err="1"/>
              <a:t>hosted.eduroam.org</a:t>
            </a:r>
            <a:endParaRPr lang="en-GB" sz="20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Old RADIUS installation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TODO:</a:t>
            </a:r>
          </a:p>
          <a:p>
            <a:pPr lvl="1"/>
            <a:r>
              <a:rPr lang="en-GB" sz="2000" dirty="0"/>
              <a:t>operating system refresh of all hosts involved</a:t>
            </a:r>
          </a:p>
          <a:p>
            <a:pPr lvl="1"/>
            <a:r>
              <a:rPr lang="en-GB" sz="2000" dirty="0"/>
              <a:t>update of CAT interface</a:t>
            </a:r>
          </a:p>
          <a:p>
            <a:pPr lvl="1"/>
            <a:r>
              <a:rPr lang="en-GB" sz="2000" dirty="0"/>
              <a:t>update of RADIUS hosts – operating system plus newest </a:t>
            </a:r>
            <a:r>
              <a:rPr lang="en-GB" sz="2000" dirty="0" err="1"/>
              <a:t>freeRADIUS</a:t>
            </a:r>
            <a:endParaRPr lang="en-GB" sz="20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Limitation:</a:t>
            </a:r>
          </a:p>
          <a:p>
            <a:pPr lvl="1"/>
            <a:r>
              <a:rPr lang="en-GB" sz="2000" dirty="0"/>
              <a:t>the intermediate certificates (RSA and ECDSA) are valid till end of October 2028 – they must be officially extended (root CA is deposited at Geant Office)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Service description</a:t>
            </a:r>
          </a:p>
          <a:p>
            <a:pPr marL="457200" lvl="1" indent="0">
              <a:buNone/>
            </a:pPr>
            <a:r>
              <a:rPr lang="en-GB" sz="1800" dirty="0"/>
              <a:t>https://</a:t>
            </a:r>
            <a:r>
              <a:rPr lang="en-GB" sz="1800" dirty="0" err="1"/>
              <a:t>wiki.geant.org</a:t>
            </a:r>
            <a:r>
              <a:rPr lang="en-GB" sz="1800" dirty="0"/>
              <a:t>/display/gn43wp5/</a:t>
            </a:r>
            <a:r>
              <a:rPr lang="en-GB" sz="1800" dirty="0" err="1"/>
              <a:t>eduroam+Managed+IdP</a:t>
            </a:r>
            <a:endParaRPr lang="en-GB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4C84348-33CD-372F-E924-1DD57072E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Managed IdP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166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C3760-A4A6-3D3A-15D1-36CBC8A0E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B9B1E4-DAAE-C67C-662F-281B947074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143 institutions from 37 countries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1822 accounts, 1032 valid</a:t>
            </a:r>
          </a:p>
          <a:p>
            <a:pPr lvl="1"/>
            <a:r>
              <a:rPr lang="en-GB" sz="1600" dirty="0"/>
              <a:t>the most created when </a:t>
            </a:r>
            <a:r>
              <a:rPr lang="en-GB" sz="1600" dirty="0" err="1"/>
              <a:t>MIdP</a:t>
            </a:r>
            <a:r>
              <a:rPr lang="en-GB" sz="1600" dirty="0"/>
              <a:t> started, in 2019</a:t>
            </a:r>
          </a:p>
          <a:p>
            <a:pPr lvl="1"/>
            <a:r>
              <a:rPr lang="en-GB" sz="1600" dirty="0"/>
              <a:t>only 40 created in 2020</a:t>
            </a:r>
          </a:p>
          <a:p>
            <a:pPr lvl="1"/>
            <a:r>
              <a:rPr lang="en-GB" sz="1600" dirty="0"/>
              <a:t>97 (2021), 129 (2022), 200 (2023), 193 (2024)</a:t>
            </a:r>
          </a:p>
          <a:p>
            <a:pPr lvl="1"/>
            <a:r>
              <a:rPr lang="en-GB" sz="1600" dirty="0"/>
              <a:t>over 150 accounts this year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active on daily basis</a:t>
            </a:r>
          </a:p>
          <a:p>
            <a:pPr lvl="1"/>
            <a:r>
              <a:rPr lang="en-GB" sz="1800" dirty="0"/>
              <a:t>LU, AT,  FI, CH, NO, AT, PT, EE, NZ, SE, AU, FR, UK, IE</a:t>
            </a:r>
            <a:endParaRPr lang="en-GB" sz="16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daily traffic: </a:t>
            </a:r>
          </a:p>
          <a:p>
            <a:pPr lvl="1"/>
            <a:r>
              <a:rPr lang="en-GB" sz="1800" dirty="0"/>
              <a:t>up to 4000 requests</a:t>
            </a:r>
          </a:p>
          <a:p>
            <a:pPr lvl="1"/>
            <a:r>
              <a:rPr lang="en-GB" sz="1800" dirty="0"/>
              <a:t>about 4% are rejects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2A07790-6203-667A-2FB8-9F662DF67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Statistics – usage of Managed IdP</a:t>
            </a:r>
            <a:endParaRPr lang="en-US" dirty="0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D20223D6-6A2A-25F0-C36C-F9A54DE949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428919"/>
              </p:ext>
            </p:extLst>
          </p:nvPr>
        </p:nvGraphicFramePr>
        <p:xfrm>
          <a:off x="7517718" y="1656038"/>
          <a:ext cx="2875527" cy="4130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302">
                  <a:extLst>
                    <a:ext uri="{9D8B030D-6E8A-4147-A177-3AD203B41FA5}">
                      <a16:colId xmlns:a16="http://schemas.microsoft.com/office/drawing/2014/main" val="1625398975"/>
                    </a:ext>
                  </a:extLst>
                </a:gridCol>
                <a:gridCol w="1863225">
                  <a:extLst>
                    <a:ext uri="{9D8B030D-6E8A-4147-A177-3AD203B41FA5}">
                      <a16:colId xmlns:a16="http://schemas.microsoft.com/office/drawing/2014/main" val="339976890"/>
                    </a:ext>
                  </a:extLst>
                </a:gridCol>
              </a:tblGrid>
              <a:tr h="442647">
                <a:tc>
                  <a:txBody>
                    <a:bodyPr/>
                    <a:lstStyle/>
                    <a:p>
                      <a:r>
                        <a:rPr lang="pl-PL" sz="1600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err="1"/>
                        <a:t>accepts</a:t>
                      </a:r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705982"/>
                  </a:ext>
                </a:extLst>
              </a:tr>
              <a:tr h="311881">
                <a:tc>
                  <a:txBody>
                    <a:bodyPr/>
                    <a:lstStyle/>
                    <a:p>
                      <a:r>
                        <a:rPr lang="pl-PL" sz="1600" dirty="0"/>
                        <a:t>LU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1900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578701"/>
                  </a:ext>
                </a:extLst>
              </a:tr>
              <a:tr h="311881">
                <a:tc>
                  <a:txBody>
                    <a:bodyPr/>
                    <a:lstStyle/>
                    <a:p>
                      <a:r>
                        <a:rPr lang="pl-PL" sz="1600" dirty="0"/>
                        <a:t>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effectLst/>
                          <a:latin typeface="+mn-lt"/>
                        </a:rPr>
                        <a:t>690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926215"/>
                  </a:ext>
                </a:extLst>
              </a:tr>
              <a:tr h="311881">
                <a:tc>
                  <a:txBody>
                    <a:bodyPr/>
                    <a:lstStyle/>
                    <a:p>
                      <a:r>
                        <a:rPr lang="pl-PL" sz="1600" dirty="0"/>
                        <a:t>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effectLst/>
                          <a:latin typeface="+mn-lt"/>
                        </a:rPr>
                        <a:t>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548672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397434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38459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616947"/>
                  </a:ext>
                </a:extLst>
              </a:tr>
              <a:tr h="241034">
                <a:tc>
                  <a:txBody>
                    <a:bodyPr/>
                    <a:lstStyle/>
                    <a:p>
                      <a:r>
                        <a:rPr lang="pl-PL" sz="1600" dirty="0"/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352494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NZ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810316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995163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810506"/>
                  </a:ext>
                </a:extLst>
              </a:tr>
              <a:tr h="183414">
                <a:tc>
                  <a:txBody>
                    <a:bodyPr/>
                    <a:lstStyle/>
                    <a:p>
                      <a:r>
                        <a:rPr lang="pl-PL" sz="1600" dirty="0"/>
                        <a:t>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859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95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20F1F-CD92-E304-F623-F3A698110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F0D3AAE-9ACD-2BEC-3239-E1D29973CE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When an institution is unable to provide good credentials to be used with </a:t>
            </a:r>
            <a:r>
              <a:rPr lang="en-GB" sz="2400" dirty="0" err="1"/>
              <a:t>eduroam</a:t>
            </a:r>
            <a:r>
              <a:rPr lang="en-GB" sz="2400" dirty="0"/>
              <a:t> service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When  RADIUS authentication server cannot be provided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400" dirty="0"/>
              <a:t>When an institution is unable to use the hosted </a:t>
            </a:r>
            <a:r>
              <a:rPr lang="en-GB" sz="2400" dirty="0" err="1"/>
              <a:t>geteduroam</a:t>
            </a:r>
            <a:r>
              <a:rPr lang="en-GB" sz="2400" dirty="0"/>
              <a:t> service e.g. in cases when the institution does not have access to an </a:t>
            </a:r>
            <a:r>
              <a:rPr lang="en-GB" sz="2400" dirty="0" err="1"/>
              <a:t>eduGAIN</a:t>
            </a:r>
            <a:r>
              <a:rPr lang="en-GB" sz="2400" dirty="0"/>
              <a:t> IdP</a:t>
            </a:r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3131D76-4892-F902-0416-06F0B5A73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Managed IdP – to whom  addressed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80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/>
              <a:t>Thank You</a:t>
            </a:r>
            <a:endParaRPr/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326299C7-DFD1-0BC0-9827-083E4C806BE9}"/>
              </a:ext>
            </a:extLst>
          </p:cNvPr>
          <p:cNvSpPr txBox="1"/>
          <p:nvPr/>
        </p:nvSpPr>
        <p:spPr>
          <a:xfrm>
            <a:off x="7698277" y="5783396"/>
            <a:ext cx="38010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9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scientific work is published for the realization of the international project co-financed by Polish Ministry of Science and Higher Education from financial resources of the programme entitled "PMW"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462DA-6FD6-FA13-E4C3-0BE818C5D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05A3C70-6E01-BFF5-06BD-2623A1B1B9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NRO administrator invites via email a person to manage an institution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As an institution administrator you can create and activate a new Managed SP deployment from the MSP CAT interface </a:t>
            </a:r>
            <a:r>
              <a:rPr lang="en-GB" sz="2000" dirty="0">
                <a:hlinkClick r:id="rId2"/>
              </a:rPr>
              <a:t>https://msp-pilot.eduroam.org</a:t>
            </a:r>
            <a:r>
              <a:rPr lang="en-GB" sz="2000" dirty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You are getting parameters of two RADIUS servers ready to handle RADIUS traffic </a:t>
            </a:r>
          </a:p>
          <a:p>
            <a:pPr lvl="1"/>
            <a:r>
              <a:rPr lang="en-GB" sz="1800" dirty="0"/>
              <a:t>Operator-Name attribute is set to 1sp.</a:t>
            </a:r>
            <a:r>
              <a:rPr lang="en-GB" sz="1800" i="1" dirty="0"/>
              <a:t>d</a:t>
            </a:r>
            <a:r>
              <a:rPr lang="en-GB" sz="1800" dirty="0"/>
              <a:t>-</a:t>
            </a:r>
            <a:r>
              <a:rPr lang="en-GB" sz="1800" i="1" dirty="0"/>
              <a:t>i</a:t>
            </a:r>
            <a:r>
              <a:rPr lang="en-GB" sz="1800" dirty="0"/>
              <a:t>.hosted.eduroam.org where </a:t>
            </a:r>
            <a:r>
              <a:rPr lang="en-GB" sz="1800" i="1" dirty="0"/>
              <a:t>d</a:t>
            </a:r>
            <a:r>
              <a:rPr lang="en-GB" sz="1800" dirty="0"/>
              <a:t> is deployment ID, </a:t>
            </a:r>
            <a:r>
              <a:rPr lang="en-GB" sz="1800" i="1" dirty="0" err="1"/>
              <a:t>i</a:t>
            </a:r>
            <a:r>
              <a:rPr lang="en-GB" sz="1800" dirty="0"/>
              <a:t> is institution ID</a:t>
            </a:r>
          </a:p>
          <a:p>
            <a:pPr lvl="1"/>
            <a:r>
              <a:rPr lang="en-GB" sz="1800" dirty="0"/>
              <a:t>additional settings include custom Operator-Name, VLAN setting for realms treated as “own”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RADIUS site tasks</a:t>
            </a:r>
          </a:p>
          <a:p>
            <a:pPr lvl="1"/>
            <a:r>
              <a:rPr lang="en-GB" sz="1800" dirty="0" err="1"/>
              <a:t>freeRADIUS</a:t>
            </a:r>
            <a:r>
              <a:rPr lang="en-GB" sz="1800" dirty="0"/>
              <a:t> process: handles communication from network devices configured using provided parameters </a:t>
            </a:r>
          </a:p>
          <a:p>
            <a:pPr lvl="1"/>
            <a:r>
              <a:rPr lang="en-GB" sz="1800" dirty="0"/>
              <a:t>each accepted packet starts its way to home institution authentication server via the local </a:t>
            </a:r>
            <a:r>
              <a:rPr lang="en-GB" sz="1800" dirty="0" err="1"/>
              <a:t>radsecproxy</a:t>
            </a:r>
            <a:endParaRPr lang="en-GB" sz="1800" dirty="0"/>
          </a:p>
          <a:p>
            <a:pPr lvl="1"/>
            <a:r>
              <a:rPr lang="en-GB" sz="1800" dirty="0"/>
              <a:t>all realms are proxied to the </a:t>
            </a:r>
            <a:r>
              <a:rPr lang="en-GB" sz="1800" dirty="0" err="1"/>
              <a:t>radsecproxy</a:t>
            </a:r>
            <a:r>
              <a:rPr lang="en-GB" sz="1800" dirty="0"/>
              <a:t> instance on the same host</a:t>
            </a:r>
          </a:p>
          <a:p>
            <a:pPr lvl="1"/>
            <a:r>
              <a:rPr lang="en-GB" sz="1800" dirty="0" err="1"/>
              <a:t>radsecproxy</a:t>
            </a:r>
            <a:r>
              <a:rPr lang="en-GB" sz="1800" dirty="0"/>
              <a:t> can use dynamic discovery to shorten the route to the authentication server, otherwise packets go to ETLR1/2</a:t>
            </a:r>
          </a:p>
          <a:p>
            <a:pPr lvl="1"/>
            <a:r>
              <a:rPr lang="en-GB" sz="1800" dirty="0"/>
              <a:t>Access-Accept / Access-Reject status is saved via F-Ticks in the MSP CAT database</a:t>
            </a:r>
          </a:p>
          <a:p>
            <a:pPr lvl="1"/>
            <a:r>
              <a:rPr lang="en-GB" sz="1800" dirty="0"/>
              <a:t>Other details like realm, CUI, AP identifier etc. are added to the activity log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BB4D8CB-3D69-4A52-21AC-0F5E048CE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MSP 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349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762E86-99C0-3FA4-5D3B-0BE89BDFD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AE3A8D0-6ECB-BD7A-9618-6FE4B40953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Updated CAT interface (2.2)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000" dirty="0"/>
              <a:t>RADIUS server as Docker container</a:t>
            </a:r>
          </a:p>
          <a:p>
            <a:pPr lvl="1"/>
            <a:r>
              <a:rPr lang="en-GB" sz="1800" dirty="0"/>
              <a:t>Debian 12</a:t>
            </a:r>
          </a:p>
          <a:p>
            <a:pPr lvl="1"/>
            <a:r>
              <a:rPr lang="en-GB" sz="1800" dirty="0"/>
              <a:t>newest </a:t>
            </a:r>
            <a:r>
              <a:rPr lang="en-GB" sz="1800" dirty="0" err="1"/>
              <a:t>freeRADIUS</a:t>
            </a:r>
            <a:r>
              <a:rPr lang="en-GB" sz="1800" dirty="0"/>
              <a:t> 3.2.x series (3.2.7)</a:t>
            </a:r>
          </a:p>
          <a:p>
            <a:pPr lvl="2"/>
            <a:r>
              <a:rPr lang="en-GB" sz="1800" dirty="0"/>
              <a:t>enhanced role of </a:t>
            </a:r>
            <a:r>
              <a:rPr lang="en-GB" sz="1800" dirty="0" err="1"/>
              <a:t>freeRADIUS</a:t>
            </a:r>
            <a:r>
              <a:rPr lang="en-GB" sz="1800" dirty="0"/>
              <a:t>: supports client using UDP, TLS and TLS-PSK</a:t>
            </a:r>
          </a:p>
          <a:p>
            <a:pPr lvl="1"/>
            <a:r>
              <a:rPr lang="en-GB" sz="1800" dirty="0"/>
              <a:t>newest </a:t>
            </a:r>
            <a:r>
              <a:rPr lang="en-GB" sz="1800" dirty="0" err="1"/>
              <a:t>radsecproxy</a:t>
            </a:r>
            <a:r>
              <a:rPr lang="en-GB" sz="1800" dirty="0"/>
              <a:t> (1.11.2)</a:t>
            </a:r>
          </a:p>
          <a:p>
            <a:pPr lvl="2"/>
            <a:r>
              <a:rPr lang="en-GB" sz="1800" dirty="0" err="1"/>
              <a:t>radsecproxy</a:t>
            </a:r>
            <a:r>
              <a:rPr lang="en-GB" sz="1800" dirty="0"/>
              <a:t> still used for handling dynamic discovery, moving to </a:t>
            </a:r>
            <a:r>
              <a:rPr lang="en-GB" sz="1800" dirty="0" err="1"/>
              <a:t>freeRADIUS</a:t>
            </a:r>
            <a:r>
              <a:rPr lang="en-GB" sz="1800" dirty="0"/>
              <a:t> seems too risky at the moment</a:t>
            </a:r>
          </a:p>
          <a:p>
            <a:pPr lvl="1"/>
            <a:r>
              <a:rPr lang="en-GB" sz="1800" dirty="0"/>
              <a:t>easy upgrade</a:t>
            </a:r>
          </a:p>
          <a:p>
            <a:pPr lvl="1"/>
            <a:r>
              <a:rPr lang="en-GB" sz="1800" dirty="0"/>
              <a:t>straightforward deployment of  new instances</a:t>
            </a:r>
          </a:p>
          <a:p>
            <a:pPr lvl="1"/>
            <a:r>
              <a:rPr lang="en-GB" sz="1800" dirty="0"/>
              <a:t>functional enhancements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2BA9B1A-D972-05FD-8D28-4D86A670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New version of Managed SP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662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6A592-E6F9-C5CD-AE29-2D7427840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26EB197-B4D9-2D3D-93DA-D44AB3639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Following recommendations described in </a:t>
            </a:r>
            <a:r>
              <a:rPr lang="pl-PL" sz="2200" i="1" dirty="0" err="1"/>
              <a:t>Deprecating</a:t>
            </a:r>
            <a:r>
              <a:rPr lang="pl-PL" sz="2200" i="1" dirty="0"/>
              <a:t> </a:t>
            </a:r>
            <a:r>
              <a:rPr lang="pl-PL" sz="2200" i="1" dirty="0" err="1"/>
              <a:t>Insecure</a:t>
            </a:r>
            <a:r>
              <a:rPr lang="pl-PL" sz="2200" i="1" dirty="0"/>
              <a:t> </a:t>
            </a:r>
            <a:r>
              <a:rPr lang="pl-PL" sz="2200" i="1" dirty="0" err="1"/>
              <a:t>Practices</a:t>
            </a:r>
            <a:r>
              <a:rPr lang="pl-PL" sz="2200" i="1" dirty="0"/>
              <a:t> in RADIUS </a:t>
            </a:r>
          </a:p>
          <a:p>
            <a:pPr lvl="1"/>
            <a:r>
              <a:rPr lang="pl-PL" sz="2000" dirty="0" err="1"/>
              <a:t>https</a:t>
            </a:r>
            <a:r>
              <a:rPr lang="pl-PL" sz="2000" dirty="0"/>
              <a:t>://</a:t>
            </a:r>
            <a:r>
              <a:rPr lang="pl-PL" sz="2000" dirty="0" err="1"/>
              <a:t>datatracker.ietf.org</a:t>
            </a:r>
            <a:r>
              <a:rPr lang="pl-PL" sz="2000" dirty="0"/>
              <a:t>/</a:t>
            </a:r>
            <a:r>
              <a:rPr lang="pl-PL" sz="2000" dirty="0" err="1"/>
              <a:t>doc</a:t>
            </a:r>
            <a:r>
              <a:rPr lang="pl-PL" sz="2000" dirty="0"/>
              <a:t>/</a:t>
            </a:r>
            <a:r>
              <a:rPr lang="pl-PL" sz="2000" dirty="0" err="1"/>
              <a:t>html</a:t>
            </a:r>
            <a:r>
              <a:rPr lang="pl-PL" sz="2000" dirty="0"/>
              <a:t>/draft-ietf-radext-deprecating-radius-06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Longer shared secret – 34 characters (instead of 16 chars)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In addition to unique parameters for UDP connection each deployment obtains credentials for RADIUS over TLS or TLS-PSK:</a:t>
            </a:r>
          </a:p>
          <a:p>
            <a:pPr lvl="1"/>
            <a:r>
              <a:rPr lang="en-GB" sz="2000" dirty="0"/>
              <a:t>client private key with certificate signed by the internal </a:t>
            </a:r>
            <a:r>
              <a:rPr lang="en-GB" sz="2000" dirty="0" err="1"/>
              <a:t>eduroam</a:t>
            </a:r>
            <a:r>
              <a:rPr lang="en-GB" sz="2000" dirty="0"/>
              <a:t> CAT CA and CA certificate for RADSEC connection to two RADIUS servers via standard port 2083/TCP</a:t>
            </a:r>
          </a:p>
          <a:p>
            <a:pPr lvl="1"/>
            <a:r>
              <a:rPr lang="en-GB" sz="2000" dirty="0"/>
              <a:t>unique PSK identity and PSK </a:t>
            </a:r>
            <a:r>
              <a:rPr lang="en-GB" sz="2000" dirty="0" err="1"/>
              <a:t>hexphrase</a:t>
            </a:r>
            <a:r>
              <a:rPr lang="en-GB" sz="2000" dirty="0"/>
              <a:t> for RADIUS over TLS-PSK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On request client certificate can be signed from an uploaded CSR – in such a situation MSP CAT interface provides only client certificate and CA certificate, previous certificate is invalidated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On request client private key / certificate pair can be renewed, previous certificate is invalidated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Some improvements in deployment presentation for better readability</a:t>
            </a:r>
          </a:p>
          <a:p>
            <a:pPr lvl="1"/>
            <a:r>
              <a:rPr lang="en-GB" sz="2000" dirty="0"/>
              <a:t>copy to clipboard icons</a:t>
            </a:r>
          </a:p>
          <a:p>
            <a:pPr lvl="1"/>
            <a:r>
              <a:rPr lang="en-GB" sz="2000" dirty="0"/>
              <a:t>activity log adjustment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6CB7B8B-2822-77D3-C0B8-D4B9C15B3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New version of Managed SP – enhanced functionality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76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tekst, zrzut ekranu, diagram, linia&#10;&#10;Zawartość wygenerowana przez AI może być niepoprawna.">
            <a:extLst>
              <a:ext uri="{FF2B5EF4-FFF2-40B4-BE49-F238E27FC236}">
                <a16:creationId xmlns:a16="http://schemas.microsoft.com/office/drawing/2014/main" id="{49640C03-5C8E-73EA-C229-50DB4B1B02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27" y="270163"/>
            <a:ext cx="9568955" cy="6410861"/>
          </a:xfrm>
          <a:prstGeom prst="rect">
            <a:avLst/>
          </a:prstGeom>
        </p:spPr>
      </p:pic>
      <p:cxnSp>
        <p:nvCxnSpPr>
          <p:cNvPr id="6" name="Łącznik prosty ze strzałką 5">
            <a:extLst>
              <a:ext uri="{FF2B5EF4-FFF2-40B4-BE49-F238E27FC236}">
                <a16:creationId xmlns:a16="http://schemas.microsoft.com/office/drawing/2014/main" id="{1049E5F4-54F2-FE4F-C19A-E7940DB2573D}"/>
              </a:ext>
            </a:extLst>
          </p:cNvPr>
          <p:cNvCxnSpPr>
            <a:cxnSpLocks/>
          </p:cNvCxnSpPr>
          <p:nvPr/>
        </p:nvCxnSpPr>
        <p:spPr>
          <a:xfrm flipH="1">
            <a:off x="6556664" y="6026727"/>
            <a:ext cx="461356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393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C1A2F5A-DDEB-925D-41F8-6DF1BB10E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zrzut ekranu, oprogramowanie, Strona internetow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D0E55D1B-611A-8DA0-087D-F7BA9AD67E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76" y="80682"/>
            <a:ext cx="9584198" cy="6871689"/>
          </a:xfrm>
          <a:prstGeom prst="rect">
            <a:avLst/>
          </a:prstGeom>
        </p:spPr>
      </p:pic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57FF1411-A79F-B072-1645-6EBBF05AFC0F}"/>
              </a:ext>
            </a:extLst>
          </p:cNvPr>
          <p:cNvCxnSpPr>
            <a:cxnSpLocks/>
          </p:cNvCxnSpPr>
          <p:nvPr/>
        </p:nvCxnSpPr>
        <p:spPr>
          <a:xfrm flipH="1">
            <a:off x="2816268" y="5002306"/>
            <a:ext cx="6559463" cy="47598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wal 1">
            <a:extLst>
              <a:ext uri="{FF2B5EF4-FFF2-40B4-BE49-F238E27FC236}">
                <a16:creationId xmlns:a16="http://schemas.microsoft.com/office/drawing/2014/main" id="{226196F2-B4DE-8089-5D62-923849209B7B}"/>
              </a:ext>
            </a:extLst>
          </p:cNvPr>
          <p:cNvSpPr/>
          <p:nvPr/>
        </p:nvSpPr>
        <p:spPr>
          <a:xfrm>
            <a:off x="3291840" y="5002306"/>
            <a:ext cx="1547949" cy="18653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4545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20F238D-8034-951D-B696-4E8EC2138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tekst, zrzut ekranu, oprogramowanie, Strona internetow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6B6B48D3-4F2C-64C1-8448-411FBCE5B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0"/>
            <a:ext cx="9632061" cy="690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87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0AC96-3B31-4C76-63E5-C429627EE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zrzut ekranu, Strona internetowa, Czcionka&#10;&#10;Zawartość wygenerowana przez AI może być niepoprawna.">
            <a:extLst>
              <a:ext uri="{FF2B5EF4-FFF2-40B4-BE49-F238E27FC236}">
                <a16:creationId xmlns:a16="http://schemas.microsoft.com/office/drawing/2014/main" id="{0E09CE46-FA5B-E4EC-01A9-DB8A37448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289" y="592782"/>
            <a:ext cx="7443812" cy="6265002"/>
          </a:xfrm>
          <a:prstGeom prst="rect">
            <a:avLst/>
          </a:prstGeom>
        </p:spPr>
      </p:pic>
      <p:cxnSp>
        <p:nvCxnSpPr>
          <p:cNvPr id="5" name="Łącznik prosty ze strzałką 4">
            <a:extLst>
              <a:ext uri="{FF2B5EF4-FFF2-40B4-BE49-F238E27FC236}">
                <a16:creationId xmlns:a16="http://schemas.microsoft.com/office/drawing/2014/main" id="{5E917808-302F-A536-5EFF-74F34F3199E8}"/>
              </a:ext>
            </a:extLst>
          </p:cNvPr>
          <p:cNvCxnSpPr>
            <a:cxnSpLocks/>
          </p:cNvCxnSpPr>
          <p:nvPr/>
        </p:nvCxnSpPr>
        <p:spPr>
          <a:xfrm flipH="1">
            <a:off x="2213219" y="5528038"/>
            <a:ext cx="6559463" cy="47598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>
            <a:extLst>
              <a:ext uri="{FF2B5EF4-FFF2-40B4-BE49-F238E27FC236}">
                <a16:creationId xmlns:a16="http://schemas.microsoft.com/office/drawing/2014/main" id="{F1BC6F76-A148-B18D-D462-312CABAB3B77}"/>
              </a:ext>
            </a:extLst>
          </p:cNvPr>
          <p:cNvCxnSpPr>
            <a:cxnSpLocks/>
          </p:cNvCxnSpPr>
          <p:nvPr/>
        </p:nvCxnSpPr>
        <p:spPr>
          <a:xfrm flipH="1">
            <a:off x="2914259" y="5336498"/>
            <a:ext cx="5858423" cy="429534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4952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 layou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nd Slid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5080</TotalTime>
  <Words>1131</Words>
  <Application>Microsoft Macintosh PowerPoint</Application>
  <PresentationFormat>Panoramiczny</PresentationFormat>
  <Paragraphs>175</Paragraphs>
  <Slides>23</Slides>
  <Notes>15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23</vt:i4>
      </vt:variant>
    </vt:vector>
  </HeadingPairs>
  <TitlesOfParts>
    <vt:vector size="30" baseType="lpstr">
      <vt:lpstr>Arial</vt:lpstr>
      <vt:lpstr>Calibri</vt:lpstr>
      <vt:lpstr>Courier New</vt:lpstr>
      <vt:lpstr>Wingdings</vt:lpstr>
      <vt:lpstr>Cover</vt:lpstr>
      <vt:lpstr>Standard layout</vt:lpstr>
      <vt:lpstr>End Slide</vt:lpstr>
      <vt:lpstr>eduroam hosted services Managed SP  new version A glance at usage of MSP and MIdP services</vt:lpstr>
      <vt:lpstr>Managed SP pilot</vt:lpstr>
      <vt:lpstr>How MSP works</vt:lpstr>
      <vt:lpstr>New version of Managed SP</vt:lpstr>
      <vt:lpstr>New version of Managed SP – enhanced functionality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New version of Managed SP - transition</vt:lpstr>
      <vt:lpstr>Statistics – usage of Managed SP</vt:lpstr>
      <vt:lpstr>Managed SP – some examples when it is useful</vt:lpstr>
      <vt:lpstr>Managed IdP</vt:lpstr>
      <vt:lpstr>Statistics – usage of Managed IdP</vt:lpstr>
      <vt:lpstr>Managed IdP – to whom  addressed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Maja Górecka-Wolniewicz (mgw)</cp:lastModifiedBy>
  <cp:revision>9</cp:revision>
  <dcterms:modified xsi:type="dcterms:W3CDTF">2025-06-06T20:34:29Z</dcterms:modified>
</cp:coreProperties>
</file>