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371" r:id="rId2"/>
    <p:sldId id="396" r:id="rId3"/>
    <p:sldId id="398" r:id="rId4"/>
    <p:sldId id="400" r:id="rId5"/>
    <p:sldId id="399" r:id="rId6"/>
    <p:sldId id="401" r:id="rId7"/>
    <p:sldId id="402" r:id="rId8"/>
    <p:sldId id="403" r:id="rId9"/>
    <p:sldId id="404" r:id="rId10"/>
    <p:sldId id="405" r:id="rId11"/>
    <p:sldId id="397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48F"/>
    <a:srgbClr val="8EB1D1"/>
    <a:srgbClr val="83A3C2"/>
    <a:srgbClr val="80A1BE"/>
    <a:srgbClr val="2C318F"/>
    <a:srgbClr val="2A2E84"/>
    <a:srgbClr val="62738F"/>
    <a:srgbClr val="425E9B"/>
    <a:srgbClr val="2C308B"/>
    <a:srgbClr val="2A39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95DFD26-DF64-41AF-B652-6026C9E302BC}" v="1" dt="2025-03-24T11:35:53.85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780" autoAdjust="0"/>
    <p:restoredTop sz="64530" autoAdjust="0"/>
  </p:normalViewPr>
  <p:slideViewPr>
    <p:cSldViewPr snapToGrid="0">
      <p:cViewPr varScale="1">
        <p:scale>
          <a:sx n="53" d="100"/>
          <a:sy n="53" d="100"/>
        </p:scale>
        <p:origin x="2035" y="53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ill Barber" userId="e8b53d52-f9ad-4f73-a573-5e6b66cf3e76" providerId="ADAL" clId="{300243C1-BC16-4536-BAEB-138FF6F973CD}"/>
    <pc:docChg chg="undo custSel addSld modSld sldOrd">
      <pc:chgData name="Will Barber" userId="e8b53d52-f9ad-4f73-a573-5e6b66cf3e76" providerId="ADAL" clId="{300243C1-BC16-4536-BAEB-138FF6F973CD}" dt="2025-03-09T16:47:29.478" v="4729" actId="20577"/>
      <pc:docMkLst>
        <pc:docMk/>
      </pc:docMkLst>
      <pc:sldChg chg="modSp mod">
        <pc:chgData name="Will Barber" userId="e8b53d52-f9ad-4f73-a573-5e6b66cf3e76" providerId="ADAL" clId="{300243C1-BC16-4536-BAEB-138FF6F973CD}" dt="2025-03-09T14:59:34.696" v="55" actId="20577"/>
        <pc:sldMkLst>
          <pc:docMk/>
          <pc:sldMk cId="2557349579" sldId="371"/>
        </pc:sldMkLst>
        <pc:spChg chg="mod">
          <ac:chgData name="Will Barber" userId="e8b53d52-f9ad-4f73-a573-5e6b66cf3e76" providerId="ADAL" clId="{300243C1-BC16-4536-BAEB-138FF6F973CD}" dt="2025-03-09T14:59:09.417" v="31" actId="20577"/>
          <ac:spMkLst>
            <pc:docMk/>
            <pc:sldMk cId="2557349579" sldId="371"/>
            <ac:spMk id="9" creationId="{00000000-0000-0000-0000-000000000000}"/>
          </ac:spMkLst>
        </pc:spChg>
        <pc:spChg chg="mod">
          <ac:chgData name="Will Barber" userId="e8b53d52-f9ad-4f73-a573-5e6b66cf3e76" providerId="ADAL" clId="{300243C1-BC16-4536-BAEB-138FF6F973CD}" dt="2025-03-09T14:59:15.927" v="37" actId="20577"/>
          <ac:spMkLst>
            <pc:docMk/>
            <pc:sldMk cId="2557349579" sldId="371"/>
            <ac:spMk id="24" creationId="{E4D4F5F2-667F-9F48-BEA4-D811E44CE491}"/>
          </ac:spMkLst>
        </pc:spChg>
        <pc:spChg chg="mod">
          <ac:chgData name="Will Barber" userId="e8b53d52-f9ad-4f73-a573-5e6b66cf3e76" providerId="ADAL" clId="{300243C1-BC16-4536-BAEB-138FF6F973CD}" dt="2025-03-09T14:59:34.696" v="55" actId="20577"/>
          <ac:spMkLst>
            <pc:docMk/>
            <pc:sldMk cId="2557349579" sldId="371"/>
            <ac:spMk id="31" creationId="{BF97B6D9-9532-6C4C-BD89-9525855C36B1}"/>
          </ac:spMkLst>
        </pc:spChg>
      </pc:sldChg>
      <pc:sldChg chg="addSp delSp modSp mod">
        <pc:chgData name="Will Barber" userId="e8b53d52-f9ad-4f73-a573-5e6b66cf3e76" providerId="ADAL" clId="{300243C1-BC16-4536-BAEB-138FF6F973CD}" dt="2025-03-09T15:15:09.265" v="457" actId="1036"/>
        <pc:sldMkLst>
          <pc:docMk/>
          <pc:sldMk cId="2659635304" sldId="396"/>
        </pc:sldMkLst>
        <pc:spChg chg="mod">
          <ac:chgData name="Will Barber" userId="e8b53d52-f9ad-4f73-a573-5e6b66cf3e76" providerId="ADAL" clId="{300243C1-BC16-4536-BAEB-138FF6F973CD}" dt="2025-03-09T14:59:55.522" v="71" actId="20577"/>
          <ac:spMkLst>
            <pc:docMk/>
            <pc:sldMk cId="2659635304" sldId="396"/>
            <ac:spMk id="2" creationId="{9B57F5B7-1CA9-3849-B8E4-79FD96C47112}"/>
          </ac:spMkLst>
        </pc:spChg>
        <pc:spChg chg="mod">
          <ac:chgData name="Will Barber" userId="e8b53d52-f9ad-4f73-a573-5e6b66cf3e76" providerId="ADAL" clId="{300243C1-BC16-4536-BAEB-138FF6F973CD}" dt="2025-03-09T15:13:37.535" v="443" actId="20577"/>
          <ac:spMkLst>
            <pc:docMk/>
            <pc:sldMk cId="2659635304" sldId="396"/>
            <ac:spMk id="3" creationId="{00B42039-6547-7949-82F1-54A7C6695130}"/>
          </ac:spMkLst>
        </pc:spChg>
        <pc:picChg chg="add mod">
          <ac:chgData name="Will Barber" userId="e8b53d52-f9ad-4f73-a573-5e6b66cf3e76" providerId="ADAL" clId="{300243C1-BC16-4536-BAEB-138FF6F973CD}" dt="2025-03-09T15:15:09.265" v="457" actId="1036"/>
          <ac:picMkLst>
            <pc:docMk/>
            <pc:sldMk cId="2659635304" sldId="396"/>
            <ac:picMk id="5" creationId="{6E43C8E9-1EA4-AD50-9E3D-037AD2E953F1}"/>
          </ac:picMkLst>
        </pc:picChg>
      </pc:sldChg>
      <pc:sldChg chg="addSp delSp modSp mod modAnim modNotesTx">
        <pc:chgData name="Will Barber" userId="e8b53d52-f9ad-4f73-a573-5e6b66cf3e76" providerId="ADAL" clId="{300243C1-BC16-4536-BAEB-138FF6F973CD}" dt="2025-03-09T15:55:08.256" v="1776" actId="20577"/>
        <pc:sldMkLst>
          <pc:docMk/>
          <pc:sldMk cId="1630369866" sldId="398"/>
        </pc:sldMkLst>
        <pc:spChg chg="mod">
          <ac:chgData name="Will Barber" userId="e8b53d52-f9ad-4f73-a573-5e6b66cf3e76" providerId="ADAL" clId="{300243C1-BC16-4536-BAEB-138FF6F973CD}" dt="2025-03-09T15:46:07.249" v="1027" actId="404"/>
          <ac:spMkLst>
            <pc:docMk/>
            <pc:sldMk cId="1630369866" sldId="398"/>
            <ac:spMk id="2" creationId="{62D9B1B7-9ED0-303E-420C-3378FDEFDC95}"/>
          </ac:spMkLst>
        </pc:spChg>
        <pc:spChg chg="add mod">
          <ac:chgData name="Will Barber" userId="e8b53d52-f9ad-4f73-a573-5e6b66cf3e76" providerId="ADAL" clId="{300243C1-BC16-4536-BAEB-138FF6F973CD}" dt="2025-03-09T15:40:53.860" v="503"/>
          <ac:spMkLst>
            <pc:docMk/>
            <pc:sldMk cId="1630369866" sldId="398"/>
            <ac:spMk id="4" creationId="{95455CE0-A093-2B9F-D9D7-231AB89180C6}"/>
          </ac:spMkLst>
        </pc:spChg>
        <pc:spChg chg="add mod">
          <ac:chgData name="Will Barber" userId="e8b53d52-f9ad-4f73-a573-5e6b66cf3e76" providerId="ADAL" clId="{300243C1-BC16-4536-BAEB-138FF6F973CD}" dt="2025-03-09T15:40:53.860" v="503"/>
          <ac:spMkLst>
            <pc:docMk/>
            <pc:sldMk cId="1630369866" sldId="398"/>
            <ac:spMk id="6" creationId="{CB09DAD0-152C-F757-9D97-20D4E58860AF}"/>
          </ac:spMkLst>
        </pc:spChg>
        <pc:spChg chg="add mod">
          <ac:chgData name="Will Barber" userId="e8b53d52-f9ad-4f73-a573-5e6b66cf3e76" providerId="ADAL" clId="{300243C1-BC16-4536-BAEB-138FF6F973CD}" dt="2025-03-09T15:40:53.860" v="503"/>
          <ac:spMkLst>
            <pc:docMk/>
            <pc:sldMk cId="1630369866" sldId="398"/>
            <ac:spMk id="8" creationId="{42E46164-D751-D9D3-1430-F8DBBB24447A}"/>
          </ac:spMkLst>
        </pc:spChg>
        <pc:spChg chg="add mod">
          <ac:chgData name="Will Barber" userId="e8b53d52-f9ad-4f73-a573-5e6b66cf3e76" providerId="ADAL" clId="{300243C1-BC16-4536-BAEB-138FF6F973CD}" dt="2025-03-09T15:40:53.860" v="503"/>
          <ac:spMkLst>
            <pc:docMk/>
            <pc:sldMk cId="1630369866" sldId="398"/>
            <ac:spMk id="9" creationId="{41EE1A41-778B-7245-0D49-8A357EDE7CB7}"/>
          </ac:spMkLst>
        </pc:spChg>
        <pc:spChg chg="add mod">
          <ac:chgData name="Will Barber" userId="e8b53d52-f9ad-4f73-a573-5e6b66cf3e76" providerId="ADAL" clId="{300243C1-BC16-4536-BAEB-138FF6F973CD}" dt="2025-03-09T15:40:53.860" v="503"/>
          <ac:spMkLst>
            <pc:docMk/>
            <pc:sldMk cId="1630369866" sldId="398"/>
            <ac:spMk id="11" creationId="{7B5174D9-136C-E5C9-9B90-5611AFD0E920}"/>
          </ac:spMkLst>
        </pc:spChg>
        <pc:spChg chg="add mod">
          <ac:chgData name="Will Barber" userId="e8b53d52-f9ad-4f73-a573-5e6b66cf3e76" providerId="ADAL" clId="{300243C1-BC16-4536-BAEB-138FF6F973CD}" dt="2025-03-09T15:40:53.860" v="503"/>
          <ac:spMkLst>
            <pc:docMk/>
            <pc:sldMk cId="1630369866" sldId="398"/>
            <ac:spMk id="12" creationId="{4A2634BA-053B-E7B6-FCA0-A93C2D191C08}"/>
          </ac:spMkLst>
        </pc:spChg>
        <pc:spChg chg="add mod">
          <ac:chgData name="Will Barber" userId="e8b53d52-f9ad-4f73-a573-5e6b66cf3e76" providerId="ADAL" clId="{300243C1-BC16-4536-BAEB-138FF6F973CD}" dt="2025-03-09T15:40:53.860" v="503"/>
          <ac:spMkLst>
            <pc:docMk/>
            <pc:sldMk cId="1630369866" sldId="398"/>
            <ac:spMk id="13" creationId="{24219C93-9B63-A9A7-9EB1-9ECE7D4C6738}"/>
          </ac:spMkLst>
        </pc:spChg>
        <pc:spChg chg="add mod">
          <ac:chgData name="Will Barber" userId="e8b53d52-f9ad-4f73-a573-5e6b66cf3e76" providerId="ADAL" clId="{300243C1-BC16-4536-BAEB-138FF6F973CD}" dt="2025-03-09T15:40:53.860" v="503"/>
          <ac:spMkLst>
            <pc:docMk/>
            <pc:sldMk cId="1630369866" sldId="398"/>
            <ac:spMk id="16" creationId="{C6360CA8-EE4B-897F-BBF9-9748FB677B9B}"/>
          </ac:spMkLst>
        </pc:spChg>
        <pc:spChg chg="add mod">
          <ac:chgData name="Will Barber" userId="e8b53d52-f9ad-4f73-a573-5e6b66cf3e76" providerId="ADAL" clId="{300243C1-BC16-4536-BAEB-138FF6F973CD}" dt="2025-03-09T15:40:53.860" v="503"/>
          <ac:spMkLst>
            <pc:docMk/>
            <pc:sldMk cId="1630369866" sldId="398"/>
            <ac:spMk id="18" creationId="{213D1D08-7139-407D-C2F5-AAF4CCA4196F}"/>
          </ac:spMkLst>
        </pc:spChg>
        <pc:spChg chg="add mod">
          <ac:chgData name="Will Barber" userId="e8b53d52-f9ad-4f73-a573-5e6b66cf3e76" providerId="ADAL" clId="{300243C1-BC16-4536-BAEB-138FF6F973CD}" dt="2025-03-09T15:40:59.790" v="504" actId="21"/>
          <ac:spMkLst>
            <pc:docMk/>
            <pc:sldMk cId="1630369866" sldId="398"/>
            <ac:spMk id="19" creationId="{E094595D-873E-184D-4E5A-7B4BAE6F0645}"/>
          </ac:spMkLst>
        </pc:spChg>
      </pc:sldChg>
      <pc:sldChg chg="addSp delSp modSp mod modNotesTx">
        <pc:chgData name="Will Barber" userId="e8b53d52-f9ad-4f73-a573-5e6b66cf3e76" providerId="ADAL" clId="{300243C1-BC16-4536-BAEB-138FF6F973CD}" dt="2025-03-09T16:45:55.626" v="4610" actId="1076"/>
        <pc:sldMkLst>
          <pc:docMk/>
          <pc:sldMk cId="494148605" sldId="399"/>
        </pc:sldMkLst>
        <pc:spChg chg="mod">
          <ac:chgData name="Will Barber" userId="e8b53d52-f9ad-4f73-a573-5e6b66cf3e76" providerId="ADAL" clId="{300243C1-BC16-4536-BAEB-138FF6F973CD}" dt="2025-03-09T16:12:07.644" v="1800"/>
          <ac:spMkLst>
            <pc:docMk/>
            <pc:sldMk cId="494148605" sldId="399"/>
            <ac:spMk id="2" creationId="{1BAB8104-8832-8841-C735-FE95F2931E3C}"/>
          </ac:spMkLst>
        </pc:spChg>
        <pc:spChg chg="mod">
          <ac:chgData name="Will Barber" userId="e8b53d52-f9ad-4f73-a573-5e6b66cf3e76" providerId="ADAL" clId="{300243C1-BC16-4536-BAEB-138FF6F973CD}" dt="2025-03-09T16:13:48.684" v="1883" actId="27636"/>
          <ac:spMkLst>
            <pc:docMk/>
            <pc:sldMk cId="494148605" sldId="399"/>
            <ac:spMk id="3" creationId="{AEB78E68-7E67-192B-D3F7-4D9710096604}"/>
          </ac:spMkLst>
        </pc:spChg>
        <pc:picChg chg="add mod">
          <ac:chgData name="Will Barber" userId="e8b53d52-f9ad-4f73-a573-5e6b66cf3e76" providerId="ADAL" clId="{300243C1-BC16-4536-BAEB-138FF6F973CD}" dt="2025-03-09T16:45:55.626" v="4610" actId="1076"/>
          <ac:picMkLst>
            <pc:docMk/>
            <pc:sldMk cId="494148605" sldId="399"/>
            <ac:picMk id="1026" creationId="{F6FDAA03-39CC-EC6B-5072-A7A2AB1521BB}"/>
          </ac:picMkLst>
        </pc:picChg>
      </pc:sldChg>
      <pc:sldChg chg="addSp delSp modSp mod modNotesTx">
        <pc:chgData name="Will Barber" userId="e8b53d52-f9ad-4f73-a573-5e6b66cf3e76" providerId="ADAL" clId="{300243C1-BC16-4536-BAEB-138FF6F973CD}" dt="2025-03-09T15:54:00.708" v="1739" actId="20577"/>
        <pc:sldMkLst>
          <pc:docMk/>
          <pc:sldMk cId="686995614" sldId="400"/>
        </pc:sldMkLst>
        <pc:spChg chg="mod">
          <ac:chgData name="Will Barber" userId="e8b53d52-f9ad-4f73-a573-5e6b66cf3e76" providerId="ADAL" clId="{300243C1-BC16-4536-BAEB-138FF6F973CD}" dt="2025-03-09T15:49:27.732" v="1522" actId="20577"/>
          <ac:spMkLst>
            <pc:docMk/>
            <pc:sldMk cId="686995614" sldId="400"/>
            <ac:spMk id="2" creationId="{3DA9D4CD-05CC-9F5C-932B-81F4BBB48FF8}"/>
          </ac:spMkLst>
        </pc:spChg>
        <pc:spChg chg="mod">
          <ac:chgData name="Will Barber" userId="e8b53d52-f9ad-4f73-a573-5e6b66cf3e76" providerId="ADAL" clId="{300243C1-BC16-4536-BAEB-138FF6F973CD}" dt="2025-03-09T15:50:21.298" v="1595" actId="20577"/>
          <ac:spMkLst>
            <pc:docMk/>
            <pc:sldMk cId="686995614" sldId="400"/>
            <ac:spMk id="3" creationId="{32D7C603-FA06-113F-0152-5E37E84CF2F8}"/>
          </ac:spMkLst>
        </pc:spChg>
        <pc:picChg chg="add mod">
          <ac:chgData name="Will Barber" userId="e8b53d52-f9ad-4f73-a573-5e6b66cf3e76" providerId="ADAL" clId="{300243C1-BC16-4536-BAEB-138FF6F973CD}" dt="2025-03-09T15:50:15.070" v="1584" actId="1076"/>
          <ac:picMkLst>
            <pc:docMk/>
            <pc:sldMk cId="686995614" sldId="400"/>
            <ac:picMk id="4" creationId="{ECF44F3F-DB32-39F8-82DE-BD6BF1A7F287}"/>
          </ac:picMkLst>
        </pc:picChg>
      </pc:sldChg>
      <pc:sldChg chg="delSp modSp mod delAnim modNotesTx">
        <pc:chgData name="Will Barber" userId="e8b53d52-f9ad-4f73-a573-5e6b66cf3e76" providerId="ADAL" clId="{300243C1-BC16-4536-BAEB-138FF6F973CD}" dt="2025-03-09T16:15:29.113" v="1896" actId="20577"/>
        <pc:sldMkLst>
          <pc:docMk/>
          <pc:sldMk cId="442494998" sldId="401"/>
        </pc:sldMkLst>
        <pc:spChg chg="mod">
          <ac:chgData name="Will Barber" userId="e8b53d52-f9ad-4f73-a573-5e6b66cf3e76" providerId="ADAL" clId="{300243C1-BC16-4536-BAEB-138FF6F973CD}" dt="2025-03-09T16:15:29.113" v="1896" actId="20577"/>
          <ac:spMkLst>
            <pc:docMk/>
            <pc:sldMk cId="442494998" sldId="401"/>
            <ac:spMk id="2" creationId="{6FE3B7B5-309F-846D-3133-6B51F9B3AC30}"/>
          </ac:spMkLst>
        </pc:spChg>
        <pc:spChg chg="mod">
          <ac:chgData name="Will Barber" userId="e8b53d52-f9ad-4f73-a573-5e6b66cf3e76" providerId="ADAL" clId="{300243C1-BC16-4536-BAEB-138FF6F973CD}" dt="2025-03-09T16:12:50.782" v="1811" actId="27636"/>
          <ac:spMkLst>
            <pc:docMk/>
            <pc:sldMk cId="442494998" sldId="401"/>
            <ac:spMk id="3" creationId="{5F692B19-C57A-682A-6E43-83FE2F086F85}"/>
          </ac:spMkLst>
        </pc:spChg>
      </pc:sldChg>
      <pc:sldChg chg="delSp modSp mod modNotesTx">
        <pc:chgData name="Will Barber" userId="e8b53d52-f9ad-4f73-a573-5e6b66cf3e76" providerId="ADAL" clId="{300243C1-BC16-4536-BAEB-138FF6F973CD}" dt="2025-03-09T16:17:29.023" v="1937" actId="20577"/>
        <pc:sldMkLst>
          <pc:docMk/>
          <pc:sldMk cId="1484535601" sldId="402"/>
        </pc:sldMkLst>
        <pc:spChg chg="mod">
          <ac:chgData name="Will Barber" userId="e8b53d52-f9ad-4f73-a573-5e6b66cf3e76" providerId="ADAL" clId="{300243C1-BC16-4536-BAEB-138FF6F973CD}" dt="2025-03-09T16:17:29.023" v="1937" actId="20577"/>
          <ac:spMkLst>
            <pc:docMk/>
            <pc:sldMk cId="1484535601" sldId="402"/>
            <ac:spMk id="2" creationId="{201C72F7-D9D2-F018-8C4F-C63FF3E68998}"/>
          </ac:spMkLst>
        </pc:spChg>
        <pc:spChg chg="mod">
          <ac:chgData name="Will Barber" userId="e8b53d52-f9ad-4f73-a573-5e6b66cf3e76" providerId="ADAL" clId="{300243C1-BC16-4536-BAEB-138FF6F973CD}" dt="2025-03-09T16:16:48.539" v="1932" actId="14"/>
          <ac:spMkLst>
            <pc:docMk/>
            <pc:sldMk cId="1484535601" sldId="402"/>
            <ac:spMk id="3" creationId="{262801C8-57D0-F57B-E1A4-F4D28CDEFF30}"/>
          </ac:spMkLst>
        </pc:spChg>
      </pc:sldChg>
      <pc:sldChg chg="addSp modSp new mod ord modNotesTx">
        <pc:chgData name="Will Barber" userId="e8b53d52-f9ad-4f73-a573-5e6b66cf3e76" providerId="ADAL" clId="{300243C1-BC16-4536-BAEB-138FF6F973CD}" dt="2025-03-09T16:35:59.924" v="3498" actId="20577"/>
        <pc:sldMkLst>
          <pc:docMk/>
          <pc:sldMk cId="2107590539" sldId="403"/>
        </pc:sldMkLst>
        <pc:spChg chg="mod">
          <ac:chgData name="Will Barber" userId="e8b53d52-f9ad-4f73-a573-5e6b66cf3e76" providerId="ADAL" clId="{300243C1-BC16-4536-BAEB-138FF6F973CD}" dt="2025-03-09T16:26:03.938" v="2522" actId="20577"/>
          <ac:spMkLst>
            <pc:docMk/>
            <pc:sldMk cId="2107590539" sldId="403"/>
            <ac:spMk id="2" creationId="{E26B65F4-6EAF-1552-382A-3DB6C57D1AF9}"/>
          </ac:spMkLst>
        </pc:spChg>
        <pc:spChg chg="mod">
          <ac:chgData name="Will Barber" userId="e8b53d52-f9ad-4f73-a573-5e6b66cf3e76" providerId="ADAL" clId="{300243C1-BC16-4536-BAEB-138FF6F973CD}" dt="2025-03-09T16:35:59.924" v="3498" actId="20577"/>
          <ac:spMkLst>
            <pc:docMk/>
            <pc:sldMk cId="2107590539" sldId="403"/>
            <ac:spMk id="3" creationId="{B1744AC3-CD18-A198-1B32-4A16C37D7438}"/>
          </ac:spMkLst>
        </pc:spChg>
        <pc:picChg chg="add mod">
          <ac:chgData name="Will Barber" userId="e8b53d52-f9ad-4f73-a573-5e6b66cf3e76" providerId="ADAL" clId="{300243C1-BC16-4536-BAEB-138FF6F973CD}" dt="2025-03-09T16:19:25.803" v="1951" actId="1076"/>
          <ac:picMkLst>
            <pc:docMk/>
            <pc:sldMk cId="2107590539" sldId="403"/>
            <ac:picMk id="4" creationId="{A1566E63-0702-9749-FE6D-237B9C159AB6}"/>
          </ac:picMkLst>
        </pc:picChg>
        <pc:picChg chg="add mod">
          <ac:chgData name="Will Barber" userId="e8b53d52-f9ad-4f73-a573-5e6b66cf3e76" providerId="ADAL" clId="{300243C1-BC16-4536-BAEB-138FF6F973CD}" dt="2025-03-09T16:19:25.803" v="1951" actId="1076"/>
          <ac:picMkLst>
            <pc:docMk/>
            <pc:sldMk cId="2107590539" sldId="403"/>
            <ac:picMk id="5" creationId="{01EEE20D-6F90-FF2C-3AC4-B152F631D121}"/>
          </ac:picMkLst>
        </pc:picChg>
      </pc:sldChg>
      <pc:sldChg chg="addSp modSp new mod modNotesTx">
        <pc:chgData name="Will Barber" userId="e8b53d52-f9ad-4f73-a573-5e6b66cf3e76" providerId="ADAL" clId="{300243C1-BC16-4536-BAEB-138FF6F973CD}" dt="2025-03-09T16:35:34.978" v="3487" actId="20577"/>
        <pc:sldMkLst>
          <pc:docMk/>
          <pc:sldMk cId="1916230389" sldId="404"/>
        </pc:sldMkLst>
        <pc:spChg chg="mod">
          <ac:chgData name="Will Barber" userId="e8b53d52-f9ad-4f73-a573-5e6b66cf3e76" providerId="ADAL" clId="{300243C1-BC16-4536-BAEB-138FF6F973CD}" dt="2025-03-09T16:26:15.293" v="2543" actId="20577"/>
          <ac:spMkLst>
            <pc:docMk/>
            <pc:sldMk cId="1916230389" sldId="404"/>
            <ac:spMk id="2" creationId="{362AA009-BF20-8165-B57F-A1E47AE5DA70}"/>
          </ac:spMkLst>
        </pc:spChg>
        <pc:spChg chg="mod">
          <ac:chgData name="Will Barber" userId="e8b53d52-f9ad-4f73-a573-5e6b66cf3e76" providerId="ADAL" clId="{300243C1-BC16-4536-BAEB-138FF6F973CD}" dt="2025-03-09T16:35:34.978" v="3487" actId="20577"/>
          <ac:spMkLst>
            <pc:docMk/>
            <pc:sldMk cId="1916230389" sldId="404"/>
            <ac:spMk id="3" creationId="{E7FA8AB6-34CA-8C52-97F2-8CF3B294806E}"/>
          </ac:spMkLst>
        </pc:spChg>
        <pc:picChg chg="add mod">
          <ac:chgData name="Will Barber" userId="e8b53d52-f9ad-4f73-a573-5e6b66cf3e76" providerId="ADAL" clId="{300243C1-BC16-4536-BAEB-138FF6F973CD}" dt="2025-03-09T16:35:01.208" v="3463" actId="1076"/>
          <ac:picMkLst>
            <pc:docMk/>
            <pc:sldMk cId="1916230389" sldId="404"/>
            <ac:picMk id="4" creationId="{CEEBF4D5-36EB-2B76-9B26-860F15C22B02}"/>
          </ac:picMkLst>
        </pc:picChg>
      </pc:sldChg>
      <pc:sldChg chg="modSp new mod modNotesTx">
        <pc:chgData name="Will Barber" userId="e8b53d52-f9ad-4f73-a573-5e6b66cf3e76" providerId="ADAL" clId="{300243C1-BC16-4536-BAEB-138FF6F973CD}" dt="2025-03-09T16:47:29.478" v="4729" actId="20577"/>
        <pc:sldMkLst>
          <pc:docMk/>
          <pc:sldMk cId="3693838417" sldId="405"/>
        </pc:sldMkLst>
        <pc:spChg chg="mod">
          <ac:chgData name="Will Barber" userId="e8b53d52-f9ad-4f73-a573-5e6b66cf3e76" providerId="ADAL" clId="{300243C1-BC16-4536-BAEB-138FF6F973CD}" dt="2025-03-09T16:39:55.359" v="4113" actId="20577"/>
          <ac:spMkLst>
            <pc:docMk/>
            <pc:sldMk cId="3693838417" sldId="405"/>
            <ac:spMk id="2" creationId="{2C22F718-5FC7-578B-C7BE-D9AF7CD067BC}"/>
          </ac:spMkLst>
        </pc:spChg>
        <pc:spChg chg="mod">
          <ac:chgData name="Will Barber" userId="e8b53d52-f9ad-4f73-a573-5e6b66cf3e76" providerId="ADAL" clId="{300243C1-BC16-4536-BAEB-138FF6F973CD}" dt="2025-03-09T16:47:29.478" v="4729" actId="20577"/>
          <ac:spMkLst>
            <pc:docMk/>
            <pc:sldMk cId="3693838417" sldId="405"/>
            <ac:spMk id="3" creationId="{A96FE51E-9330-2C39-344F-A97AE2512154}"/>
          </ac:spMkLst>
        </pc:spChg>
      </pc:sldChg>
    </pc:docChg>
  </pc:docChgLst>
  <pc:docChgLst>
    <pc:chgData name="Will Barber" userId="e8b53d52-f9ad-4f73-a573-5e6b66cf3e76" providerId="ADAL" clId="{00477471-88A6-4372-8160-A1FA63DB7122}"/>
    <pc:docChg chg="custSel modSld">
      <pc:chgData name="Will Barber" userId="e8b53d52-f9ad-4f73-a573-5e6b66cf3e76" providerId="ADAL" clId="{00477471-88A6-4372-8160-A1FA63DB7122}" dt="2024-11-06T14:16:46.679" v="438" actId="20577"/>
      <pc:docMkLst>
        <pc:docMk/>
      </pc:docMkLst>
      <pc:sldChg chg="modSp mod">
        <pc:chgData name="Will Barber" userId="e8b53d52-f9ad-4f73-a573-5e6b66cf3e76" providerId="ADAL" clId="{00477471-88A6-4372-8160-A1FA63DB7122}" dt="2024-11-06T13:53:49.601" v="220" actId="20577"/>
        <pc:sldMkLst>
          <pc:docMk/>
          <pc:sldMk cId="2557349579" sldId="371"/>
        </pc:sldMkLst>
      </pc:sldChg>
      <pc:sldChg chg="modSp mod">
        <pc:chgData name="Will Barber" userId="e8b53d52-f9ad-4f73-a573-5e6b66cf3e76" providerId="ADAL" clId="{00477471-88A6-4372-8160-A1FA63DB7122}" dt="2024-11-06T14:16:46.679" v="438" actId="20577"/>
        <pc:sldMkLst>
          <pc:docMk/>
          <pc:sldMk cId="2659635304" sldId="396"/>
        </pc:sldMkLst>
      </pc:sldChg>
    </pc:docChg>
  </pc:docChgLst>
  <pc:docChgLst>
    <pc:chgData name="Will Barber" userId="e8b53d52-f9ad-4f73-a573-5e6b66cf3e76" providerId="ADAL" clId="{295DFD26-DF64-41AF-B652-6026C9E302BC}"/>
    <pc:docChg chg="modSld">
      <pc:chgData name="Will Barber" userId="e8b53d52-f9ad-4f73-a573-5e6b66cf3e76" providerId="ADAL" clId="{295DFD26-DF64-41AF-B652-6026C9E302BC}" dt="2025-03-24T11:35:53.856" v="3"/>
      <pc:docMkLst>
        <pc:docMk/>
      </pc:docMkLst>
      <pc:sldChg chg="modSp mod">
        <pc:chgData name="Will Barber" userId="e8b53d52-f9ad-4f73-a573-5e6b66cf3e76" providerId="ADAL" clId="{295DFD26-DF64-41AF-B652-6026C9E302BC}" dt="2025-03-24T11:35:04.530" v="2" actId="20577"/>
        <pc:sldMkLst>
          <pc:docMk/>
          <pc:sldMk cId="2557349579" sldId="371"/>
        </pc:sldMkLst>
        <pc:spChg chg="mod">
          <ac:chgData name="Will Barber" userId="e8b53d52-f9ad-4f73-a573-5e6b66cf3e76" providerId="ADAL" clId="{295DFD26-DF64-41AF-B652-6026C9E302BC}" dt="2025-03-24T11:35:04.530" v="2" actId="20577"/>
          <ac:spMkLst>
            <pc:docMk/>
            <pc:sldMk cId="2557349579" sldId="371"/>
            <ac:spMk id="24" creationId="{E4D4F5F2-667F-9F48-BEA4-D811E44CE491}"/>
          </ac:spMkLst>
        </pc:spChg>
        <pc:spChg chg="mod">
          <ac:chgData name="Will Barber" userId="e8b53d52-f9ad-4f73-a573-5e6b66cf3e76" providerId="ADAL" clId="{295DFD26-DF64-41AF-B652-6026C9E302BC}" dt="2025-03-24T11:34:55.470" v="1" actId="20577"/>
          <ac:spMkLst>
            <pc:docMk/>
            <pc:sldMk cId="2557349579" sldId="371"/>
            <ac:spMk id="31" creationId="{BF97B6D9-9532-6C4C-BD89-9525855C36B1}"/>
          </ac:spMkLst>
        </pc:spChg>
      </pc:sldChg>
      <pc:sldChg chg="modAnim">
        <pc:chgData name="Will Barber" userId="e8b53d52-f9ad-4f73-a573-5e6b66cf3e76" providerId="ADAL" clId="{295DFD26-DF64-41AF-B652-6026C9E302BC}" dt="2025-03-24T11:35:53.856" v="3"/>
        <pc:sldMkLst>
          <pc:docMk/>
          <pc:sldMk cId="1630369866" sldId="398"/>
        </pc:sldMkLst>
      </pc:sldChg>
    </pc:docChg>
  </pc:docChgLst>
  <pc:docChgLst>
    <pc:chgData name="Will Barber" userId="e8b53d52-f9ad-4f73-a573-5e6b66cf3e76" providerId="ADAL" clId="{4E9552F3-CAD8-41E2-BC9A-7337BB5B77F6}"/>
    <pc:docChg chg="undo custSel addSld delSld modSld sldOrd">
      <pc:chgData name="Will Barber" userId="e8b53d52-f9ad-4f73-a573-5e6b66cf3e76" providerId="ADAL" clId="{4E9552F3-CAD8-41E2-BC9A-7337BB5B77F6}" dt="2024-11-12T09:20:33.728" v="6598" actId="20577"/>
      <pc:docMkLst>
        <pc:docMk/>
      </pc:docMkLst>
      <pc:sldChg chg="del">
        <pc:chgData name="Will Barber" userId="e8b53d52-f9ad-4f73-a573-5e6b66cf3e76" providerId="ADAL" clId="{4E9552F3-CAD8-41E2-BC9A-7337BB5B77F6}" dt="2024-11-11T10:39:53.814" v="4490" actId="2696"/>
        <pc:sldMkLst>
          <pc:docMk/>
          <pc:sldMk cId="3215725353" sldId="395"/>
        </pc:sldMkLst>
      </pc:sldChg>
      <pc:sldChg chg="addSp delSp modSp mod modNotesTx">
        <pc:chgData name="Will Barber" userId="e8b53d52-f9ad-4f73-a573-5e6b66cf3e76" providerId="ADAL" clId="{4E9552F3-CAD8-41E2-BC9A-7337BB5B77F6}" dt="2024-11-11T14:01:40.821" v="6264" actId="1035"/>
        <pc:sldMkLst>
          <pc:docMk/>
          <pc:sldMk cId="2659635304" sldId="396"/>
        </pc:sldMkLst>
      </pc:sldChg>
      <pc:sldChg chg="addSp modSp new mod modNotesTx">
        <pc:chgData name="Will Barber" userId="e8b53d52-f9ad-4f73-a573-5e6b66cf3e76" providerId="ADAL" clId="{4E9552F3-CAD8-41E2-BC9A-7337BB5B77F6}" dt="2024-11-12T09:14:57.066" v="6318" actId="20577"/>
        <pc:sldMkLst>
          <pc:docMk/>
          <pc:sldMk cId="1630369866" sldId="398"/>
        </pc:sldMkLst>
      </pc:sldChg>
      <pc:sldChg chg="addSp modSp new mod modNotesTx">
        <pc:chgData name="Will Barber" userId="e8b53d52-f9ad-4f73-a573-5e6b66cf3e76" providerId="ADAL" clId="{4E9552F3-CAD8-41E2-BC9A-7337BB5B77F6}" dt="2024-11-12T09:20:33.728" v="6598" actId="20577"/>
        <pc:sldMkLst>
          <pc:docMk/>
          <pc:sldMk cId="494148605" sldId="399"/>
        </pc:sldMkLst>
      </pc:sldChg>
      <pc:sldChg chg="addSp modSp new mod ord modNotesTx">
        <pc:chgData name="Will Barber" userId="e8b53d52-f9ad-4f73-a573-5e6b66cf3e76" providerId="ADAL" clId="{4E9552F3-CAD8-41E2-BC9A-7337BB5B77F6}" dt="2024-11-11T13:52:01.259" v="5943" actId="403"/>
        <pc:sldMkLst>
          <pc:docMk/>
          <pc:sldMk cId="686995614" sldId="400"/>
        </pc:sldMkLst>
      </pc:sldChg>
      <pc:sldChg chg="addSp modSp new mod modAnim modNotesTx">
        <pc:chgData name="Will Barber" userId="e8b53d52-f9ad-4f73-a573-5e6b66cf3e76" providerId="ADAL" clId="{4E9552F3-CAD8-41E2-BC9A-7337BB5B77F6}" dt="2024-11-12T09:11:41.689" v="6287" actId="6549"/>
        <pc:sldMkLst>
          <pc:docMk/>
          <pc:sldMk cId="442494998" sldId="401"/>
        </pc:sldMkLst>
      </pc:sldChg>
      <pc:sldChg chg="addSp delSp modSp new mod modNotesTx">
        <pc:chgData name="Will Barber" userId="e8b53d52-f9ad-4f73-a573-5e6b66cf3e76" providerId="ADAL" clId="{4E9552F3-CAD8-41E2-BC9A-7337BB5B77F6}" dt="2024-11-12T09:12:35.898" v="6317" actId="20577"/>
        <pc:sldMkLst>
          <pc:docMk/>
          <pc:sldMk cId="1484535601" sldId="402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FA2B-42E7-483C-89A7-B63D17235420}" type="datetimeFigureOut">
              <a:rPr lang="en-GB" smtClean="0"/>
              <a:t>24/03/2025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26957-3063-4AF5-9C10-771E4439D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94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83613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The Hyper Connected Service Area (HCSA) will be the core of the network, connected to NRENs, IX and Cloud </a:t>
            </a:r>
            <a:r>
              <a:rPr lang="en-GB" dirty="0" err="1"/>
              <a:t>peerings</a:t>
            </a:r>
            <a:r>
              <a:rPr lang="en-GB" dirty="0"/>
              <a:t> and will be the backbone of the network.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NRENs will then provide “Access” networks for connecting to the HPC sites, also referred to as </a:t>
            </a:r>
            <a:r>
              <a:rPr lang="en-GB" dirty="0" err="1"/>
              <a:t>PoIs</a:t>
            </a:r>
            <a:endParaRPr lang="en-GB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The sites have been assigned priorities for connectivity order and bandwidths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57615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GÉANTs backbone and NREN </a:t>
            </a:r>
            <a:r>
              <a:rPr lang="en-GB" dirty="0" err="1"/>
              <a:t>peerings</a:t>
            </a:r>
            <a:r>
              <a:rPr lang="en-GB" dirty="0"/>
              <a:t> fit nicely into the HCSA requirements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IX and Cloud </a:t>
            </a:r>
            <a:r>
              <a:rPr lang="en-GB" dirty="0" err="1"/>
              <a:t>peerings</a:t>
            </a:r>
            <a:r>
              <a:rPr lang="en-GB" dirty="0"/>
              <a:t> are already in place within the backbone, although may need some upgrades to meet the requirements.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NRENs are well positioned to provide national connectivity to most of the </a:t>
            </a:r>
            <a:r>
              <a:rPr lang="en-GB" dirty="0" err="1"/>
              <a:t>PoI</a:t>
            </a:r>
            <a:r>
              <a:rPr lang="en-GB" dirty="0"/>
              <a:t> sites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83646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77661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3506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60149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Main workhorse of the PMP monitoring will be perfSONAR nodes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dirty="0"/>
              <a:t>They can provide the required tests to be scheduled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dirty="0"/>
              <a:t>Allow for specific on-demand tests as required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GB" dirty="0"/>
              <a:t>Centralised reporting will require databases to be synchronised to by all nodes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GB" dirty="0"/>
              <a:t>Offers Grafana interfaces for reporting and user visibility.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24578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The requirement for 80% link saturation for one link on all sites with multiple connections poses problems for the higher throughput sites, with some having up to 1.2Tb connectivity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This isn’t something which is recommended by GÉANT, but a compliant solution needed to be offered.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A risk of DoS would mean that these tests would need to be carefully coordinated to avoid unintended outages being caused across wider NREN or GÉANT communities.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Discussions have been had with Teledyne </a:t>
            </a:r>
            <a:r>
              <a:rPr lang="en-GB" dirty="0" err="1"/>
              <a:t>LeCroy</a:t>
            </a:r>
            <a:r>
              <a:rPr lang="en-GB" dirty="0"/>
              <a:t> whose devices offer compliance with this requirement for up to 800G interfaces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dirty="0"/>
              <a:t>Unfortunately due to the value of the cost this would require procurement processes to be followed with an open tender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20420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Possible for up to 400Gbps testing opportunities on </a:t>
            </a:r>
            <a:r>
              <a:rPr lang="en-GB" dirty="0" err="1"/>
              <a:t>pS</a:t>
            </a:r>
            <a:r>
              <a:rPr lang="en-GB" dirty="0"/>
              <a:t> nodes, will be tested to confirm if it is an alternative to dedicated devices.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27568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400FA2B3-1505-3A41-A87D-80572BB3C1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91852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916E53-B331-D746-836D-0D6BAC2D7CF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8895" y="1567629"/>
            <a:ext cx="9894887" cy="45037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079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439A0EAE-9DC7-E64C-B528-7FE2DD3BE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91852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0444729D-076A-B34E-817B-AAAD4F608C6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8895" y="1567629"/>
            <a:ext cx="9894887" cy="45037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09267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8895" y="918524"/>
            <a:ext cx="9923105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894" y="1566391"/>
            <a:ext cx="992310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0886023-3160-F54D-ABE2-A8AFA16E520E}"/>
              </a:ext>
            </a:extLst>
          </p:cNvPr>
          <p:cNvSpPr/>
          <p:nvPr userDrawn="1"/>
        </p:nvSpPr>
        <p:spPr>
          <a:xfrm>
            <a:off x="0" y="-38314"/>
            <a:ext cx="12192000" cy="593453"/>
          </a:xfrm>
          <a:prstGeom prst="rect">
            <a:avLst/>
          </a:prstGeom>
          <a:solidFill>
            <a:srgbClr val="1D28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72B47DB-29AD-084C-8232-6CAF9C67327F}"/>
              </a:ext>
            </a:extLst>
          </p:cNvPr>
          <p:cNvSpPr txBox="1">
            <a:spLocks/>
          </p:cNvSpPr>
          <p:nvPr userDrawn="1"/>
        </p:nvSpPr>
        <p:spPr>
          <a:xfrm>
            <a:off x="10385562" y="105344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3EB0FA4-9B1C-4D6B-AF0A-97437B69127A}" type="slidenum">
              <a:rPr lang="en-GB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pPr/>
              <a:t>‹#›</a:t>
            </a:fld>
            <a:r>
              <a:rPr lang="en-GB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    |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365F78CF-3545-4647-AFFC-4E9114BD5F00}"/>
              </a:ext>
            </a:extLst>
          </p:cNvPr>
          <p:cNvSpPr txBox="1">
            <a:spLocks/>
          </p:cNvSpPr>
          <p:nvPr userDrawn="1"/>
        </p:nvSpPr>
        <p:spPr>
          <a:xfrm>
            <a:off x="11022254" y="139678"/>
            <a:ext cx="1268825" cy="290944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GEANT.ORG</a:t>
            </a:r>
            <a:endParaRPr lang="en-GB" sz="1200" b="0" dirty="0">
              <a:solidFill>
                <a:schemeClr val="accent1">
                  <a:lumMod val="60000"/>
                  <a:lumOff val="40000"/>
                </a:schemeClr>
              </a:solidFill>
              <a:latin typeface="+mn-lt"/>
            </a:endParaRPr>
          </a:p>
        </p:txBody>
      </p:sp>
      <p:pic>
        <p:nvPicPr>
          <p:cNvPr id="5" name="Picture 4" descr="A picture containing aircraft&#10;&#10;Description automatically generated">
            <a:extLst>
              <a:ext uri="{FF2B5EF4-FFF2-40B4-BE49-F238E27FC236}">
                <a16:creationId xmlns:a16="http://schemas.microsoft.com/office/drawing/2014/main" id="{A3DBBBB7-9CE4-D342-A765-EF35A5E661D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41" t="70685" r="16055" b="24139"/>
          <a:stretch/>
        </p:blipFill>
        <p:spPr>
          <a:xfrm flipH="1">
            <a:off x="0" y="-38313"/>
            <a:ext cx="10286482" cy="59345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FB45E650-A7C9-7941-B8C1-9EB62BC38C2F}"/>
              </a:ext>
            </a:extLst>
          </p:cNvPr>
          <p:cNvSpPr/>
          <p:nvPr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C01D1AD-FF15-244B-B225-8E5849DDC67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9" name="Text Placeholder 10"/>
          <p:cNvSpPr txBox="1">
            <a:spLocks/>
          </p:cNvSpPr>
          <p:nvPr/>
        </p:nvSpPr>
        <p:spPr>
          <a:xfrm>
            <a:off x="1255494" y="1619457"/>
            <a:ext cx="6059706" cy="73744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000" dirty="0" err="1">
                <a:solidFill>
                  <a:schemeClr val="bg1"/>
                </a:solidFill>
              </a:rPr>
              <a:t>EuroHPC</a:t>
            </a:r>
            <a:r>
              <a:rPr lang="en-GB" sz="3000" dirty="0">
                <a:solidFill>
                  <a:schemeClr val="bg1"/>
                </a:solidFill>
              </a:rPr>
              <a:t> Performance Monitoring</a:t>
            </a:r>
            <a:endParaRPr lang="en-US" sz="3000" dirty="0">
              <a:solidFill>
                <a:schemeClr val="bg1"/>
              </a:solidFill>
            </a:endParaRP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1255494" y="2607476"/>
            <a:ext cx="6753726" cy="74947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4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1353030" y="682159"/>
            <a:ext cx="1432450" cy="689706"/>
          </a:xfrm>
          <a:prstGeom prst="rect">
            <a:avLst/>
          </a:prstGeom>
        </p:spPr>
      </p:pic>
      <p:sp>
        <p:nvSpPr>
          <p:cNvPr id="13" name="Text Placeholder 6"/>
          <p:cNvSpPr txBox="1">
            <a:spLocks/>
          </p:cNvSpPr>
          <p:nvPr/>
        </p:nvSpPr>
        <p:spPr>
          <a:xfrm>
            <a:off x="1255494" y="3498256"/>
            <a:ext cx="6753726" cy="73226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b="1" dirty="0">
                <a:solidFill>
                  <a:schemeClr val="bg1"/>
                </a:solidFill>
              </a:rPr>
              <a:t>Will Barber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dirty="0">
                <a:solidFill>
                  <a:schemeClr val="bg1"/>
                </a:solidFill>
              </a:rPr>
              <a:t>Network Engineer in </a:t>
            </a:r>
            <a:r>
              <a:rPr lang="en-US" sz="2000" cap="all" dirty="0" err="1">
                <a:solidFill>
                  <a:schemeClr val="bg1"/>
                </a:solidFill>
              </a:rPr>
              <a:t>Géant</a:t>
            </a:r>
            <a:endParaRPr lang="en-GB" sz="2000" cap="all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7BFC8EF-A9F1-694B-9F9D-CC0F056AA3B5}"/>
              </a:ext>
            </a:extLst>
          </p:cNvPr>
          <p:cNvSpPr/>
          <p:nvPr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Date Placeholder 3">
            <a:extLst>
              <a:ext uri="{FF2B5EF4-FFF2-40B4-BE49-F238E27FC236}">
                <a16:creationId xmlns:a16="http://schemas.microsoft.com/office/drawing/2014/main" id="{C850078D-81AF-0448-A794-95A3C416C535}"/>
              </a:ext>
            </a:extLst>
          </p:cNvPr>
          <p:cNvSpPr txBox="1">
            <a:spLocks/>
          </p:cNvSpPr>
          <p:nvPr/>
        </p:nvSpPr>
        <p:spPr>
          <a:xfrm>
            <a:off x="1255494" y="5922278"/>
            <a:ext cx="2480762" cy="61469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</a:rPr>
              <a:t>Public</a:t>
            </a:r>
            <a:endParaRPr lang="en-GB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E4D4F5F2-667F-9F48-BEA4-D811E44CE491}"/>
              </a:ext>
            </a:extLst>
          </p:cNvPr>
          <p:cNvSpPr txBox="1">
            <a:spLocks/>
          </p:cNvSpPr>
          <p:nvPr/>
        </p:nvSpPr>
        <p:spPr>
          <a:xfrm>
            <a:off x="1255494" y="5073436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chemeClr val="bg1"/>
                </a:solidFill>
              </a:rPr>
              <a:t>SIG-NOC, Prague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31" name="Text Placeholder 6">
            <a:extLst>
              <a:ext uri="{FF2B5EF4-FFF2-40B4-BE49-F238E27FC236}">
                <a16:creationId xmlns:a16="http://schemas.microsoft.com/office/drawing/2014/main" id="{BF97B6D9-9532-6C4C-BD89-9525855C36B1}"/>
              </a:ext>
            </a:extLst>
          </p:cNvPr>
          <p:cNvSpPr txBox="1">
            <a:spLocks/>
          </p:cNvSpPr>
          <p:nvPr/>
        </p:nvSpPr>
        <p:spPr>
          <a:xfrm>
            <a:off x="1255494" y="5375228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chemeClr val="bg1"/>
                </a:solidFill>
              </a:rPr>
              <a:t>2 April 2025</a:t>
            </a:r>
          </a:p>
        </p:txBody>
      </p:sp>
    </p:spTree>
    <p:extLst>
      <p:ext uri="{BB962C8B-B14F-4D97-AF65-F5344CB8AC3E}">
        <p14:creationId xmlns:p14="http://schemas.microsoft.com/office/powerpoint/2010/main" val="25573495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22F718-5FC7-578B-C7BE-D9AF7CD067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Challenges and Opportunities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6FE51E-9330-2C39-344F-A97AE2512154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8896" y="1567629"/>
            <a:ext cx="6374362" cy="4600942"/>
          </a:xfrm>
        </p:spPr>
        <p:txBody>
          <a:bodyPr>
            <a:normAutofit fontScale="92500"/>
          </a:bodyPr>
          <a:lstStyle/>
          <a:p>
            <a:r>
              <a:rPr lang="en-GB" dirty="0"/>
              <a:t>The timeframe for deployment and implementation of the project presents challenges</a:t>
            </a:r>
          </a:p>
          <a:p>
            <a:pPr lvl="1"/>
            <a:r>
              <a:rPr lang="en-GB" dirty="0"/>
              <a:t>Sourcing and installing the nodes will take time and resources</a:t>
            </a:r>
          </a:p>
          <a:p>
            <a:pPr lvl="2"/>
            <a:r>
              <a:rPr lang="en-GB" dirty="0"/>
              <a:t>Sites will have various requirements and rules to comply with</a:t>
            </a:r>
          </a:p>
          <a:p>
            <a:pPr lvl="2"/>
            <a:r>
              <a:rPr lang="en-GB" dirty="0"/>
              <a:t>Staff availability for all the works may be difficult at times during the deployments</a:t>
            </a:r>
          </a:p>
          <a:p>
            <a:r>
              <a:rPr lang="en-GB" dirty="0"/>
              <a:t>perfSONAR is well understood and known within the GÉANT community, which will help deployment</a:t>
            </a:r>
          </a:p>
          <a:p>
            <a:pPr lvl="1"/>
            <a:r>
              <a:rPr lang="en-GB" dirty="0"/>
              <a:t>Opportunity to work on testing it at higher throughputs is possible</a:t>
            </a:r>
          </a:p>
          <a:p>
            <a:r>
              <a:rPr lang="en-GB" dirty="0"/>
              <a:t>Involvement with a major project will be good for GÉANT and </a:t>
            </a:r>
            <a:r>
              <a:rPr lang="en-GB"/>
              <a:t>NREN community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38384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65A1A63B-A7B3-C64F-84BA-269873DB019A}"/>
              </a:ext>
            </a:extLst>
          </p:cNvPr>
          <p:cNvSpPr/>
          <p:nvPr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3446DAD9-03C7-D24A-ACAC-77B72C20262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D9136ECF-B205-C846-B3D0-77CD6025EFD7}"/>
              </a:ext>
            </a:extLst>
          </p:cNvPr>
          <p:cNvSpPr/>
          <p:nvPr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10"/>
          <p:cNvSpPr txBox="1">
            <a:spLocks/>
          </p:cNvSpPr>
          <p:nvPr/>
        </p:nvSpPr>
        <p:spPr>
          <a:xfrm>
            <a:off x="1255494" y="1966743"/>
            <a:ext cx="6059706" cy="73744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4000" dirty="0">
                <a:solidFill>
                  <a:schemeClr val="bg1"/>
                </a:solidFill>
              </a:rPr>
              <a:t>Thank You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1291788" y="2599353"/>
            <a:ext cx="6753726" cy="74947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sz="2400" dirty="0">
                <a:solidFill>
                  <a:schemeClr val="bg1"/>
                </a:solidFill>
              </a:rPr>
              <a:t>Any questions?</a:t>
            </a:r>
          </a:p>
          <a:p>
            <a:endParaRPr lang="en-GB" sz="24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1353030" y="682159"/>
            <a:ext cx="1432450" cy="689706"/>
          </a:xfrm>
          <a:prstGeom prst="rect">
            <a:avLst/>
          </a:prstGeom>
        </p:spPr>
      </p:pic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E4D4F5F2-667F-9F48-BEA4-D811E44CE491}"/>
              </a:ext>
            </a:extLst>
          </p:cNvPr>
          <p:cNvSpPr txBox="1">
            <a:spLocks/>
          </p:cNvSpPr>
          <p:nvPr/>
        </p:nvSpPr>
        <p:spPr>
          <a:xfrm>
            <a:off x="1291787" y="5303545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err="1">
                <a:solidFill>
                  <a:schemeClr val="bg1"/>
                </a:solidFill>
              </a:rPr>
              <a:t>www.geant.org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496B17A-DDB4-0945-83E0-F9C51D7E05CC}"/>
              </a:ext>
            </a:extLst>
          </p:cNvPr>
          <p:cNvSpPr txBox="1"/>
          <p:nvPr/>
        </p:nvSpPr>
        <p:spPr>
          <a:xfrm>
            <a:off x="1921699" y="5794248"/>
            <a:ext cx="2838388" cy="55399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600" kern="1200" dirty="0">
                <a:solidFill>
                  <a:schemeClr val="bg1"/>
                </a:solidFill>
                <a:effectLst/>
                <a:ea typeface="+mn-lt"/>
                <a:cs typeface="+mn-lt"/>
              </a:rPr>
              <a:t>© GÉANT Association</a:t>
            </a:r>
            <a:r>
              <a:rPr lang="en-GB" sz="600" dirty="0">
                <a:solidFill>
                  <a:schemeClr val="bg1"/>
                </a:solidFill>
                <a:ea typeface="+mn-lt"/>
                <a:cs typeface="+mn-lt"/>
              </a:rPr>
              <a:t> </a:t>
            </a:r>
            <a:endParaRPr lang="en-US" sz="600" dirty="0">
              <a:solidFill>
                <a:schemeClr val="bg1"/>
              </a:solidFill>
              <a:ea typeface="+mn-lt"/>
              <a:cs typeface="+mn-lt"/>
            </a:endParaRPr>
          </a:p>
          <a:p>
            <a:r>
              <a:rPr lang="en-GB" sz="600" dirty="0">
                <a:solidFill>
                  <a:schemeClr val="bg1"/>
                </a:solidFill>
                <a:ea typeface="+mn-lt"/>
                <a:cs typeface="+mn-lt"/>
              </a:rPr>
              <a:t>As part</a:t>
            </a:r>
            <a:r>
              <a:rPr lang="en-GB" sz="600" kern="1200" dirty="0">
                <a:solidFill>
                  <a:schemeClr val="bg1"/>
                </a:solidFill>
                <a:effectLst/>
                <a:ea typeface="+mn-lt"/>
                <a:cs typeface="+mn-lt"/>
              </a:rPr>
              <a:t> of the </a:t>
            </a:r>
            <a:r>
              <a:rPr lang="en-GB" sz="600" dirty="0">
                <a:solidFill>
                  <a:schemeClr val="bg1"/>
                </a:solidFill>
                <a:ea typeface="+mn-lt"/>
                <a:cs typeface="+mn-lt"/>
              </a:rPr>
              <a:t>GÉANT 2020 Framework Partnership Agreement (FPA), the </a:t>
            </a:r>
            <a:r>
              <a:rPr lang="en-GB" sz="600" kern="1200" dirty="0">
                <a:solidFill>
                  <a:schemeClr val="bg1"/>
                </a:solidFill>
                <a:effectLst/>
                <a:ea typeface="+mn-lt"/>
                <a:cs typeface="+mn-lt"/>
              </a:rPr>
              <a:t>project </a:t>
            </a:r>
            <a:r>
              <a:rPr lang="en-GB" sz="600" dirty="0">
                <a:solidFill>
                  <a:schemeClr val="bg1"/>
                </a:solidFill>
                <a:ea typeface="+mn-lt"/>
                <a:cs typeface="+mn-lt"/>
              </a:rPr>
              <a:t>receives </a:t>
            </a:r>
            <a:r>
              <a:rPr lang="en-GB" sz="600" kern="1200" dirty="0">
                <a:solidFill>
                  <a:schemeClr val="bg1"/>
                </a:solidFill>
                <a:effectLst/>
                <a:ea typeface="+mn-lt"/>
                <a:cs typeface="+mn-lt"/>
              </a:rPr>
              <a:t>funding from</a:t>
            </a:r>
            <a:r>
              <a:rPr lang="en-GB" sz="600" dirty="0">
                <a:solidFill>
                  <a:schemeClr val="bg1"/>
                </a:solidFill>
                <a:ea typeface="+mn-lt"/>
                <a:cs typeface="+mn-lt"/>
              </a:rPr>
              <a:t> </a:t>
            </a:r>
            <a:r>
              <a:rPr lang="en-GB" sz="600" kern="1200" dirty="0">
                <a:solidFill>
                  <a:schemeClr val="bg1"/>
                </a:solidFill>
                <a:effectLst/>
                <a:ea typeface="+mn-lt"/>
                <a:cs typeface="+mn-lt"/>
              </a:rPr>
              <a:t>the European </a:t>
            </a:r>
            <a:r>
              <a:rPr lang="en-GB" sz="600" dirty="0">
                <a:solidFill>
                  <a:schemeClr val="bg1"/>
                </a:solidFill>
                <a:ea typeface="+mn-lt"/>
                <a:cs typeface="+mn-lt"/>
              </a:rPr>
              <a:t>Union's </a:t>
            </a:r>
            <a:r>
              <a:rPr lang="en-GB" sz="600" kern="1200" dirty="0">
                <a:solidFill>
                  <a:schemeClr val="bg1"/>
                </a:solidFill>
                <a:effectLst/>
                <a:ea typeface="+mn-lt"/>
                <a:cs typeface="+mn-lt"/>
              </a:rPr>
              <a:t>Horizon 2020 research</a:t>
            </a:r>
            <a:r>
              <a:rPr lang="en-GB" sz="600" dirty="0">
                <a:solidFill>
                  <a:schemeClr val="bg1"/>
                </a:solidFill>
                <a:ea typeface="+mn-lt"/>
                <a:cs typeface="+mn-lt"/>
              </a:rPr>
              <a:t> </a:t>
            </a:r>
            <a:r>
              <a:rPr lang="en-GB" sz="600" kern="1200" dirty="0">
                <a:solidFill>
                  <a:schemeClr val="bg1"/>
                </a:solidFill>
                <a:effectLst/>
                <a:ea typeface="+mn-lt"/>
                <a:cs typeface="+mn-lt"/>
              </a:rPr>
              <a:t>and innovation programme under Grant Agreement No. </a:t>
            </a:r>
            <a:r>
              <a:rPr lang="en-GB" sz="600" dirty="0">
                <a:solidFill>
                  <a:schemeClr val="bg1"/>
                </a:solidFill>
                <a:ea typeface="+mn-lt"/>
                <a:cs typeface="+mn-lt"/>
              </a:rPr>
              <a:t>856726 </a:t>
            </a:r>
            <a:r>
              <a:rPr lang="en-GB" sz="600" dirty="0">
                <a:solidFill>
                  <a:schemeClr val="bg1"/>
                </a:solidFill>
                <a:effectLst/>
                <a:ea typeface="+mn-lt"/>
                <a:cs typeface="+mn-lt"/>
              </a:rPr>
              <a:t>(</a:t>
            </a:r>
            <a:r>
              <a:rPr lang="en-GB" sz="600" dirty="0">
                <a:solidFill>
                  <a:schemeClr val="bg1"/>
                </a:solidFill>
                <a:ea typeface="+mn-lt"/>
                <a:cs typeface="+mn-lt"/>
              </a:rPr>
              <a:t>GN4-3</a:t>
            </a:r>
            <a:r>
              <a:rPr lang="en-GB" sz="600" kern="1200" dirty="0">
                <a:solidFill>
                  <a:schemeClr val="bg1"/>
                </a:solidFill>
                <a:effectLst/>
                <a:ea typeface="+mn-lt"/>
                <a:cs typeface="+mn-lt"/>
              </a:rPr>
              <a:t>).</a:t>
            </a:r>
            <a:endParaRPr lang="en-US" sz="600" dirty="0">
              <a:solidFill>
                <a:schemeClr val="bg1"/>
              </a:solidFill>
              <a:ea typeface="+mn-lt"/>
              <a:cs typeface="+mn-lt"/>
            </a:endParaRPr>
          </a:p>
          <a:p>
            <a:endParaRPr lang="en-GB" sz="600" dirty="0">
              <a:solidFill>
                <a:schemeClr val="bg1"/>
              </a:solidFill>
              <a:effectLst/>
              <a:latin typeface="+mn-lt"/>
              <a:cs typeface="Calibri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934EF87-1E44-3B44-A628-F062ED6BF39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3030" y="5843620"/>
            <a:ext cx="568670" cy="362920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2496017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57F5B7-1CA9-3849-B8E4-79FD96C471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What is </a:t>
            </a:r>
            <a:r>
              <a:rPr lang="en-US" sz="3200" dirty="0" err="1"/>
              <a:t>EuroHPC</a:t>
            </a: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B42039-6547-7949-82F1-54A7C669513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8896" y="1567629"/>
            <a:ext cx="5554304" cy="4503737"/>
          </a:xfrm>
        </p:spPr>
        <p:txBody>
          <a:bodyPr>
            <a:normAutofit lnSpcReduction="10000"/>
          </a:bodyPr>
          <a:lstStyle/>
          <a:p>
            <a:r>
              <a:rPr lang="en-US" sz="3200" dirty="0" err="1"/>
              <a:t>EuroHPC</a:t>
            </a:r>
            <a:r>
              <a:rPr lang="en-US" sz="3200" dirty="0"/>
              <a:t> is a joint undertaking by the EU, member countries and partners</a:t>
            </a:r>
          </a:p>
          <a:p>
            <a:r>
              <a:rPr lang="en-US" sz="3200" dirty="0"/>
              <a:t>Aims to create a world class Supercomputing Ecosystem</a:t>
            </a:r>
          </a:p>
          <a:p>
            <a:r>
              <a:rPr lang="en-US" sz="3200" dirty="0"/>
              <a:t>Tender for network connectivity was launched in December</a:t>
            </a:r>
          </a:p>
          <a:p>
            <a:r>
              <a:rPr lang="en-US" sz="3200" dirty="0"/>
              <a:t>GÉANT has worked with NRENs to submit a response</a:t>
            </a:r>
          </a:p>
          <a:p>
            <a:pPr marL="0" indent="0">
              <a:buNone/>
            </a:pPr>
            <a:endParaRPr lang="en-US" sz="3200" dirty="0"/>
          </a:p>
        </p:txBody>
      </p:sp>
      <p:pic>
        <p:nvPicPr>
          <p:cNvPr id="5" name="Picture 4" descr="A logo with blue stars and grey text&#10;&#10;AI-generated content may be incorrect.">
            <a:extLst>
              <a:ext uri="{FF2B5EF4-FFF2-40B4-BE49-F238E27FC236}">
                <a16:creationId xmlns:a16="http://schemas.microsoft.com/office/drawing/2014/main" id="{6E43C8E9-1EA4-AD50-9E3D-037AD2E953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4779" y="1049150"/>
            <a:ext cx="4985391" cy="4992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96353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D9B1B7-9ED0-303E-420C-3378FDEFDC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NL" sz="2400" dirty="0">
                <a:solidFill>
                  <a:srgbClr val="30348F"/>
                </a:solidFill>
              </a:rPr>
              <a:t>Simple view</a:t>
            </a:r>
            <a:r>
              <a:rPr lang="en-GB" sz="2400" dirty="0">
                <a:solidFill>
                  <a:srgbClr val="30348F"/>
                </a:solidFill>
              </a:rPr>
              <a:t> of </a:t>
            </a:r>
            <a:r>
              <a:rPr lang="en-GB" sz="2400" dirty="0" err="1">
                <a:solidFill>
                  <a:srgbClr val="30348F"/>
                </a:solidFill>
              </a:rPr>
              <a:t>EuroHPC</a:t>
            </a:r>
            <a:r>
              <a:rPr lang="en-GB" sz="2400" dirty="0">
                <a:solidFill>
                  <a:srgbClr val="30348F"/>
                </a:solidFill>
              </a:rPr>
              <a:t> </a:t>
            </a:r>
            <a:r>
              <a:rPr lang="en-GB" sz="2400" dirty="0" err="1">
                <a:solidFill>
                  <a:srgbClr val="30348F"/>
                </a:solidFill>
              </a:rPr>
              <a:t>Netwok</a:t>
            </a:r>
            <a:r>
              <a:rPr lang="en-GB" sz="2400" dirty="0">
                <a:solidFill>
                  <a:srgbClr val="30348F"/>
                </a:solidFill>
              </a:rPr>
              <a:t> </a:t>
            </a:r>
            <a:r>
              <a:rPr lang="en-NL" sz="2400" dirty="0">
                <a:solidFill>
                  <a:srgbClr val="30348F"/>
                </a:solidFill>
              </a:rPr>
              <a:t>: The HCSA – Core Network, Access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95455CE0-A093-2B9F-D9D7-231AB89180C6}"/>
              </a:ext>
            </a:extLst>
          </p:cNvPr>
          <p:cNvSpPr/>
          <p:nvPr/>
        </p:nvSpPr>
        <p:spPr>
          <a:xfrm>
            <a:off x="3210951" y="2930330"/>
            <a:ext cx="4811151" cy="2729132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dirty="0"/>
              <a:t>HCSA</a:t>
            </a:r>
          </a:p>
          <a:p>
            <a:pPr algn="ctr"/>
            <a:r>
              <a:rPr lang="en-NL" dirty="0"/>
              <a:t>(looks very much like GÉANT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CB09DAD0-152C-F757-9D97-20D4E58860AF}"/>
              </a:ext>
            </a:extLst>
          </p:cNvPr>
          <p:cNvSpPr/>
          <p:nvPr/>
        </p:nvSpPr>
        <p:spPr>
          <a:xfrm>
            <a:off x="1987061" y="2508298"/>
            <a:ext cx="2066779" cy="1123072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dirty="0"/>
              <a:t>NREN  as“Access”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195B1406-91B8-D018-935D-4F299953DB47}"/>
              </a:ext>
            </a:extLst>
          </p:cNvPr>
          <p:cNvSpPr/>
          <p:nvPr/>
        </p:nvSpPr>
        <p:spPr>
          <a:xfrm>
            <a:off x="2649414" y="4442020"/>
            <a:ext cx="967742" cy="66880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sz="1400" b="1" dirty="0"/>
              <a:t>P1 - IX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42E46164-D751-D9D3-1430-F8DBBB24447A}"/>
              </a:ext>
            </a:extLst>
          </p:cNvPr>
          <p:cNvSpPr/>
          <p:nvPr/>
        </p:nvSpPr>
        <p:spPr>
          <a:xfrm>
            <a:off x="3413565" y="3234739"/>
            <a:ext cx="944880" cy="63070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NL" sz="1400" b="1"/>
              <a:t>P1- NREN</a:t>
            </a:r>
            <a:endParaRPr lang="en-NL" sz="1400" b="1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41EE1A41-778B-7245-0D49-8A357EDE7CB7}"/>
              </a:ext>
            </a:extLst>
          </p:cNvPr>
          <p:cNvSpPr/>
          <p:nvPr/>
        </p:nvSpPr>
        <p:spPr>
          <a:xfrm>
            <a:off x="3636497" y="2416273"/>
            <a:ext cx="548640" cy="478302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sz="1400" b="1" dirty="0"/>
              <a:t>P2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4874263E-BE49-8BFE-1D2E-E7F6A3A0747A}"/>
              </a:ext>
            </a:extLst>
          </p:cNvPr>
          <p:cNvSpPr/>
          <p:nvPr/>
        </p:nvSpPr>
        <p:spPr>
          <a:xfrm>
            <a:off x="7445326" y="2553433"/>
            <a:ext cx="2066779" cy="1123072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dirty="0"/>
              <a:t>NREN  as“Access”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7B5174D9-136C-E5C9-9B90-5611AFD0E920}"/>
              </a:ext>
            </a:extLst>
          </p:cNvPr>
          <p:cNvSpPr/>
          <p:nvPr/>
        </p:nvSpPr>
        <p:spPr>
          <a:xfrm>
            <a:off x="7859154" y="2263580"/>
            <a:ext cx="548640" cy="478302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sz="1400" b="1" dirty="0"/>
              <a:t>P3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4A2634BA-053B-E7B6-FCA0-A93C2D191C08}"/>
              </a:ext>
            </a:extLst>
          </p:cNvPr>
          <p:cNvSpPr/>
          <p:nvPr/>
        </p:nvSpPr>
        <p:spPr>
          <a:xfrm>
            <a:off x="2001716" y="2488663"/>
            <a:ext cx="548640" cy="478302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sz="1400" b="1" dirty="0"/>
              <a:t>P3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24219C93-9B63-A9A7-9EB1-9ECE7D4C6738}"/>
              </a:ext>
            </a:extLst>
          </p:cNvPr>
          <p:cNvSpPr/>
          <p:nvPr/>
        </p:nvSpPr>
        <p:spPr>
          <a:xfrm>
            <a:off x="9278814" y="2691179"/>
            <a:ext cx="548640" cy="478302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sz="1400" b="1" dirty="0"/>
              <a:t>P5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128B1B52-C6C6-FB95-C877-BCE57CCFFE6E}"/>
              </a:ext>
            </a:extLst>
          </p:cNvPr>
          <p:cNvSpPr/>
          <p:nvPr/>
        </p:nvSpPr>
        <p:spPr>
          <a:xfrm>
            <a:off x="3394415" y="5025828"/>
            <a:ext cx="967742" cy="66880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sz="1400" b="1" dirty="0"/>
              <a:t>P1 - IX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F118BC07-86B4-5584-93EE-0E4A22E4CA6B}"/>
              </a:ext>
            </a:extLst>
          </p:cNvPr>
          <p:cNvSpPr/>
          <p:nvPr/>
        </p:nvSpPr>
        <p:spPr>
          <a:xfrm>
            <a:off x="5394372" y="1807258"/>
            <a:ext cx="2066779" cy="1123072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dirty="0"/>
              <a:t>NREN  as“Access”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6360CA8-EE4B-897F-BBF9-9748FB677B9B}"/>
              </a:ext>
            </a:extLst>
          </p:cNvPr>
          <p:cNvSpPr/>
          <p:nvPr/>
        </p:nvSpPr>
        <p:spPr>
          <a:xfrm>
            <a:off x="5162847" y="1785278"/>
            <a:ext cx="548640" cy="478302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sz="1400" b="1" dirty="0"/>
              <a:t>P2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850BB1F9-41C5-384B-305C-6E98B58A55D9}"/>
              </a:ext>
            </a:extLst>
          </p:cNvPr>
          <p:cNvSpPr/>
          <p:nvPr/>
        </p:nvSpPr>
        <p:spPr>
          <a:xfrm>
            <a:off x="6013940" y="1568107"/>
            <a:ext cx="548640" cy="478302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sz="1400" b="1" dirty="0"/>
              <a:t>P3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213D1D08-7139-407D-C2F5-AAF4CCA4196F}"/>
              </a:ext>
            </a:extLst>
          </p:cNvPr>
          <p:cNvSpPr/>
          <p:nvPr/>
        </p:nvSpPr>
        <p:spPr>
          <a:xfrm>
            <a:off x="6923063" y="1624964"/>
            <a:ext cx="548640" cy="478302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sz="1400" b="1" dirty="0"/>
              <a:t>P4</a:t>
            </a: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E094595D-873E-184D-4E5A-7B4BAE6F0645}"/>
              </a:ext>
            </a:extLst>
          </p:cNvPr>
          <p:cNvSpPr txBox="1">
            <a:spLocks/>
          </p:cNvSpPr>
          <p:nvPr/>
        </p:nvSpPr>
        <p:spPr>
          <a:xfrm>
            <a:off x="3394908" y="-68684"/>
            <a:ext cx="9894723" cy="6455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2800" b="1" kern="1200" dirty="0">
                <a:solidFill>
                  <a:schemeClr val="accent1">
                    <a:lumMod val="50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endParaRPr lang="en-NL" dirty="0">
              <a:solidFill>
                <a:srgbClr val="FFFFFF"/>
              </a:solidFill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89560B59-4B4F-0017-2693-16D74931E711}"/>
              </a:ext>
            </a:extLst>
          </p:cNvPr>
          <p:cNvSpPr/>
          <p:nvPr/>
        </p:nvSpPr>
        <p:spPr>
          <a:xfrm>
            <a:off x="4642190" y="5359202"/>
            <a:ext cx="967742" cy="66880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NL" sz="1400" b="1" dirty="0"/>
              <a:t>P1 - </a:t>
            </a:r>
            <a:r>
              <a:rPr lang="en-NL" sz="1400" b="1"/>
              <a:t>Cloud</a:t>
            </a:r>
            <a:endParaRPr lang="en-NL" sz="1400" b="1" dirty="0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0EA800F5-AD07-7AE8-6EA8-0A5783207B43}"/>
              </a:ext>
            </a:extLst>
          </p:cNvPr>
          <p:cNvSpPr/>
          <p:nvPr/>
        </p:nvSpPr>
        <p:spPr>
          <a:xfrm>
            <a:off x="7304845" y="3427778"/>
            <a:ext cx="944880" cy="63070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NL" sz="1400" b="1"/>
              <a:t>P1- NREN</a:t>
            </a:r>
            <a:endParaRPr lang="en-NL" sz="1400" b="1" dirty="0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61A3C095-5063-B3D7-957C-E86C22616C85}"/>
              </a:ext>
            </a:extLst>
          </p:cNvPr>
          <p:cNvSpPr/>
          <p:nvPr/>
        </p:nvSpPr>
        <p:spPr>
          <a:xfrm>
            <a:off x="5811325" y="2726738"/>
            <a:ext cx="944880" cy="63070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NL" sz="1400" b="1"/>
              <a:t>P1- NREN</a:t>
            </a:r>
            <a:endParaRPr lang="en-NL" sz="1400" b="1" dirty="0"/>
          </a:p>
        </p:txBody>
      </p:sp>
    </p:spTree>
    <p:extLst>
      <p:ext uri="{BB962C8B-B14F-4D97-AF65-F5344CB8AC3E}">
        <p14:creationId xmlns:p14="http://schemas.microsoft.com/office/powerpoint/2010/main" val="16303698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A9D4CD-05CC-9F5C-932B-81F4BBB48F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dirty="0"/>
              <a:t>How GÉANT &amp; NRENs fit into HCSA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D7C603-FA06-113F-0152-5E37E84CF2F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58219" y="2088592"/>
            <a:ext cx="5237782" cy="2680814"/>
          </a:xfrm>
        </p:spPr>
        <p:txBody>
          <a:bodyPr>
            <a:normAutofit fontScale="85000" lnSpcReduction="10000"/>
          </a:bodyPr>
          <a:lstStyle/>
          <a:p>
            <a:r>
              <a:rPr lang="en-GB" sz="3200" dirty="0"/>
              <a:t>GÉANTs backbone network nicely fits into the HCSA concept</a:t>
            </a:r>
          </a:p>
          <a:p>
            <a:r>
              <a:rPr lang="en-GB" sz="3200" dirty="0"/>
              <a:t>IX and Cloud </a:t>
            </a:r>
            <a:r>
              <a:rPr lang="en-GB" sz="3200" dirty="0" err="1"/>
              <a:t>peerings</a:t>
            </a:r>
            <a:r>
              <a:rPr lang="en-GB" sz="3200" dirty="0"/>
              <a:t> </a:t>
            </a:r>
          </a:p>
          <a:p>
            <a:r>
              <a:rPr lang="en-GB" sz="3200" dirty="0"/>
              <a:t>European wide reach</a:t>
            </a:r>
          </a:p>
          <a:p>
            <a:r>
              <a:rPr lang="en-GB" sz="3200" dirty="0"/>
              <a:t>National connectivity from NRENs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4" name="Picture 3" descr="A map of europe with lines and dots&#10;&#10;Description automatically generated">
            <a:extLst>
              <a:ext uri="{FF2B5EF4-FFF2-40B4-BE49-F238E27FC236}">
                <a16:creationId xmlns:a16="http://schemas.microsoft.com/office/drawing/2014/main" id="{ECF44F3F-DB32-39F8-82DE-BD6BF1A7F2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088592"/>
            <a:ext cx="5644387" cy="3605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69956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AB8104-8832-8841-C735-FE95F2931E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NL" sz="3200" dirty="0"/>
              <a:t>Performance Management Platform - PMP</a:t>
            </a:r>
            <a:endParaRPr lang="en-GB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B78E68-7E67-192B-D3F7-4D9710096604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8895" y="2028414"/>
            <a:ext cx="5242248" cy="3791815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10000"/>
              </a:lnSpc>
            </a:pPr>
            <a:r>
              <a:rPr lang="en-NL" b="1" u="sng" dirty="0"/>
              <a:t>Expectation</a:t>
            </a:r>
            <a:r>
              <a:rPr lang="en-NL" b="1" dirty="0"/>
              <a:t>: Demonstrate performance of the solution</a:t>
            </a:r>
            <a:endParaRPr lang="en-US" b="1" dirty="0">
              <a:ea typeface="Calibri"/>
              <a:cs typeface="Calibri"/>
            </a:endParaRPr>
          </a:p>
          <a:p>
            <a:pPr lvl="1">
              <a:lnSpc>
                <a:spcPct val="110000"/>
              </a:lnSpc>
            </a:pPr>
            <a:r>
              <a:rPr lang="en-GB" dirty="0"/>
              <a:t>Performance metrics</a:t>
            </a:r>
            <a:r>
              <a:rPr lang="en-NL" dirty="0"/>
              <a:t>: Round Trip Time, </a:t>
            </a:r>
            <a:r>
              <a:rPr lang="en-GB" dirty="0"/>
              <a:t>Latency, J</a:t>
            </a:r>
            <a:r>
              <a:rPr lang="en-NL" dirty="0"/>
              <a:t>ittter, </a:t>
            </a:r>
            <a:r>
              <a:rPr lang="en-GB" dirty="0"/>
              <a:t>L</a:t>
            </a:r>
            <a:r>
              <a:rPr lang="en-NL" dirty="0"/>
              <a:t>oss</a:t>
            </a:r>
            <a:r>
              <a:rPr lang="en-GB" dirty="0"/>
              <a:t>, </a:t>
            </a:r>
            <a:r>
              <a:rPr lang="en-NL" dirty="0"/>
              <a:t>and </a:t>
            </a:r>
            <a:r>
              <a:rPr lang="en-NL" b="1" dirty="0"/>
              <a:t>throughput</a:t>
            </a:r>
            <a:endParaRPr lang="en-GB" b="1" dirty="0"/>
          </a:p>
          <a:p>
            <a:pPr lvl="1">
              <a:lnSpc>
                <a:spcPct val="110000"/>
              </a:lnSpc>
            </a:pPr>
            <a:r>
              <a:rPr lang="en-GB" dirty="0"/>
              <a:t>Requirement: Scheduled and on-demand testing</a:t>
            </a:r>
          </a:p>
          <a:p>
            <a:pPr lvl="1">
              <a:lnSpc>
                <a:spcPct val="110000"/>
              </a:lnSpc>
            </a:pPr>
            <a:r>
              <a:rPr lang="en-GB" dirty="0"/>
              <a:t>Requirement: </a:t>
            </a:r>
            <a:r>
              <a:rPr lang="en-NL" dirty="0"/>
              <a:t>Probe should be able to saturate 80% of access link</a:t>
            </a:r>
            <a:r>
              <a:rPr lang="en-GB" dirty="0"/>
              <a:t> (</a:t>
            </a:r>
            <a:r>
              <a:rPr lang="en-GB" b="1" dirty="0">
                <a:solidFill>
                  <a:srgbClr val="FF0000"/>
                </a:solidFill>
              </a:rPr>
              <a:t>!</a:t>
            </a:r>
            <a:r>
              <a:rPr lang="en-GB" dirty="0"/>
              <a:t>)</a:t>
            </a:r>
            <a:endParaRPr lang="en-NL" dirty="0"/>
          </a:p>
          <a:p>
            <a:pPr lvl="1">
              <a:lnSpc>
                <a:spcPct val="110000"/>
              </a:lnSpc>
            </a:pPr>
            <a:r>
              <a:rPr lang="en-NL" dirty="0"/>
              <a:t>Concept: </a:t>
            </a:r>
            <a:r>
              <a:rPr lang="en-GB" b="1" dirty="0"/>
              <a:t>End-site p</a:t>
            </a:r>
            <a:r>
              <a:rPr lang="en-NL" b="1" dirty="0"/>
              <a:t>robes and centralised analysis </a:t>
            </a:r>
            <a:r>
              <a:rPr lang="en-GB" b="1" dirty="0"/>
              <a:t>tooling</a:t>
            </a:r>
            <a:endParaRPr lang="en-NL" b="1" dirty="0"/>
          </a:p>
          <a:p>
            <a:pPr lvl="2">
              <a:lnSpc>
                <a:spcPct val="110000"/>
              </a:lnSpc>
            </a:pPr>
            <a:r>
              <a:rPr lang="en-GB" dirty="0"/>
              <a:t>W</a:t>
            </a:r>
            <a:r>
              <a:rPr lang="en-NL" dirty="0"/>
              <a:t>here: </a:t>
            </a:r>
            <a:r>
              <a:rPr lang="en-GB" dirty="0"/>
              <a:t>GÉANT POPs (6)</a:t>
            </a:r>
            <a:r>
              <a:rPr lang="en-NL" dirty="0"/>
              <a:t>, 100% P2</a:t>
            </a:r>
            <a:r>
              <a:rPr lang="en-GB" dirty="0"/>
              <a:t> (21)</a:t>
            </a:r>
            <a:r>
              <a:rPr lang="en-NL" dirty="0"/>
              <a:t>, 10% P3</a:t>
            </a:r>
            <a:r>
              <a:rPr lang="en-GB" dirty="0"/>
              <a:t> (12)</a:t>
            </a:r>
            <a:r>
              <a:rPr lang="en-NL" dirty="0"/>
              <a:t>, 5% P4</a:t>
            </a:r>
            <a:r>
              <a:rPr lang="en-GB" dirty="0"/>
              <a:t> (2)</a:t>
            </a:r>
          </a:p>
          <a:p>
            <a:pPr marL="914400" lvl="2" indent="0">
              <a:lnSpc>
                <a:spcPct val="110000"/>
              </a:lnSpc>
              <a:buNone/>
            </a:pPr>
            <a:endParaRPr lang="en-GB" dirty="0"/>
          </a:p>
          <a:p>
            <a:pPr marL="457200" lvl="1" indent="0">
              <a:lnSpc>
                <a:spcPct val="110000"/>
              </a:lnSpc>
              <a:buNone/>
            </a:pPr>
            <a:endParaRPr lang="en-NL" dirty="0"/>
          </a:p>
          <a:p>
            <a:pPr marL="457200" lvl="1" indent="0">
              <a:lnSpc>
                <a:spcPct val="110000"/>
              </a:lnSpc>
              <a:buNone/>
            </a:pPr>
            <a:endParaRPr lang="en-NL" dirty="0"/>
          </a:p>
          <a:p>
            <a:endParaRPr lang="en-GB" sz="3200" dirty="0"/>
          </a:p>
        </p:txBody>
      </p:sp>
      <p:pic>
        <p:nvPicPr>
          <p:cNvPr id="1026" name="Picture 2" descr="A screenshot of a graph&#10;&#10;AI-generated content may be incorrect.">
            <a:extLst>
              <a:ext uri="{FF2B5EF4-FFF2-40B4-BE49-F238E27FC236}">
                <a16:creationId xmlns:a16="http://schemas.microsoft.com/office/drawing/2014/main" id="{F6FDAA03-39CC-EC6B-5072-A7A2AB1521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1143" y="2180277"/>
            <a:ext cx="5402782" cy="3059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41486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E3B7B5-309F-846D-3133-6B51F9B3AC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dirty="0"/>
              <a:t>Performance Management Platform – PMP continued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692B19-C57A-682A-6E43-83FE2F086F8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76424" y="2187154"/>
            <a:ext cx="5871120" cy="3702713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</a:pPr>
            <a:r>
              <a:rPr lang="en-GB" b="1" u="sng" dirty="0"/>
              <a:t>Approach</a:t>
            </a:r>
            <a:r>
              <a:rPr lang="en-GB" b="1" dirty="0"/>
              <a:t>: Centralised router stats &amp; packet probes, end-site throughput testers</a:t>
            </a:r>
          </a:p>
          <a:p>
            <a:pPr lvl="1">
              <a:lnSpc>
                <a:spcPct val="110000"/>
              </a:lnSpc>
            </a:pPr>
            <a:r>
              <a:rPr lang="en-GB" dirty="0"/>
              <a:t>GÉANT centralised polling of GEANT &amp; NREN routers</a:t>
            </a:r>
          </a:p>
          <a:p>
            <a:pPr lvl="1">
              <a:lnSpc>
                <a:spcPct val="110000"/>
              </a:lnSpc>
            </a:pPr>
            <a:r>
              <a:rPr lang="en-GB" dirty="0"/>
              <a:t>GÉANT centralised ICMP probes – packet performance stats</a:t>
            </a:r>
          </a:p>
          <a:p>
            <a:pPr lvl="1">
              <a:lnSpc>
                <a:spcPct val="110000"/>
              </a:lnSpc>
            </a:pPr>
            <a:r>
              <a:rPr lang="en-GB" dirty="0"/>
              <a:t>HPC POI site deployment of perfSONAR servers – throughput primarily</a:t>
            </a:r>
          </a:p>
          <a:p>
            <a:pPr lvl="1">
              <a:lnSpc>
                <a:spcPct val="110000"/>
              </a:lnSpc>
            </a:pPr>
            <a:r>
              <a:rPr lang="en-GB" dirty="0"/>
              <a:t>HPC POI site deployment of packet blasting hardware testers (if required)</a:t>
            </a:r>
            <a:endParaRPr lang="en-NL" dirty="0"/>
          </a:p>
          <a:p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4424949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1C72F7-D9D2-F018-8C4F-C63FF3E689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b="1" dirty="0"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Centralised Performance Management Platform</a:t>
            </a:r>
            <a:endParaRPr lang="en-GB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2801C8-57D0-F57B-E1A4-F4D28CDEFF3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8896" y="1567629"/>
            <a:ext cx="5891616" cy="4503737"/>
          </a:xfrm>
        </p:spPr>
        <p:txBody>
          <a:bodyPr>
            <a:normAutofit fontScale="92500" lnSpcReduction="20000"/>
          </a:bodyPr>
          <a:lstStyle/>
          <a:p>
            <a:r>
              <a:rPr lang="en-GB" sz="1800" dirty="0"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Data acquisition, SNMP/Streaming Telemetry/API integration via:</a:t>
            </a:r>
          </a:p>
          <a:p>
            <a:pPr lvl="1"/>
            <a:r>
              <a:rPr lang="en-GB" sz="1400" dirty="0"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GÉANT and NREN router SNMP/ST/API polling, SNMP traps, BGP community-based traffic accounting, etc.</a:t>
            </a:r>
          </a:p>
          <a:p>
            <a:pPr lvl="1"/>
            <a:r>
              <a:rPr lang="en-GB" sz="1600" dirty="0"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GÉANT-hosted </a:t>
            </a:r>
            <a:r>
              <a:rPr lang="en-GB" sz="1600" dirty="0" err="1"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telegraf</a:t>
            </a:r>
            <a:r>
              <a:rPr lang="en-GB" sz="1600" dirty="0"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 polling infrastructure</a:t>
            </a:r>
          </a:p>
          <a:p>
            <a:pPr lvl="2"/>
            <a:r>
              <a:rPr lang="en-GB" sz="1600" dirty="0"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ping and traceroute probes targeting HPC &lt;&gt; NREN </a:t>
            </a:r>
            <a:r>
              <a:rPr lang="en-GB" sz="1600" dirty="0" err="1"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ptp</a:t>
            </a:r>
            <a:r>
              <a:rPr lang="en-GB" sz="1600" dirty="0"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 link IPs – providing RTT, jitter, packet loss</a:t>
            </a:r>
          </a:p>
          <a:p>
            <a:pPr lvl="1"/>
            <a:r>
              <a:rPr lang="en-GB" sz="1800" dirty="0"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HPC POI-hosted PMP probe data</a:t>
            </a:r>
          </a:p>
          <a:p>
            <a:pPr lvl="2"/>
            <a:r>
              <a:rPr lang="en-GB" sz="1600" dirty="0"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perfSONAR servers </a:t>
            </a:r>
            <a:r>
              <a:rPr lang="en-GB" sz="1600" dirty="0" err="1"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upto</a:t>
            </a:r>
            <a:r>
              <a:rPr lang="en-GB" sz="1600" dirty="0"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 100G</a:t>
            </a:r>
          </a:p>
          <a:p>
            <a:pPr lvl="2"/>
            <a:r>
              <a:rPr lang="en-GB" sz="1600" dirty="0"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Teledyne </a:t>
            </a:r>
            <a:r>
              <a:rPr lang="en-GB" sz="1600" dirty="0" err="1"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LeCroy</a:t>
            </a:r>
            <a:r>
              <a:rPr lang="en-GB" sz="1600" dirty="0"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 Xena 1RU hardware testers (or similar)</a:t>
            </a:r>
            <a:endParaRPr lang="en-GB" sz="1800" dirty="0">
              <a:latin typeface="Aptos" panose="020B0004020202020204" pitchFamily="34" charset="0"/>
              <a:ea typeface="Calibri" panose="020F0502020204030204" pitchFamily="34" charset="0"/>
              <a:cs typeface="Aptos" panose="020B0004020202020204" pitchFamily="34" charset="0"/>
            </a:endParaRPr>
          </a:p>
          <a:p>
            <a:pPr lvl="1"/>
            <a:endParaRPr lang="en-GB" sz="1800" dirty="0">
              <a:latin typeface="Aptos" panose="020B0004020202020204" pitchFamily="34" charset="0"/>
              <a:ea typeface="Calibri" panose="020F0502020204030204" pitchFamily="34" charset="0"/>
              <a:cs typeface="Aptos" panose="020B0004020202020204" pitchFamily="34" charset="0"/>
            </a:endParaRPr>
          </a:p>
          <a:p>
            <a:r>
              <a:rPr lang="en-GB" sz="2000" dirty="0"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Data reporting:</a:t>
            </a:r>
          </a:p>
          <a:p>
            <a:pPr lvl="1"/>
            <a:r>
              <a:rPr lang="en-GB" sz="1800" dirty="0"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BRIAN/Grafana </a:t>
            </a:r>
            <a:r>
              <a:rPr lang="en-GB" sz="1800" dirty="0" err="1"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EuroHPC</a:t>
            </a:r>
            <a:r>
              <a:rPr lang="en-GB" sz="1800" dirty="0"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 dashboard</a:t>
            </a:r>
          </a:p>
          <a:p>
            <a:pPr lvl="2"/>
            <a:r>
              <a:rPr lang="en-GB" sz="1600" dirty="0"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Traffic stats - HPC access links, NREN access links</a:t>
            </a:r>
          </a:p>
          <a:p>
            <a:pPr lvl="2"/>
            <a:r>
              <a:rPr lang="en-GB" sz="1600" dirty="0"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perfSONAR test stats – throughput, etc.</a:t>
            </a:r>
          </a:p>
          <a:p>
            <a:pPr lvl="2"/>
            <a:r>
              <a:rPr lang="en-GB" sz="1600" dirty="0" err="1"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Telegraf</a:t>
            </a:r>
            <a:r>
              <a:rPr lang="en-GB" sz="1600" dirty="0"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 ICMP probe stats – GEANT &lt;&gt; HPC end site ping probes, RTT, jitter, loss, etc.</a:t>
            </a:r>
          </a:p>
          <a:p>
            <a:pPr lvl="1"/>
            <a:r>
              <a:rPr lang="en-GB" sz="1800" dirty="0"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MADDASH perfSONAR matrix</a:t>
            </a:r>
          </a:p>
          <a:p>
            <a:pPr lvl="1"/>
            <a:r>
              <a:rPr lang="en-GB" sz="1800" dirty="0"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perfSONAR Toolkit UI / Measurement Archive for detailed analysis and troubleshooting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45356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6B65F4-6EAF-1552-382A-3DB6C57D1A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Standard PMP Testing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744AC3-CD18-A198-1B32-4A16C37D743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8895" y="1567629"/>
            <a:ext cx="6388875" cy="4371847"/>
          </a:xfrm>
        </p:spPr>
        <p:txBody>
          <a:bodyPr>
            <a:normAutofit fontScale="92500" lnSpcReduction="10000"/>
          </a:bodyPr>
          <a:lstStyle/>
          <a:p>
            <a:pPr marL="457200" indent="-457200">
              <a:lnSpc>
                <a:spcPct val="110000"/>
              </a:lnSpc>
              <a:buFont typeface="+mj-lt"/>
              <a:buAutoNum type="arabicPeriod"/>
            </a:pPr>
            <a:r>
              <a:rPr lang="en-GB" b="1" dirty="0"/>
              <a:t>HPC </a:t>
            </a:r>
            <a:r>
              <a:rPr lang="en-GB" b="1" dirty="0" err="1"/>
              <a:t>PoI</a:t>
            </a:r>
            <a:r>
              <a:rPr lang="en-GB" b="1" dirty="0"/>
              <a:t> site standard probes</a:t>
            </a:r>
            <a:endParaRPr lang="en-NL" b="1" dirty="0">
              <a:ea typeface="Calibri"/>
              <a:cs typeface="Calibri"/>
            </a:endParaRPr>
          </a:p>
          <a:p>
            <a:pPr lvl="1">
              <a:lnSpc>
                <a:spcPct val="110000"/>
              </a:lnSpc>
            </a:pPr>
            <a:r>
              <a:rPr lang="en-NL" dirty="0"/>
              <a:t>Build on </a:t>
            </a:r>
            <a:r>
              <a:rPr lang="en-NL" b="1" dirty="0"/>
              <a:t>PerfSONAR</a:t>
            </a:r>
            <a:r>
              <a:rPr lang="en-NL" dirty="0"/>
              <a:t> as the basis – some 40 sites could need a probe/server</a:t>
            </a:r>
          </a:p>
          <a:p>
            <a:pPr lvl="2">
              <a:lnSpc>
                <a:spcPct val="110000"/>
              </a:lnSpc>
            </a:pPr>
            <a:r>
              <a:rPr lang="en-NL" dirty="0"/>
              <a:t>Delivers RTT, </a:t>
            </a:r>
            <a:r>
              <a:rPr lang="en-GB" dirty="0"/>
              <a:t>latency (OWAMP), </a:t>
            </a:r>
            <a:r>
              <a:rPr lang="en-NL" dirty="0"/>
              <a:t>jitter, packet loss and ”link saturation” up to 100G</a:t>
            </a:r>
          </a:p>
          <a:p>
            <a:pPr lvl="2">
              <a:lnSpc>
                <a:spcPct val="110000"/>
              </a:lnSpc>
            </a:pPr>
            <a:r>
              <a:rPr lang="en-NL" dirty="0"/>
              <a:t>Aim to be flexible in how this is delivered (site/NREN/GÉANT can provide)</a:t>
            </a:r>
          </a:p>
          <a:p>
            <a:pPr lvl="2">
              <a:lnSpc>
                <a:spcPct val="110000"/>
              </a:lnSpc>
            </a:pPr>
            <a:r>
              <a:rPr lang="en-NL" dirty="0"/>
              <a:t>N</a:t>
            </a:r>
            <a:r>
              <a:rPr lang="en-GB" dirty="0"/>
              <a:t>e</a:t>
            </a:r>
            <a:r>
              <a:rPr lang="en-NL" dirty="0"/>
              <a:t>ed to have a central database, maintenance of infrastructure</a:t>
            </a:r>
            <a:r>
              <a:rPr lang="en-GB" dirty="0"/>
              <a:t>; test data captured in:</a:t>
            </a:r>
          </a:p>
          <a:p>
            <a:pPr lvl="3">
              <a:lnSpc>
                <a:spcPct val="110000"/>
              </a:lnSpc>
            </a:pPr>
            <a:r>
              <a:rPr lang="en-GB" dirty="0"/>
              <a:t>GÉANT perfSONAR Measurement Archive  	// </a:t>
            </a:r>
            <a:r>
              <a:rPr lang="en-GB" dirty="0" err="1"/>
              <a:t>pS</a:t>
            </a:r>
            <a:r>
              <a:rPr lang="en-GB" dirty="0"/>
              <a:t>-specific database</a:t>
            </a:r>
          </a:p>
          <a:p>
            <a:pPr lvl="3">
              <a:lnSpc>
                <a:spcPct val="110000"/>
              </a:lnSpc>
            </a:pPr>
            <a:r>
              <a:rPr lang="en-GB" dirty="0"/>
              <a:t>GÉANT central </a:t>
            </a:r>
            <a:r>
              <a:rPr lang="en-GB" dirty="0" err="1"/>
              <a:t>InfluxDB</a:t>
            </a:r>
            <a:r>
              <a:rPr lang="en-GB" dirty="0"/>
              <a:t> 			// PMP platform database</a:t>
            </a:r>
            <a:endParaRPr lang="en-NL" dirty="0"/>
          </a:p>
          <a:p>
            <a:endParaRPr lang="en-GB" dirty="0"/>
          </a:p>
        </p:txBody>
      </p:sp>
      <p:pic>
        <p:nvPicPr>
          <p:cNvPr id="4" name="Picture 6" descr="PowerEdge R760xa Rack Server">
            <a:extLst>
              <a:ext uri="{FF2B5EF4-FFF2-40B4-BE49-F238E27FC236}">
                <a16:creationId xmlns:a16="http://schemas.microsoft.com/office/drawing/2014/main" id="{A1566E63-0702-9749-FE6D-237B9C159A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5488" y="2393133"/>
            <a:ext cx="3827646" cy="1431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perfSONAR">
            <a:extLst>
              <a:ext uri="{FF2B5EF4-FFF2-40B4-BE49-F238E27FC236}">
                <a16:creationId xmlns:a16="http://schemas.microsoft.com/office/drawing/2014/main" id="{01EEE20D-6F90-FF2C-3AC4-B152F631D1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2083" y="1831260"/>
            <a:ext cx="2183435" cy="517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75905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2AA009-BF20-8165-B57F-A1E47AE5DA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Enhanced PMP Testing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FA8AB6-34CA-8C52-97F2-8CF3B294806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8895" y="1567629"/>
            <a:ext cx="5772607" cy="4503737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en-GB" b="1" dirty="0"/>
              <a:t>2. HPC </a:t>
            </a:r>
            <a:r>
              <a:rPr lang="en-GB" b="1" dirty="0" err="1"/>
              <a:t>PoI</a:t>
            </a:r>
            <a:r>
              <a:rPr lang="en-GB" b="1" dirty="0"/>
              <a:t> site high capacity probes</a:t>
            </a:r>
            <a:endParaRPr lang="en-NL" b="1" dirty="0">
              <a:ea typeface="Calibri"/>
              <a:cs typeface="Calibri"/>
            </a:endParaRPr>
          </a:p>
          <a:p>
            <a:pPr lvl="1">
              <a:lnSpc>
                <a:spcPct val="110000"/>
              </a:lnSpc>
            </a:pPr>
            <a:r>
              <a:rPr lang="en-NL" dirty="0"/>
              <a:t>Provide an option for high-capacity link saturation =&gt; </a:t>
            </a:r>
            <a:r>
              <a:rPr lang="en-NL" b="1" dirty="0"/>
              <a:t>dedicated high-capacity test devices</a:t>
            </a:r>
            <a:r>
              <a:rPr lang="en-GB" b="1" dirty="0"/>
              <a:t> </a:t>
            </a:r>
            <a:r>
              <a:rPr lang="en-GB" dirty="0"/>
              <a:t>n x 100G, n x 400G</a:t>
            </a:r>
            <a:endParaRPr lang="en-NL" dirty="0"/>
          </a:p>
          <a:p>
            <a:pPr lvl="2">
              <a:lnSpc>
                <a:spcPct val="110000"/>
              </a:lnSpc>
            </a:pPr>
            <a:r>
              <a:rPr lang="en-NL" dirty="0"/>
              <a:t>This </a:t>
            </a:r>
            <a:r>
              <a:rPr lang="en-GB" dirty="0"/>
              <a:t>is not desirable for many reasons, but can be offered</a:t>
            </a:r>
          </a:p>
          <a:p>
            <a:pPr lvl="2">
              <a:lnSpc>
                <a:spcPct val="110000"/>
              </a:lnSpc>
            </a:pPr>
            <a:r>
              <a:rPr lang="en-GB" dirty="0"/>
              <a:t>Intended only to be used (think DMC challenge):</a:t>
            </a:r>
          </a:p>
          <a:p>
            <a:pPr lvl="3">
              <a:lnSpc>
                <a:spcPct val="110000"/>
              </a:lnSpc>
            </a:pPr>
            <a:r>
              <a:rPr lang="en-GB" dirty="0"/>
              <a:t>Infrequently</a:t>
            </a:r>
          </a:p>
          <a:p>
            <a:pPr lvl="3">
              <a:lnSpc>
                <a:spcPct val="110000"/>
              </a:lnSpc>
            </a:pPr>
            <a:r>
              <a:rPr lang="en-GB" dirty="0"/>
              <a:t>Only inside maintenance windows</a:t>
            </a:r>
          </a:p>
          <a:p>
            <a:pPr lvl="2">
              <a:lnSpc>
                <a:spcPct val="110000"/>
              </a:lnSpc>
            </a:pPr>
            <a:r>
              <a:rPr lang="en-GB" dirty="0"/>
              <a:t>Market engagement with a vendor</a:t>
            </a:r>
          </a:p>
          <a:p>
            <a:pPr lvl="3">
              <a:lnSpc>
                <a:spcPct val="110000"/>
              </a:lnSpc>
            </a:pPr>
            <a:r>
              <a:rPr lang="en-GB" dirty="0"/>
              <a:t>Testers would be suitable for this purpose</a:t>
            </a:r>
          </a:p>
          <a:p>
            <a:pPr lvl="3">
              <a:lnSpc>
                <a:spcPct val="110000"/>
              </a:lnSpc>
            </a:pPr>
            <a:r>
              <a:rPr lang="en-GB" dirty="0"/>
              <a:t>GUI, CLI, API functionality is good</a:t>
            </a:r>
          </a:p>
          <a:p>
            <a:pPr lvl="3">
              <a:lnSpc>
                <a:spcPct val="110000"/>
              </a:lnSpc>
            </a:pPr>
            <a:r>
              <a:rPr lang="en-GB" dirty="0"/>
              <a:t>€ level requires us to run procurement</a:t>
            </a:r>
          </a:p>
          <a:p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EEBF4D5-36EB-2B76-9B26-860F15C22B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1502" y="2220290"/>
            <a:ext cx="4882671" cy="2743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62303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EANT Presentation Template - August 2017.potx" id="{D619A71B-72F6-4017-9642-8E046705272E}" vid="{94030387-6E4E-45DC-8C13-3496BB4EE5F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GEANT Presentation Template - August 2017</Template>
  <TotalTime>34836</TotalTime>
  <Words>1049</Words>
  <Application>Microsoft Office PowerPoint</Application>
  <PresentationFormat>Widescreen</PresentationFormat>
  <Paragraphs>124</Paragraphs>
  <Slides>11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Aptos</vt:lpstr>
      <vt:lpstr>Arial</vt:lpstr>
      <vt:lpstr>Calibri</vt:lpstr>
      <vt:lpstr>Office Theme</vt:lpstr>
      <vt:lpstr>PowerPoint Presentation</vt:lpstr>
      <vt:lpstr>What is EuroHPC</vt:lpstr>
      <vt:lpstr>Simple view of EuroHPC Netwok : The HCSA – Core Network, Access</vt:lpstr>
      <vt:lpstr>How GÉANT &amp; NRENs fit into HCSA</vt:lpstr>
      <vt:lpstr>Performance Management Platform - PMP</vt:lpstr>
      <vt:lpstr>Performance Management Platform – PMP continued</vt:lpstr>
      <vt:lpstr>Centralised Performance Management Platform</vt:lpstr>
      <vt:lpstr>Standard PMP Testing</vt:lpstr>
      <vt:lpstr>Enhanced PMP Testing</vt:lpstr>
      <vt:lpstr>Challenges and Opportunities</vt:lpstr>
      <vt:lpstr>PowerPoint Presentation</vt:lpstr>
    </vt:vector>
  </TitlesOfParts>
  <Company>DANTE Ltd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 Meloni</dc:creator>
  <cp:lastModifiedBy>Will Barber</cp:lastModifiedBy>
  <cp:revision>92</cp:revision>
  <dcterms:created xsi:type="dcterms:W3CDTF">2018-03-16T12:13:33Z</dcterms:created>
  <dcterms:modified xsi:type="dcterms:W3CDTF">2025-03-24T11:36:03Z</dcterms:modified>
</cp:coreProperties>
</file>