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69" r:id="rId3"/>
  </p:sldMasterIdLst>
  <p:notesMasterIdLst>
    <p:notesMasterId r:id="rId23"/>
  </p:notesMasterIdLst>
  <p:sldIdLst>
    <p:sldId id="371" r:id="rId4"/>
    <p:sldId id="1154" r:id="rId5"/>
    <p:sldId id="1155" r:id="rId6"/>
    <p:sldId id="1160" r:id="rId7"/>
    <p:sldId id="1161" r:id="rId8"/>
    <p:sldId id="1162" r:id="rId9"/>
    <p:sldId id="1156" r:id="rId10"/>
    <p:sldId id="1163" r:id="rId11"/>
    <p:sldId id="408" r:id="rId12"/>
    <p:sldId id="404" r:id="rId13"/>
    <p:sldId id="260" r:id="rId14"/>
    <p:sldId id="406" r:id="rId15"/>
    <p:sldId id="1176" r:id="rId16"/>
    <p:sldId id="1175" r:id="rId17"/>
    <p:sldId id="1196" r:id="rId18"/>
    <p:sldId id="1198" r:id="rId19"/>
    <p:sldId id="1179" r:id="rId20"/>
    <p:sldId id="1199" r:id="rId21"/>
    <p:sldId id="39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A300"/>
    <a:srgbClr val="09A9EA"/>
    <a:srgbClr val="8E979B"/>
    <a:srgbClr val="E24200"/>
    <a:srgbClr val="702077"/>
    <a:srgbClr val="CC007B"/>
    <a:srgbClr val="425E9B"/>
    <a:srgbClr val="30348F"/>
    <a:srgbClr val="A7B3B4"/>
    <a:srgbClr val="8EB1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53" autoAdjust="0"/>
    <p:restoredTop sz="96247" autoAdjust="0"/>
  </p:normalViewPr>
  <p:slideViewPr>
    <p:cSldViewPr snapToGrid="0">
      <p:cViewPr>
        <p:scale>
          <a:sx n="80" d="100"/>
          <a:sy n="80" d="100"/>
        </p:scale>
        <p:origin x="1716" y="768"/>
      </p:cViewPr>
      <p:guideLst/>
    </p:cSldViewPr>
  </p:slideViewPr>
  <p:notesTextViewPr>
    <p:cViewPr>
      <p:scale>
        <a:sx n="3" d="2"/>
        <a:sy n="3" d="2"/>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31/03/2025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2B28DB73-09DD-BE40-BBC7-08CCD1ACB032}" type="slidenum">
              <a:rPr lang="en-NL" smtClean="0"/>
              <a:t>11</a:t>
            </a:fld>
            <a:endParaRPr lang="en-NL"/>
          </a:p>
        </p:txBody>
      </p:sp>
    </p:spTree>
    <p:extLst>
      <p:ext uri="{BB962C8B-B14F-4D97-AF65-F5344CB8AC3E}">
        <p14:creationId xmlns:p14="http://schemas.microsoft.com/office/powerpoint/2010/main" val="299320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are likely all very familiar with </a:t>
            </a:r>
            <a:r>
              <a:rPr lang="en-GB" dirty="0" err="1"/>
              <a:t>perfSONAR</a:t>
            </a:r>
            <a:r>
              <a:rPr lang="en-GB" dirty="0"/>
              <a:t> over the last 20 years: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open-source network measurement toolkit designed for end-to-end performance</a:t>
            </a: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monitoring across large, multi-domain research and education (R&amp;E) networks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provides a standardized framework for active and passive network measurements</a:t>
            </a:r>
          </a:p>
          <a:p>
            <a:endParaRPr lang="en-GB" dirty="0"/>
          </a:p>
          <a:p>
            <a:r>
              <a:rPr lang="en-GB" dirty="0"/>
              <a:t>We will use </a:t>
            </a:r>
            <a:r>
              <a:rPr lang="en-GB" dirty="0" err="1"/>
              <a:t>perfSONAR</a:t>
            </a:r>
            <a:r>
              <a:rPr lang="en-GB" dirty="0"/>
              <a:t> Measurement Archive, as part of the </a:t>
            </a:r>
            <a:r>
              <a:rPr lang="en-GB" dirty="0" err="1"/>
              <a:t>pS</a:t>
            </a:r>
            <a:r>
              <a:rPr lang="en-GB" dirty="0"/>
              <a:t> software stack, but also pull </a:t>
            </a:r>
            <a:r>
              <a:rPr lang="en-GB" dirty="0" err="1"/>
              <a:t>perfSONAR</a:t>
            </a:r>
            <a:r>
              <a:rPr lang="en-GB" dirty="0"/>
              <a:t> test data into our centralised </a:t>
            </a:r>
            <a:r>
              <a:rPr lang="en-GB" dirty="0" err="1"/>
              <a:t>InfluxDB</a:t>
            </a:r>
            <a:r>
              <a:rPr lang="en-GB" dirty="0"/>
              <a:t> for ease of integration into BRIAN - where we will offer </a:t>
            </a:r>
            <a:r>
              <a:rPr lang="en-GB" dirty="0" err="1"/>
              <a:t>EuroHPC</a:t>
            </a:r>
            <a:r>
              <a:rPr lang="en-GB" dirty="0"/>
              <a:t> dashboards. All </a:t>
            </a:r>
            <a:r>
              <a:rPr lang="en-GB" dirty="0" err="1"/>
              <a:t>perfSONAR</a:t>
            </a:r>
            <a:r>
              <a:rPr lang="en-GB" dirty="0"/>
              <a:t> installations will be integrated under our central management as we must manage test and test schedule parameters as part of the </a:t>
            </a:r>
            <a:r>
              <a:rPr lang="en-GB" dirty="0" err="1"/>
              <a:t>EuroHPC</a:t>
            </a:r>
            <a:r>
              <a:rPr lang="en-GB" dirty="0"/>
              <a:t> requirements.</a:t>
            </a:r>
          </a:p>
          <a:p>
            <a:endParaRPr lang="en-GB" dirty="0"/>
          </a:p>
          <a:p>
            <a:r>
              <a:rPr lang="en-GB" dirty="0"/>
              <a:t>We will configure a rolling schedule of packet probe (Ping, OWAMP) and throughput tests (iperf3) between all HPC POI </a:t>
            </a:r>
            <a:r>
              <a:rPr lang="en-GB" dirty="0" err="1"/>
              <a:t>perfSONAR</a:t>
            </a:r>
            <a:r>
              <a:rPr lang="en-GB" dirty="0"/>
              <a:t> boxes and central GEANT boxes. If it’s required, we can also schedule tests running HPC node to HPC node. We will leave sufficient unallocated time in the schedule to allow for on-demand testing.  </a:t>
            </a:r>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3615048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lnSpc>
                <a:spcPct val="110000"/>
              </a:lnSpc>
            </a:pPr>
            <a:r>
              <a:rPr lang="en-GB" dirty="0"/>
              <a:t>Not advisable … but testers must be offered to be compliant with this tender, as it requires “</a:t>
            </a:r>
            <a:r>
              <a:rPr lang="en-GB" dirty="0" err="1"/>
              <a:t>upto</a:t>
            </a:r>
            <a:r>
              <a:rPr lang="en-GB" dirty="0"/>
              <a:t> 80% throughput” saturation on HPC POI access links.  In some cases this is 1.2 </a:t>
            </a:r>
            <a:r>
              <a:rPr lang="en-GB" dirty="0" err="1"/>
              <a:t>Tbps</a:t>
            </a:r>
            <a:r>
              <a:rPr lang="en-GB" dirty="0"/>
              <a:t>, meaning 960 Gbps of test traffic. </a:t>
            </a:r>
          </a:p>
          <a:p>
            <a:pPr marL="914400" marR="0" lvl="2" indent="0" algn="l" defTabSz="914400" rtl="0" eaLnBrk="1" fontAlgn="auto" latinLnBrk="0" hangingPunct="1">
              <a:lnSpc>
                <a:spcPct val="110000"/>
              </a:lnSpc>
              <a:spcBef>
                <a:spcPts val="0"/>
              </a:spcBef>
              <a:spcAft>
                <a:spcPts val="0"/>
              </a:spcAft>
              <a:buClrTx/>
              <a:buSzTx/>
              <a:buFontTx/>
              <a:buNone/>
              <a:tabLst/>
              <a:defRPr/>
            </a:pPr>
            <a:endParaRPr lang="en-GB" dirty="0"/>
          </a:p>
          <a:p>
            <a:pPr marL="914400" marR="0" lvl="2" indent="0" algn="l" defTabSz="914400" rtl="0" eaLnBrk="1" fontAlgn="auto" latinLnBrk="0" hangingPunct="1">
              <a:lnSpc>
                <a:spcPct val="110000"/>
              </a:lnSpc>
              <a:spcBef>
                <a:spcPts val="0"/>
              </a:spcBef>
              <a:spcAft>
                <a:spcPts val="0"/>
              </a:spcAft>
              <a:buClrTx/>
              <a:buSzTx/>
              <a:buFontTx/>
              <a:buNone/>
              <a:tabLst/>
              <a:defRPr/>
            </a:pPr>
            <a:r>
              <a:rPr lang="en-GB" dirty="0"/>
              <a:t>Therefore, as </a:t>
            </a:r>
            <a:r>
              <a:rPr lang="en-GB" dirty="0" err="1"/>
              <a:t>perfSONAR</a:t>
            </a:r>
            <a:r>
              <a:rPr lang="en-GB" dirty="0"/>
              <a:t> will top out around 200 Gbps for TCP and circa 300-400 Gbps for UDP/RDMA, we will need to deploy higher-capacity devices, too. </a:t>
            </a:r>
          </a:p>
          <a:p>
            <a:pPr marL="914400" marR="0" lvl="2" indent="0" algn="l" defTabSz="914400" rtl="0" eaLnBrk="1" fontAlgn="auto" latinLnBrk="0" hangingPunct="1">
              <a:lnSpc>
                <a:spcPct val="110000"/>
              </a:lnSpc>
              <a:spcBef>
                <a:spcPts val="0"/>
              </a:spcBef>
              <a:spcAft>
                <a:spcPts val="0"/>
              </a:spcAft>
              <a:buClrTx/>
              <a:buSzTx/>
              <a:buFontTx/>
              <a:buNone/>
              <a:tabLst/>
              <a:defRPr/>
            </a:pPr>
            <a:endParaRPr lang="en-GB" dirty="0"/>
          </a:p>
          <a:p>
            <a:pPr marL="914400" marR="0" lvl="2" indent="0" algn="l" defTabSz="914400" rtl="0" eaLnBrk="1" fontAlgn="auto" latinLnBrk="0" hangingPunct="1">
              <a:lnSpc>
                <a:spcPct val="110000"/>
              </a:lnSpc>
              <a:spcBef>
                <a:spcPts val="0"/>
              </a:spcBef>
              <a:spcAft>
                <a:spcPts val="0"/>
              </a:spcAft>
              <a:buClrTx/>
              <a:buSzTx/>
              <a:buFontTx/>
              <a:buNone/>
              <a:tabLst/>
              <a:defRPr/>
            </a:pPr>
            <a:r>
              <a:rPr lang="en-GB" dirty="0"/>
              <a:t>Further discussion will be needed between GÉANT, </a:t>
            </a:r>
            <a:r>
              <a:rPr lang="en-GB" dirty="0" err="1"/>
              <a:t>EuroHPC</a:t>
            </a:r>
            <a:r>
              <a:rPr lang="en-GB" dirty="0"/>
              <a:t> JU, and end-sites themselves, because we GÉANT don’t believe this level of testing is a good idea; it is not warranted in our view.  Running 400, 800 Gbps of test traffic could cripple networks, starting at the HPC end-site access link itself.</a:t>
            </a:r>
          </a:p>
          <a:p>
            <a:pPr marL="914400" lvl="2" indent="0">
              <a:lnSpc>
                <a:spcPct val="110000"/>
              </a:lnSpc>
              <a:buFontTx/>
              <a:buNone/>
            </a:pPr>
            <a:endParaRPr lang="en-GB" dirty="0"/>
          </a:p>
          <a:p>
            <a:pPr marL="914400" lvl="2" indent="0">
              <a:lnSpc>
                <a:spcPct val="110000"/>
              </a:lnSpc>
              <a:buFontTx/>
              <a:buNone/>
            </a:pPr>
            <a:r>
              <a:rPr lang="en-GB" dirty="0"/>
              <a:t>Pending that discussion, we have made a compliant bid, in which we propose that if these are to be deployed, then the </a:t>
            </a:r>
          </a:p>
          <a:p>
            <a:pPr marL="914400" lvl="2" indent="0">
              <a:lnSpc>
                <a:spcPct val="110000"/>
              </a:lnSpc>
              <a:buFontTx/>
              <a:buNone/>
            </a:pPr>
            <a:endParaRPr lang="en-GB" dirty="0"/>
          </a:p>
          <a:p>
            <a:pPr marL="914400" lvl="2" indent="0">
              <a:lnSpc>
                <a:spcPct val="110000"/>
              </a:lnSpc>
              <a:buFontTx/>
              <a:buNone/>
            </a:pPr>
            <a:r>
              <a:rPr lang="en-GB" dirty="0"/>
              <a:t>Realistic use will look like DMC challenge – testing scheduled once per year, highly co-ordinated, maintenance windows and necessary operational steps if required, etc. so that we don’t create a DoS weapon..</a:t>
            </a:r>
          </a:p>
          <a:p>
            <a:pPr lvl="2">
              <a:lnSpc>
                <a:spcPct val="110000"/>
              </a:lnSpc>
            </a:pPr>
            <a:endParaRPr lang="en-GB" dirty="0"/>
          </a:p>
          <a:p>
            <a:pPr lvl="2">
              <a:lnSpc>
                <a:spcPct val="110000"/>
              </a:lnSpc>
            </a:pPr>
            <a:r>
              <a:rPr lang="en-GB" dirty="0"/>
              <a:t>Market engagement with Teledyne </a:t>
            </a:r>
            <a:r>
              <a:rPr lang="en-GB" dirty="0" err="1"/>
              <a:t>LeCroy</a:t>
            </a:r>
            <a:endParaRPr lang="en-GB" dirty="0"/>
          </a:p>
          <a:p>
            <a:pPr marL="1085850" lvl="2" indent="-171450">
              <a:lnSpc>
                <a:spcPct val="110000"/>
              </a:lnSpc>
              <a:buFontTx/>
              <a:buChar char="-"/>
            </a:pPr>
            <a:r>
              <a:rPr lang="en-GB" dirty="0"/>
              <a:t>Their Testers would be suitable for this purpose</a:t>
            </a:r>
          </a:p>
          <a:p>
            <a:pPr marL="1085850" lvl="2" indent="-171450">
              <a:lnSpc>
                <a:spcPct val="110000"/>
              </a:lnSpc>
              <a:buFontTx/>
              <a:buChar char="-"/>
            </a:pPr>
            <a:r>
              <a:rPr lang="en-GB" dirty="0"/>
              <a:t>The GUI, CLI, and API functionality is comprehensive and intuitive</a:t>
            </a:r>
          </a:p>
          <a:p>
            <a:pPr marL="1085850" lvl="2" indent="-171450">
              <a:lnSpc>
                <a:spcPct val="110000"/>
              </a:lnSpc>
              <a:buFontTx/>
              <a:buChar char="-"/>
            </a:pPr>
            <a:r>
              <a:rPr lang="en-GB" dirty="0"/>
              <a:t>The level of spend requires us to run procurement, so no guarantee it will be THESE testers in use</a:t>
            </a:r>
          </a:p>
          <a:p>
            <a:pPr marL="914400" lvl="2" indent="0">
              <a:lnSpc>
                <a:spcPct val="110000"/>
              </a:lnSpc>
              <a:buFontTx/>
              <a:buNone/>
            </a:pPr>
            <a:endParaRPr lang="en-GB" dirty="0"/>
          </a:p>
          <a:p>
            <a:pPr marL="914400" lvl="2" indent="0">
              <a:lnSpc>
                <a:spcPct val="110000"/>
              </a:lnSpc>
              <a:buFontTx/>
              <a:buNone/>
            </a:pPr>
            <a:r>
              <a:rPr lang="en-GB" dirty="0" err="1"/>
              <a:t>XenaCompact</a:t>
            </a:r>
            <a:r>
              <a:rPr lang="en-GB" dirty="0"/>
              <a:t> as reference, tester spec will be like</a:t>
            </a:r>
          </a:p>
          <a:p>
            <a:pPr marL="1257300" lvl="2"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1RU chassis</a:t>
            </a:r>
          </a:p>
          <a:p>
            <a:pPr marL="1257300" lvl="2"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Xena port modules 100G, 400G, 800G as required</a:t>
            </a:r>
          </a:p>
          <a:p>
            <a:pPr marL="1257300" lvl="2" indent="-342900">
              <a:lnSpc>
                <a:spcPct val="107000"/>
              </a:lnSpc>
              <a:buFont typeface="Symbol" panose="05050102010706020507" pitchFamily="18" charset="2"/>
              <a:buChar char=""/>
            </a:pPr>
            <a:r>
              <a:rPr lang="en-GB" sz="1800" kern="100" dirty="0" err="1">
                <a:effectLst/>
                <a:latin typeface="Calibri" panose="020F0502020204030204" pitchFamily="34" charset="0"/>
                <a:ea typeface="Calibri" panose="020F0502020204030204" pitchFamily="34" charset="0"/>
                <a:cs typeface="Times New Roman" panose="02020603050405020304" pitchFamily="18" charset="0"/>
              </a:rPr>
              <a:t>fPGAs</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to generate high traffic volume in terms of bps and </a:t>
            </a:r>
            <a:r>
              <a:rPr lang="en-GB" sz="1800" kern="100" dirty="0" err="1">
                <a:effectLst/>
                <a:latin typeface="Calibri" panose="020F0502020204030204" pitchFamily="34" charset="0"/>
                <a:ea typeface="Calibri" panose="020F0502020204030204" pitchFamily="34" charset="0"/>
                <a:cs typeface="Times New Roman" panose="02020603050405020304" pitchFamily="18" charset="0"/>
              </a:rPr>
              <a:t>pps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nSpc>
                <a:spcPct val="107000"/>
              </a:lnSpc>
              <a:spcAft>
                <a:spcPts val="800"/>
              </a:spcAft>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Able to craft custom test stream headers and payloads to desired specifications, TCP header, UDP header, PRBS etc.</a:t>
            </a:r>
          </a:p>
          <a:p>
            <a:pPr marL="914400" lvl="2" indent="0">
              <a:lnSpc>
                <a:spcPct val="110000"/>
              </a:lnSpc>
              <a:buFontTx/>
              <a:buNone/>
            </a:pPr>
            <a:endParaRPr lang="en-GB" dirty="0"/>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16</a:t>
            </a:fld>
            <a:endParaRPr lang="en-GB"/>
          </a:p>
        </p:txBody>
      </p:sp>
    </p:spTree>
    <p:extLst>
      <p:ext uri="{BB962C8B-B14F-4D97-AF65-F5344CB8AC3E}">
        <p14:creationId xmlns:p14="http://schemas.microsoft.com/office/powerpoint/2010/main" val="34982845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Autofit/>
          </a:bodyPr>
          <a:lstStyle>
            <a:lvl1pPr>
              <a:defRPr sz="2800"/>
            </a:lvl1pPr>
          </a:lstStyle>
          <a:p>
            <a:r>
              <a:rPr lang="en-GB"/>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dirty="0"/>
              <a:t>Click to edit Master title style</a:t>
            </a:r>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Achievements">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8" name="Content Placeholder 2"/>
          <p:cNvSpPr>
            <a:spLocks noGrp="1"/>
          </p:cNvSpPr>
          <p:nvPr>
            <p:ph idx="1"/>
          </p:nvPr>
        </p:nvSpPr>
        <p:spPr>
          <a:xfrm>
            <a:off x="439738" y="1493931"/>
            <a:ext cx="1129506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itle 3"/>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3977071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F670F-57E8-B488-18C8-BDF780493E42}"/>
              </a:ext>
            </a:extLst>
          </p:cNvPr>
          <p:cNvSpPr>
            <a:spLocks noGrp="1"/>
          </p:cNvSpPr>
          <p:nvPr>
            <p:ph type="title"/>
          </p:nvPr>
        </p:nvSpPr>
        <p:spPr/>
        <p:txBody>
          <a:bodyPr/>
          <a:lstStyle/>
          <a:p>
            <a:r>
              <a:rPr lang="en-GB"/>
              <a:t>Click to edit Master title style</a:t>
            </a:r>
            <a:endParaRPr lang="en-NL"/>
          </a:p>
        </p:txBody>
      </p:sp>
      <p:sp>
        <p:nvSpPr>
          <p:cNvPr id="3" name="Content Placeholder 2">
            <a:extLst>
              <a:ext uri="{FF2B5EF4-FFF2-40B4-BE49-F238E27FC236}">
                <a16:creationId xmlns:a16="http://schemas.microsoft.com/office/drawing/2014/main" id="{4E80D882-9277-8879-8565-E94F0ED25DC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3DA5E075-9804-B2F0-21DA-3A309DFFE038}"/>
              </a:ext>
            </a:extLst>
          </p:cNvPr>
          <p:cNvSpPr>
            <a:spLocks noGrp="1"/>
          </p:cNvSpPr>
          <p:nvPr>
            <p:ph type="dt" sz="half" idx="10"/>
          </p:nvPr>
        </p:nvSpPr>
        <p:spPr/>
        <p:txBody>
          <a:bodyPr/>
          <a:lstStyle/>
          <a:p>
            <a:fld id="{0B9E2BDD-5400-8440-BFE7-C49F8EFC6EE9}" type="datetimeFigureOut">
              <a:rPr lang="en-NL" smtClean="0"/>
              <a:t>03/31/2025</a:t>
            </a:fld>
            <a:endParaRPr lang="en-NL"/>
          </a:p>
        </p:txBody>
      </p:sp>
      <p:sp>
        <p:nvSpPr>
          <p:cNvPr id="5" name="Footer Placeholder 4">
            <a:extLst>
              <a:ext uri="{FF2B5EF4-FFF2-40B4-BE49-F238E27FC236}">
                <a16:creationId xmlns:a16="http://schemas.microsoft.com/office/drawing/2014/main" id="{69967F51-0C47-76E4-FE60-A240D4F03A01}"/>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AC1067D4-7DDE-762E-F8FF-F0EFC6579113}"/>
              </a:ext>
            </a:extLst>
          </p:cNvPr>
          <p:cNvSpPr>
            <a:spLocks noGrp="1"/>
          </p:cNvSpPr>
          <p:nvPr>
            <p:ph type="sldNum" sz="quarter" idx="12"/>
          </p:nvPr>
        </p:nvSpPr>
        <p:spPr/>
        <p:txBody>
          <a:bodyPr/>
          <a:lstStyle/>
          <a:p>
            <a:fld id="{3F2272E0-9B76-DC44-AD08-9A738C3181C2}" type="slidenum">
              <a:rPr lang="en-NL" smtClean="0"/>
              <a:t>‹#›</a:t>
            </a:fld>
            <a:endParaRPr lang="en-NL"/>
          </a:p>
        </p:txBody>
      </p:sp>
    </p:spTree>
    <p:extLst>
      <p:ext uri="{BB962C8B-B14F-4D97-AF65-F5344CB8AC3E}">
        <p14:creationId xmlns:p14="http://schemas.microsoft.com/office/powerpoint/2010/main" val="1333666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A939C3-905C-4049-D5FD-91F532688AE0}"/>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75F30A1-C025-1F55-1C24-49A097BD07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6" name="Rectangle 5">
            <a:extLst>
              <a:ext uri="{FF2B5EF4-FFF2-40B4-BE49-F238E27FC236}">
                <a16:creationId xmlns:a16="http://schemas.microsoft.com/office/drawing/2014/main" id="{D847AC89-A300-37E0-582A-DEC698078DFC}"/>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C8C079E9-6E43-7154-64B2-1A5EEF4F8B5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
        <p:nvSpPr>
          <p:cNvPr id="18" name="Title Placeholder 1">
            <a:extLst>
              <a:ext uri="{FF2B5EF4-FFF2-40B4-BE49-F238E27FC236}">
                <a16:creationId xmlns:a16="http://schemas.microsoft.com/office/drawing/2014/main" id="{623F1CF0-B6DA-C595-B8D5-3F1209326CB0}"/>
              </a:ext>
            </a:extLst>
          </p:cNvPr>
          <p:cNvSpPr>
            <a:spLocks noGrp="1"/>
          </p:cNvSpPr>
          <p:nvPr>
            <p:ph type="title"/>
          </p:nvPr>
        </p:nvSpPr>
        <p:spPr>
          <a:xfrm>
            <a:off x="744354" y="2187410"/>
            <a:ext cx="9894723" cy="430909"/>
          </a:xfrm>
          <a:prstGeom prst="rect">
            <a:avLst/>
          </a:prstGeom>
        </p:spPr>
        <p:txBody>
          <a:bodyPr vert="horz" lIns="91440" tIns="45720" rIns="91440" bIns="45720" rtlCol="0" anchor="ctr">
            <a:noAutofit/>
          </a:bodyPr>
          <a:lstStyle>
            <a:lvl1pPr>
              <a:defRPr sz="4000">
                <a:solidFill>
                  <a:schemeClr val="bg1"/>
                </a:solidFill>
              </a:defRPr>
            </a:lvl1pPr>
          </a:lstStyle>
          <a:p>
            <a:r>
              <a:rPr lang="en-US"/>
              <a:t>Click to edit Master title style</a:t>
            </a:r>
            <a:endParaRPr lang="en-GB"/>
          </a:p>
        </p:txBody>
      </p:sp>
      <p:sp>
        <p:nvSpPr>
          <p:cNvPr id="25" name="Content Placeholder 3">
            <a:extLst>
              <a:ext uri="{FF2B5EF4-FFF2-40B4-BE49-F238E27FC236}">
                <a16:creationId xmlns:a16="http://schemas.microsoft.com/office/drawing/2014/main" id="{909EE48B-16DB-EFC1-DECD-D77BE81D8901}"/>
              </a:ext>
            </a:extLst>
          </p:cNvPr>
          <p:cNvSpPr>
            <a:spLocks noGrp="1"/>
          </p:cNvSpPr>
          <p:nvPr>
            <p:ph sz="quarter" idx="10" hasCustomPrompt="1"/>
          </p:nvPr>
        </p:nvSpPr>
        <p:spPr>
          <a:xfrm>
            <a:off x="744354" y="2650636"/>
            <a:ext cx="10444393" cy="479323"/>
          </a:xfrm>
          <a:prstGeom prst="rect">
            <a:avLst/>
          </a:prstGeom>
        </p:spPr>
        <p:txBody>
          <a:bodyPr/>
          <a:lstStyle>
            <a:lvl1pPr marL="0" indent="0">
              <a:buNone/>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en-GB"/>
              <a:t>Click to edit Master subtitle styles</a:t>
            </a:r>
          </a:p>
        </p:txBody>
      </p:sp>
      <p:sp>
        <p:nvSpPr>
          <p:cNvPr id="4" name="Text Placeholder 6">
            <a:extLst>
              <a:ext uri="{FF2B5EF4-FFF2-40B4-BE49-F238E27FC236}">
                <a16:creationId xmlns:a16="http://schemas.microsoft.com/office/drawing/2014/main" id="{CCCA3BB8-A994-4079-4751-525E79977CE8}"/>
              </a:ext>
            </a:extLst>
          </p:cNvPr>
          <p:cNvSpPr txBox="1">
            <a:spLocks/>
          </p:cNvSpPr>
          <p:nvPr userDrawn="1"/>
        </p:nvSpPr>
        <p:spPr>
          <a:xfrm>
            <a:off x="744354"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err="1">
                <a:solidFill>
                  <a:schemeClr val="bg1"/>
                </a:solidFill>
              </a:rPr>
              <a:t>www.geant.org</a:t>
            </a:r>
            <a:endParaRPr lang="en-GB" sz="1400">
              <a:solidFill>
                <a:schemeClr val="bg1"/>
              </a:solidFill>
            </a:endParaRPr>
          </a:p>
        </p:txBody>
      </p:sp>
      <p:pic>
        <p:nvPicPr>
          <p:cNvPr id="9" name="Picture 8" descr="Graphical user interface, text, email&#10;&#10;Description automatically generated">
            <a:extLst>
              <a:ext uri="{FF2B5EF4-FFF2-40B4-BE49-F238E27FC236}">
                <a16:creationId xmlns:a16="http://schemas.microsoft.com/office/drawing/2014/main" id="{47868D09-7E26-5049-0782-B28B5EDDF46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189" y="5824136"/>
            <a:ext cx="1984777" cy="414874"/>
          </a:xfrm>
          <a:prstGeom prst="rect">
            <a:avLst/>
          </a:prstGeom>
        </p:spPr>
      </p:pic>
    </p:spTree>
    <p:extLst>
      <p:ext uri="{BB962C8B-B14F-4D97-AF65-F5344CB8AC3E}">
        <p14:creationId xmlns:p14="http://schemas.microsoft.com/office/powerpoint/2010/main" val="1867069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N5-IC1">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734174"/>
            <a:ext cx="9894723" cy="430909"/>
          </a:xfrm>
          <a:prstGeom prst="rect">
            <a:avLst/>
          </a:prstGeom>
        </p:spPr>
        <p:txBody>
          <a:bodyPr vert="horz" lIns="91440" tIns="45720" rIns="91440" bIns="45720" rtlCol="0" anchor="ctr">
            <a:noAutofit/>
          </a:bodyPr>
          <a:lstStyle>
            <a:lvl1pPr>
              <a:defRPr sz="2800"/>
            </a:lvl1pPr>
          </a:lstStyle>
          <a:p>
            <a:r>
              <a:rPr lang="en-US"/>
              <a:t>Click to edit Master title style</a:t>
            </a:r>
            <a:endParaRPr lang="en-GB"/>
          </a:p>
        </p:txBody>
      </p:sp>
    </p:spTree>
    <p:extLst>
      <p:ext uri="{BB962C8B-B14F-4D97-AF65-F5344CB8AC3E}">
        <p14:creationId xmlns:p14="http://schemas.microsoft.com/office/powerpoint/2010/main" val="3786260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N5-IC1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525261"/>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N5-IC1 li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C3C02-CB49-7B46-F9C9-E6E7C6E13C84}"/>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a:t>Click to edit Master title style</a:t>
            </a:r>
            <a:endParaRPr lang="en-US"/>
          </a:p>
        </p:txBody>
      </p:sp>
      <p:sp>
        <p:nvSpPr>
          <p:cNvPr id="3" name="Slide Number Placeholder 4">
            <a:extLst>
              <a:ext uri="{FF2B5EF4-FFF2-40B4-BE49-F238E27FC236}">
                <a16:creationId xmlns:a16="http://schemas.microsoft.com/office/drawing/2014/main" id="{86790A62-2E7B-5F7B-4677-4AD038BB7A35}"/>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a:p>
        </p:txBody>
      </p:sp>
      <p:sp>
        <p:nvSpPr>
          <p:cNvPr id="4" name="Text Placeholder 2">
            <a:extLst>
              <a:ext uri="{FF2B5EF4-FFF2-40B4-BE49-F238E27FC236}">
                <a16:creationId xmlns:a16="http://schemas.microsoft.com/office/drawing/2014/main" id="{2B244539-6C7B-7301-9B0A-59FE06FB21D5}"/>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42972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14C84F7-885B-A94E-8E78-3C548CC59F92}"/>
              </a:ext>
            </a:extLst>
          </p:cNvPr>
          <p:cNvSpPr/>
          <p:nvPr userDrawn="1"/>
        </p:nvSpPr>
        <p:spPr>
          <a:xfrm>
            <a:off x="1538868"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Challenges</a:t>
            </a:r>
          </a:p>
        </p:txBody>
      </p:sp>
      <p:sp>
        <p:nvSpPr>
          <p:cNvPr id="12" name="Rectangle 11">
            <a:extLst>
              <a:ext uri="{FF2B5EF4-FFF2-40B4-BE49-F238E27FC236}">
                <a16:creationId xmlns:a16="http://schemas.microsoft.com/office/drawing/2014/main" id="{E0033503-981C-D64F-93D8-D1BA5F2FF6CB}"/>
              </a:ext>
            </a:extLst>
          </p:cNvPr>
          <p:cNvSpPr/>
          <p:nvPr userDrawn="1"/>
        </p:nvSpPr>
        <p:spPr>
          <a:xfrm>
            <a:off x="3077736"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Achievements</a:t>
            </a:r>
          </a:p>
        </p:txBody>
      </p:sp>
      <p:sp>
        <p:nvSpPr>
          <p:cNvPr id="14" name="Rectangle 13">
            <a:extLst>
              <a:ext uri="{FF2B5EF4-FFF2-40B4-BE49-F238E27FC236}">
                <a16:creationId xmlns:a16="http://schemas.microsoft.com/office/drawing/2014/main" id="{8131B7F4-3BD6-224E-B99D-5A03C421D10D}"/>
              </a:ext>
            </a:extLst>
          </p:cNvPr>
          <p:cNvSpPr/>
          <p:nvPr userDrawn="1"/>
        </p:nvSpPr>
        <p:spPr>
          <a:xfrm>
            <a:off x="4616604"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Conclusions</a:t>
            </a:r>
          </a:p>
        </p:txBody>
      </p:sp>
      <p:sp>
        <p:nvSpPr>
          <p:cNvPr id="16" name="Rectangle 15">
            <a:extLst>
              <a:ext uri="{FF2B5EF4-FFF2-40B4-BE49-F238E27FC236}">
                <a16:creationId xmlns:a16="http://schemas.microsoft.com/office/drawing/2014/main" id="{8F890159-B149-7240-8171-7C52C8290442}"/>
              </a:ext>
            </a:extLst>
          </p:cNvPr>
          <p:cNvSpPr/>
          <p:nvPr userDrawn="1"/>
        </p:nvSpPr>
        <p:spPr>
          <a:xfrm>
            <a:off x="6155472"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a:solidFill>
                  <a:schemeClr val="bg1"/>
                </a:solidFill>
              </a:rPr>
              <a:t>Q&amp;A</a:t>
            </a:r>
          </a:p>
        </p:txBody>
      </p:sp>
      <p:sp>
        <p:nvSpPr>
          <p:cNvPr id="2" name="Title 1">
            <a:extLst>
              <a:ext uri="{FF2B5EF4-FFF2-40B4-BE49-F238E27FC236}">
                <a16:creationId xmlns:a16="http://schemas.microsoft.com/office/drawing/2014/main" id="{B8363192-1966-31A9-FD95-8217F77F7A90}"/>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a:t>Click to edit Master title style</a:t>
            </a:r>
            <a:endParaRPr lang="en-US"/>
          </a:p>
        </p:txBody>
      </p:sp>
      <p:sp>
        <p:nvSpPr>
          <p:cNvPr id="4" name="Slide Number Placeholder 4">
            <a:extLst>
              <a:ext uri="{FF2B5EF4-FFF2-40B4-BE49-F238E27FC236}">
                <a16:creationId xmlns:a16="http://schemas.microsoft.com/office/drawing/2014/main" id="{6E5318C5-706F-F2A5-CB60-BE840063AA77}"/>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a:p>
        </p:txBody>
      </p:sp>
      <p:sp>
        <p:nvSpPr>
          <p:cNvPr id="5" name="Text Placeholder 2">
            <a:extLst>
              <a:ext uri="{FF2B5EF4-FFF2-40B4-BE49-F238E27FC236}">
                <a16:creationId xmlns:a16="http://schemas.microsoft.com/office/drawing/2014/main" id="{3A5C0BC5-752A-CD9F-DAEB-92F43948E06A}"/>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2207258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2.xml"/><Relationship Id="rId1" Type="http://schemas.openxmlformats.org/officeDocument/2006/relationships/slideLayout" Target="../slideLayouts/slideLayout5.xml"/><Relationship Id="rId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918524"/>
            <a:ext cx="9923105" cy="430909"/>
          </a:xfrm>
          <a:prstGeom prst="rect">
            <a:avLst/>
          </a:prstGeom>
        </p:spPr>
        <p:txBody>
          <a:bodyPr vert="horz" lIns="91440" tIns="45720" rIns="91440" bIns="45720" rtlCol="0" anchor="ctr">
            <a:noAutofit/>
          </a:bodyPr>
          <a:lstStyle/>
          <a:p>
            <a:r>
              <a:rPr lang="en-GB" dirty="0"/>
              <a:t>Click to edit Master title style</a:t>
            </a:r>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 id="2147483664" r:id="rId3"/>
    <p:sldLayoutId id="2147483674" r:id="rId4"/>
  </p:sldLayoutIdLst>
  <p:hf hdr="0" ftr="0" dt="0"/>
  <p:txStyles>
    <p:titleStyle>
      <a:lvl1pPr algn="l" defTabSz="914400" rtl="0" eaLnBrk="1" latinLnBrk="0" hangingPunct="1">
        <a:lnSpc>
          <a:spcPct val="90000"/>
        </a:lnSpc>
        <a:spcBef>
          <a:spcPct val="0"/>
        </a:spcBef>
        <a:buNone/>
        <a:defRPr lang="en-GB" sz="2800" b="1" kern="120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39E1F8-990F-F5B1-0F9A-2A6582A4B0A9}"/>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A85A7FE-50B9-666E-795F-45B63970CB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6" name="Rectangle 15">
            <a:extLst>
              <a:ext uri="{FF2B5EF4-FFF2-40B4-BE49-F238E27FC236}">
                <a16:creationId xmlns:a16="http://schemas.microsoft.com/office/drawing/2014/main" id="{29B5C591-99D1-235D-18AA-B504CEF331E4}"/>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FE3F881E-B96E-DF9A-A5E7-193EEFB6779E}"/>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Tree>
    <p:extLst>
      <p:ext uri="{BB962C8B-B14F-4D97-AF65-F5344CB8AC3E}">
        <p14:creationId xmlns:p14="http://schemas.microsoft.com/office/powerpoint/2010/main" val="2965784390"/>
      </p:ext>
    </p:extLst>
  </p:cSld>
  <p:clrMap bg1="lt1" tx1="dk1" bg2="lt2" tx2="dk2" accent1="accent1" accent2="accent2" accent3="accent3" accent4="accent4" accent5="accent5" accent6="accent6" hlink="hlink" folHlink="folHlink"/>
  <p:sldLayoutIdLst>
    <p:sldLayoutId id="2147483668"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p>
            <a:r>
              <a:rPr lang="en-US"/>
              <a:t>Click to edit Master title style</a:t>
            </a:r>
            <a:endParaRPr lang="en-GB"/>
          </a:p>
        </p:txBody>
      </p:sp>
      <p:sp>
        <p:nvSpPr>
          <p:cNvPr id="3" name="Text Placeholder 2"/>
          <p:cNvSpPr>
            <a:spLocks noGrp="1"/>
          </p:cNvSpPr>
          <p:nvPr>
            <p:ph type="body" idx="1"/>
          </p:nvPr>
        </p:nvSpPr>
        <p:spPr>
          <a:xfrm>
            <a:off x="449388" y="1566391"/>
            <a:ext cx="10472611"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646471"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a:solidFill>
                  <a:schemeClr val="bg1"/>
                </a:solidFill>
              </a:rPr>
              <a:t>     |</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356610"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rgbClr val="F4E200"/>
                </a:solidFill>
                <a:latin typeface="+mn-lt"/>
              </a:rPr>
              <a:t>GN5-IC1</a:t>
            </a:r>
            <a:endParaRPr lang="en-GB" sz="1200" b="1">
              <a:solidFill>
                <a:srgbClr val="F4E200"/>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extLst>
      <p:ext uri="{BB962C8B-B14F-4D97-AF65-F5344CB8AC3E}">
        <p14:creationId xmlns:p14="http://schemas.microsoft.com/office/powerpoint/2010/main" val="131264899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Sebastiano.Buscaglione@geant.org" TargetMode="External"/><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31446"/>
            <a:ext cx="11480801" cy="5825201"/>
          </a:xfrm>
          <a:prstGeom prst="rect">
            <a:avLst/>
          </a:prstGeom>
        </p:spPr>
      </p:pic>
      <p:sp>
        <p:nvSpPr>
          <p:cNvPr id="9" name="Text Placeholder 10"/>
          <p:cNvSpPr txBox="1">
            <a:spLocks/>
          </p:cNvSpPr>
          <p:nvPr/>
        </p:nvSpPr>
        <p:spPr>
          <a:xfrm>
            <a:off x="1255494" y="2272651"/>
            <a:ext cx="7374156" cy="118089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dirty="0">
                <a:solidFill>
                  <a:schemeClr val="bg1"/>
                </a:solidFill>
              </a:rPr>
              <a:t> </a:t>
            </a:r>
            <a:r>
              <a:rPr lang="en-GB" sz="3600" dirty="0" err="1">
                <a:solidFill>
                  <a:schemeClr val="bg1"/>
                </a:solidFill>
              </a:rPr>
              <a:t>EuroHPC</a:t>
            </a:r>
            <a:r>
              <a:rPr lang="en-GB" sz="3600" dirty="0">
                <a:solidFill>
                  <a:schemeClr val="bg1"/>
                </a:solidFill>
              </a:rPr>
              <a:t> Hyper-connectivity</a:t>
            </a:r>
            <a:endParaRPr lang="en-GB" sz="2000" i="1" dirty="0">
              <a:solidFill>
                <a:schemeClr val="bg1"/>
              </a:solidFill>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4104169"/>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rPr>
              <a:t>Sebastiano Buscaglione, Network Architect @ GÉANT</a:t>
            </a:r>
          </a:p>
        </p:txBody>
      </p:sp>
      <p:sp>
        <p:nvSpPr>
          <p:cNvPr id="2" name="Rectangle 1">
            <a:extLst>
              <a:ext uri="{FF2B5EF4-FFF2-40B4-BE49-F238E27FC236}">
                <a16:creationId xmlns:a16="http://schemas.microsoft.com/office/drawing/2014/main" id="{07BFC8EF-A9F1-694B-9F9D-CC0F056AA3B5}"/>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dirty="0">
              <a:solidFill>
                <a:schemeClr val="bg1"/>
              </a:solidFill>
            </a:endParaRPr>
          </a:p>
        </p:txBody>
      </p:sp>
    </p:spTree>
    <p:extLst>
      <p:ext uri="{BB962C8B-B14F-4D97-AF65-F5344CB8AC3E}">
        <p14:creationId xmlns:p14="http://schemas.microsoft.com/office/powerpoint/2010/main" val="255734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534DD308-5801-8760-CAA8-A99EA3E78F6B}"/>
              </a:ext>
            </a:extLst>
          </p:cNvPr>
          <p:cNvSpPr/>
          <p:nvPr/>
        </p:nvSpPr>
        <p:spPr>
          <a:xfrm>
            <a:off x="865623" y="2802055"/>
            <a:ext cx="10367607" cy="3302460"/>
          </a:xfrm>
          <a:prstGeom prst="roundRect">
            <a:avLst/>
          </a:prstGeom>
          <a:solidFill>
            <a:schemeClr val="accent2">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 name="Rounded Rectangle 3">
            <a:extLst>
              <a:ext uri="{FF2B5EF4-FFF2-40B4-BE49-F238E27FC236}">
                <a16:creationId xmlns:a16="http://schemas.microsoft.com/office/drawing/2014/main" id="{F8D1E85B-3B6E-B2C4-CFE6-50DF0820A82B}"/>
              </a:ext>
            </a:extLst>
          </p:cNvPr>
          <p:cNvSpPr/>
          <p:nvPr/>
        </p:nvSpPr>
        <p:spPr>
          <a:xfrm>
            <a:off x="865623" y="1220635"/>
            <a:ext cx="10367607" cy="1551989"/>
          </a:xfrm>
          <a:prstGeom prst="round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2" name="Title 1">
            <a:extLst>
              <a:ext uri="{FF2B5EF4-FFF2-40B4-BE49-F238E27FC236}">
                <a16:creationId xmlns:a16="http://schemas.microsoft.com/office/drawing/2014/main" id="{5F901D12-5703-DF1B-78B4-A7A9F538CB2B}"/>
              </a:ext>
            </a:extLst>
          </p:cNvPr>
          <p:cNvSpPr>
            <a:spLocks noGrp="1"/>
          </p:cNvSpPr>
          <p:nvPr>
            <p:ph type="title"/>
          </p:nvPr>
        </p:nvSpPr>
        <p:spPr>
          <a:xfrm>
            <a:off x="1022044" y="73571"/>
            <a:ext cx="9894723" cy="430909"/>
          </a:xfrm>
        </p:spPr>
        <p:txBody>
          <a:bodyPr>
            <a:normAutofit fontScale="90000"/>
          </a:bodyPr>
          <a:lstStyle/>
          <a:p>
            <a:r>
              <a:rPr lang="en-NL" dirty="0">
                <a:solidFill>
                  <a:schemeClr val="bg1"/>
                </a:solidFill>
              </a:rPr>
              <a:t>Points of Interest</a:t>
            </a:r>
          </a:p>
        </p:txBody>
      </p:sp>
      <p:sp>
        <p:nvSpPr>
          <p:cNvPr id="3" name="Content Placeholder 2">
            <a:extLst>
              <a:ext uri="{FF2B5EF4-FFF2-40B4-BE49-F238E27FC236}">
                <a16:creationId xmlns:a16="http://schemas.microsoft.com/office/drawing/2014/main" id="{0D494ED0-1DD2-F5CC-F6C2-95DD32E48340}"/>
              </a:ext>
            </a:extLst>
          </p:cNvPr>
          <p:cNvSpPr>
            <a:spLocks noGrp="1"/>
          </p:cNvSpPr>
          <p:nvPr>
            <p:ph sz="quarter" idx="10"/>
          </p:nvPr>
        </p:nvSpPr>
        <p:spPr>
          <a:xfrm>
            <a:off x="1045031" y="912769"/>
            <a:ext cx="10008792" cy="5162315"/>
          </a:xfrm>
        </p:spPr>
        <p:txBody>
          <a:bodyPr vert="horz" lIns="91440" tIns="45720" rIns="91440" bIns="45720" rtlCol="0" anchor="t">
            <a:normAutofit fontScale="92500" lnSpcReduction="10000"/>
          </a:bodyPr>
          <a:lstStyle/>
          <a:p>
            <a:pPr marL="0" indent="0">
              <a:buNone/>
            </a:pPr>
            <a:endParaRPr lang="en-NL" dirty="0"/>
          </a:p>
          <a:p>
            <a:pPr>
              <a:lnSpc>
                <a:spcPct val="100000"/>
              </a:lnSpc>
            </a:pPr>
            <a:r>
              <a:rPr lang="en-NL" b="1" u="sng" dirty="0"/>
              <a:t>Priority 1:</a:t>
            </a:r>
          </a:p>
          <a:p>
            <a:pPr lvl="1">
              <a:lnSpc>
                <a:spcPct val="100000"/>
              </a:lnSpc>
            </a:pPr>
            <a:r>
              <a:rPr lang="en-NL" sz="2400" dirty="0"/>
              <a:t>All NREN connections, I</a:t>
            </a:r>
            <a:r>
              <a:rPr lang="en-GB" sz="2400" dirty="0"/>
              <a:t>X</a:t>
            </a:r>
            <a:r>
              <a:rPr lang="en-NL" sz="2400" dirty="0"/>
              <a:t>es, “Cloud parties”</a:t>
            </a:r>
            <a:endParaRPr lang="en-NL" sz="2400" dirty="0">
              <a:ea typeface="Calibri"/>
              <a:cs typeface="Calibri"/>
            </a:endParaRPr>
          </a:p>
          <a:p>
            <a:pPr lvl="1">
              <a:lnSpc>
                <a:spcPct val="100000"/>
              </a:lnSpc>
            </a:pPr>
            <a:r>
              <a:rPr lang="en-NL" sz="2400" b="1" dirty="0"/>
              <a:t>This is the HCSA – this maps onto GÉANT + NREN interconnections</a:t>
            </a:r>
          </a:p>
          <a:p>
            <a:pPr lvl="1">
              <a:lnSpc>
                <a:spcPct val="100000"/>
              </a:lnSpc>
            </a:pPr>
            <a:endParaRPr lang="en-NL" sz="2400" dirty="0"/>
          </a:p>
          <a:p>
            <a:pPr>
              <a:lnSpc>
                <a:spcPct val="100000"/>
              </a:lnSpc>
            </a:pPr>
            <a:r>
              <a:rPr lang="en-NL" b="1" u="sng" dirty="0"/>
              <a:t>Priority 2:</a:t>
            </a:r>
          </a:p>
          <a:p>
            <a:pPr lvl="1">
              <a:lnSpc>
                <a:spcPct val="100000"/>
              </a:lnSpc>
            </a:pPr>
            <a:r>
              <a:rPr lang="en-NL" sz="2400" b="1" dirty="0"/>
              <a:t>Main EuroHPC sites</a:t>
            </a:r>
            <a:r>
              <a:rPr lang="en-NL" sz="2400" dirty="0"/>
              <a:t> – </a:t>
            </a:r>
            <a:r>
              <a:rPr lang="en-GB" sz="2400" dirty="0"/>
              <a:t>Supercomputers - </a:t>
            </a:r>
            <a:r>
              <a:rPr lang="en-NL" sz="2400" dirty="0"/>
              <a:t>connect to HCSA via NRENs</a:t>
            </a:r>
          </a:p>
          <a:p>
            <a:pPr lvl="1">
              <a:lnSpc>
                <a:spcPct val="100000"/>
              </a:lnSpc>
            </a:pPr>
            <a:r>
              <a:rPr lang="en-NL" sz="2400" dirty="0"/>
              <a:t>Mandatory connection</a:t>
            </a:r>
            <a:endParaRPr lang="en-GB" sz="2400" dirty="0"/>
          </a:p>
          <a:p>
            <a:pPr lvl="1">
              <a:lnSpc>
                <a:spcPct val="100000"/>
              </a:lnSpc>
            </a:pPr>
            <a:r>
              <a:rPr lang="en-GB" sz="2400" dirty="0">
                <a:highlight>
                  <a:srgbClr val="FFFF00"/>
                </a:highlight>
              </a:rPr>
              <a:t>Some of these sites have very high capacity required – up to 1.2Tbps!</a:t>
            </a:r>
          </a:p>
          <a:p>
            <a:pPr lvl="1">
              <a:lnSpc>
                <a:spcPct val="100000"/>
              </a:lnSpc>
            </a:pPr>
            <a:endParaRPr lang="en-NL" sz="2400" dirty="0"/>
          </a:p>
          <a:p>
            <a:pPr>
              <a:lnSpc>
                <a:spcPct val="100000"/>
              </a:lnSpc>
            </a:pPr>
            <a:r>
              <a:rPr lang="en-NL" b="1" u="sng" dirty="0"/>
              <a:t>P3/P4 - P5/P6:</a:t>
            </a:r>
          </a:p>
          <a:p>
            <a:pPr lvl="1">
              <a:lnSpc>
                <a:spcPct val="100000"/>
              </a:lnSpc>
            </a:pPr>
            <a:r>
              <a:rPr lang="en-NL" sz="2400" dirty="0"/>
              <a:t>P3/P4 – still mandatory connection – typical NREN connected sites</a:t>
            </a:r>
          </a:p>
          <a:p>
            <a:pPr lvl="1">
              <a:lnSpc>
                <a:spcPct val="100000"/>
              </a:lnSpc>
            </a:pPr>
            <a:r>
              <a:rPr lang="en-NL" sz="2400" dirty="0"/>
              <a:t>P5/P6 - range of sites, quality parameter how much we can connect</a:t>
            </a:r>
            <a:endParaRPr lang="en-NL" sz="2400" u="sng" dirty="0"/>
          </a:p>
          <a:p>
            <a:pPr lvl="1"/>
            <a:endParaRPr lang="en-NL" dirty="0"/>
          </a:p>
        </p:txBody>
      </p:sp>
    </p:spTree>
    <p:extLst>
      <p:ext uri="{BB962C8B-B14F-4D97-AF65-F5344CB8AC3E}">
        <p14:creationId xmlns:p14="http://schemas.microsoft.com/office/powerpoint/2010/main" val="1643370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66DE49D1-3BB0-7869-9B5E-7AB7C274C2EE}"/>
              </a:ext>
            </a:extLst>
          </p:cNvPr>
          <p:cNvSpPr/>
          <p:nvPr/>
        </p:nvSpPr>
        <p:spPr>
          <a:xfrm>
            <a:off x="2389149" y="2606238"/>
            <a:ext cx="4811151" cy="2729132"/>
          </a:xfrm>
          <a:prstGeom prst="ellipse">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dirty="0"/>
              <a:t>HCSA</a:t>
            </a:r>
          </a:p>
          <a:p>
            <a:pPr algn="ctr"/>
            <a:r>
              <a:rPr lang="en-NL" dirty="0"/>
              <a:t>(looks very much like GÉANT</a:t>
            </a:r>
            <a:r>
              <a:rPr lang="en-GB" dirty="0"/>
              <a:t>)</a:t>
            </a:r>
            <a:endParaRPr lang="en-NL" dirty="0"/>
          </a:p>
        </p:txBody>
      </p:sp>
      <p:sp>
        <p:nvSpPr>
          <p:cNvPr id="5" name="Oval 4">
            <a:extLst>
              <a:ext uri="{FF2B5EF4-FFF2-40B4-BE49-F238E27FC236}">
                <a16:creationId xmlns:a16="http://schemas.microsoft.com/office/drawing/2014/main" id="{F8E6B991-8186-E7C0-67B6-E19E11F47AA5}"/>
              </a:ext>
            </a:extLst>
          </p:cNvPr>
          <p:cNvSpPr/>
          <p:nvPr/>
        </p:nvSpPr>
        <p:spPr>
          <a:xfrm>
            <a:off x="1165259" y="2184206"/>
            <a:ext cx="2066779" cy="1123072"/>
          </a:xfrm>
          <a:prstGeom prst="ellipse">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dirty="0"/>
              <a:t>NREN  as“Access”</a:t>
            </a:r>
          </a:p>
        </p:txBody>
      </p:sp>
      <p:sp>
        <p:nvSpPr>
          <p:cNvPr id="9" name="Oval 8">
            <a:extLst>
              <a:ext uri="{FF2B5EF4-FFF2-40B4-BE49-F238E27FC236}">
                <a16:creationId xmlns:a16="http://schemas.microsoft.com/office/drawing/2014/main" id="{B1C851DC-D28F-0E6D-D1AE-8FEDAA3D47C2}"/>
              </a:ext>
            </a:extLst>
          </p:cNvPr>
          <p:cNvSpPr/>
          <p:nvPr/>
        </p:nvSpPr>
        <p:spPr>
          <a:xfrm>
            <a:off x="1827612" y="4117928"/>
            <a:ext cx="967742" cy="668802"/>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sz="1400" b="1" dirty="0"/>
              <a:t>P1 - IX</a:t>
            </a:r>
          </a:p>
        </p:txBody>
      </p:sp>
      <p:sp>
        <p:nvSpPr>
          <p:cNvPr id="10" name="Oval 9">
            <a:extLst>
              <a:ext uri="{FF2B5EF4-FFF2-40B4-BE49-F238E27FC236}">
                <a16:creationId xmlns:a16="http://schemas.microsoft.com/office/drawing/2014/main" id="{E464BE2C-9F2C-4F11-00C7-8A2CF81FF523}"/>
              </a:ext>
            </a:extLst>
          </p:cNvPr>
          <p:cNvSpPr/>
          <p:nvPr/>
        </p:nvSpPr>
        <p:spPr>
          <a:xfrm>
            <a:off x="2591763" y="2910647"/>
            <a:ext cx="944880" cy="630702"/>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NL" sz="1400" b="1"/>
              <a:t>P1- NREN</a:t>
            </a:r>
            <a:endParaRPr lang="en-NL" sz="1400" b="1" dirty="0"/>
          </a:p>
        </p:txBody>
      </p:sp>
      <p:sp>
        <p:nvSpPr>
          <p:cNvPr id="11" name="Oval 10">
            <a:extLst>
              <a:ext uri="{FF2B5EF4-FFF2-40B4-BE49-F238E27FC236}">
                <a16:creationId xmlns:a16="http://schemas.microsoft.com/office/drawing/2014/main" id="{56B85EF7-20B5-E7D3-21B6-5D56653A2131}"/>
              </a:ext>
            </a:extLst>
          </p:cNvPr>
          <p:cNvSpPr/>
          <p:nvPr/>
        </p:nvSpPr>
        <p:spPr>
          <a:xfrm>
            <a:off x="2814695" y="2092181"/>
            <a:ext cx="548640" cy="47830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sz="1400" b="1" dirty="0"/>
              <a:t>P2</a:t>
            </a:r>
          </a:p>
        </p:txBody>
      </p:sp>
      <p:sp>
        <p:nvSpPr>
          <p:cNvPr id="13" name="Oval 12">
            <a:extLst>
              <a:ext uri="{FF2B5EF4-FFF2-40B4-BE49-F238E27FC236}">
                <a16:creationId xmlns:a16="http://schemas.microsoft.com/office/drawing/2014/main" id="{0090D031-FF64-74E4-3347-2E007D5FCBCD}"/>
              </a:ext>
            </a:extLst>
          </p:cNvPr>
          <p:cNvSpPr/>
          <p:nvPr/>
        </p:nvSpPr>
        <p:spPr>
          <a:xfrm>
            <a:off x="6623524" y="2229341"/>
            <a:ext cx="2066779" cy="1123072"/>
          </a:xfrm>
          <a:prstGeom prst="ellipse">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dirty="0"/>
              <a:t>NREN  as“Access”</a:t>
            </a:r>
          </a:p>
        </p:txBody>
      </p:sp>
      <p:sp>
        <p:nvSpPr>
          <p:cNvPr id="15" name="Oval 14">
            <a:extLst>
              <a:ext uri="{FF2B5EF4-FFF2-40B4-BE49-F238E27FC236}">
                <a16:creationId xmlns:a16="http://schemas.microsoft.com/office/drawing/2014/main" id="{647E3B8E-4D1F-01F1-CDA8-5DC372C8809F}"/>
              </a:ext>
            </a:extLst>
          </p:cNvPr>
          <p:cNvSpPr/>
          <p:nvPr/>
        </p:nvSpPr>
        <p:spPr>
          <a:xfrm>
            <a:off x="7037352" y="1939488"/>
            <a:ext cx="548640" cy="47830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sz="1400" b="1" dirty="0"/>
              <a:t>P3</a:t>
            </a:r>
          </a:p>
        </p:txBody>
      </p:sp>
      <p:sp>
        <p:nvSpPr>
          <p:cNvPr id="16" name="Oval 15">
            <a:extLst>
              <a:ext uri="{FF2B5EF4-FFF2-40B4-BE49-F238E27FC236}">
                <a16:creationId xmlns:a16="http://schemas.microsoft.com/office/drawing/2014/main" id="{2FE5947F-15D8-94EC-6B17-E3EE5376F1FA}"/>
              </a:ext>
            </a:extLst>
          </p:cNvPr>
          <p:cNvSpPr/>
          <p:nvPr/>
        </p:nvSpPr>
        <p:spPr>
          <a:xfrm>
            <a:off x="1179914" y="2164571"/>
            <a:ext cx="548640" cy="47830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sz="1400" b="1" dirty="0"/>
              <a:t>P3</a:t>
            </a:r>
          </a:p>
        </p:txBody>
      </p:sp>
      <p:sp>
        <p:nvSpPr>
          <p:cNvPr id="17" name="Oval 16">
            <a:extLst>
              <a:ext uri="{FF2B5EF4-FFF2-40B4-BE49-F238E27FC236}">
                <a16:creationId xmlns:a16="http://schemas.microsoft.com/office/drawing/2014/main" id="{3D51E28E-FA51-6B9A-6F76-062EA8543CE7}"/>
              </a:ext>
            </a:extLst>
          </p:cNvPr>
          <p:cNvSpPr/>
          <p:nvPr/>
        </p:nvSpPr>
        <p:spPr>
          <a:xfrm>
            <a:off x="8457012" y="2367087"/>
            <a:ext cx="548640" cy="47830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sz="1400" b="1" dirty="0"/>
              <a:t>P5</a:t>
            </a:r>
          </a:p>
        </p:txBody>
      </p:sp>
      <p:sp>
        <p:nvSpPr>
          <p:cNvPr id="18" name="Oval 17">
            <a:extLst>
              <a:ext uri="{FF2B5EF4-FFF2-40B4-BE49-F238E27FC236}">
                <a16:creationId xmlns:a16="http://schemas.microsoft.com/office/drawing/2014/main" id="{2A47556B-6CCE-130A-6FB3-2B44B3840943}"/>
              </a:ext>
            </a:extLst>
          </p:cNvPr>
          <p:cNvSpPr/>
          <p:nvPr/>
        </p:nvSpPr>
        <p:spPr>
          <a:xfrm>
            <a:off x="2572613" y="4701736"/>
            <a:ext cx="967742" cy="668802"/>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sz="1400" b="1" dirty="0"/>
              <a:t>P1 - IX</a:t>
            </a:r>
          </a:p>
        </p:txBody>
      </p:sp>
      <p:sp>
        <p:nvSpPr>
          <p:cNvPr id="19" name="Oval 18">
            <a:extLst>
              <a:ext uri="{FF2B5EF4-FFF2-40B4-BE49-F238E27FC236}">
                <a16:creationId xmlns:a16="http://schemas.microsoft.com/office/drawing/2014/main" id="{E6162777-0FFA-5C87-B28C-7E8CCA157C19}"/>
              </a:ext>
            </a:extLst>
          </p:cNvPr>
          <p:cNvSpPr/>
          <p:nvPr/>
        </p:nvSpPr>
        <p:spPr>
          <a:xfrm>
            <a:off x="4572570" y="1483166"/>
            <a:ext cx="2066779" cy="1123072"/>
          </a:xfrm>
          <a:prstGeom prst="ellipse">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dirty="0"/>
              <a:t>NREN  as“Access”</a:t>
            </a:r>
          </a:p>
        </p:txBody>
      </p:sp>
      <p:sp>
        <p:nvSpPr>
          <p:cNvPr id="20" name="Oval 19">
            <a:extLst>
              <a:ext uri="{FF2B5EF4-FFF2-40B4-BE49-F238E27FC236}">
                <a16:creationId xmlns:a16="http://schemas.microsoft.com/office/drawing/2014/main" id="{19574A20-1337-6E6D-21AA-ECEE814CB65B}"/>
              </a:ext>
            </a:extLst>
          </p:cNvPr>
          <p:cNvSpPr/>
          <p:nvPr/>
        </p:nvSpPr>
        <p:spPr>
          <a:xfrm>
            <a:off x="4341045" y="1461186"/>
            <a:ext cx="548640" cy="47830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sz="1400" b="1" dirty="0"/>
              <a:t>P2</a:t>
            </a:r>
          </a:p>
        </p:txBody>
      </p:sp>
      <p:sp>
        <p:nvSpPr>
          <p:cNvPr id="21" name="Oval 20">
            <a:extLst>
              <a:ext uri="{FF2B5EF4-FFF2-40B4-BE49-F238E27FC236}">
                <a16:creationId xmlns:a16="http://schemas.microsoft.com/office/drawing/2014/main" id="{2FF62A79-6F7E-2FA0-188D-0FDD5DC965F9}"/>
              </a:ext>
            </a:extLst>
          </p:cNvPr>
          <p:cNvSpPr/>
          <p:nvPr/>
        </p:nvSpPr>
        <p:spPr>
          <a:xfrm>
            <a:off x="5192138" y="1244015"/>
            <a:ext cx="548640" cy="47830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sz="1400" b="1" dirty="0"/>
              <a:t>P3</a:t>
            </a:r>
          </a:p>
        </p:txBody>
      </p:sp>
      <p:sp>
        <p:nvSpPr>
          <p:cNvPr id="22" name="Oval 21">
            <a:extLst>
              <a:ext uri="{FF2B5EF4-FFF2-40B4-BE49-F238E27FC236}">
                <a16:creationId xmlns:a16="http://schemas.microsoft.com/office/drawing/2014/main" id="{8711403B-4E2A-36B7-EB91-24DD9DE220A2}"/>
              </a:ext>
            </a:extLst>
          </p:cNvPr>
          <p:cNvSpPr/>
          <p:nvPr/>
        </p:nvSpPr>
        <p:spPr>
          <a:xfrm>
            <a:off x="6101261" y="1300872"/>
            <a:ext cx="548640" cy="47830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sz="1400" b="1" dirty="0"/>
              <a:t>P4</a:t>
            </a:r>
          </a:p>
        </p:txBody>
      </p:sp>
      <p:sp>
        <p:nvSpPr>
          <p:cNvPr id="3" name="Title 1">
            <a:extLst>
              <a:ext uri="{FF2B5EF4-FFF2-40B4-BE49-F238E27FC236}">
                <a16:creationId xmlns:a16="http://schemas.microsoft.com/office/drawing/2014/main" id="{A9B4703D-06BA-F6FC-F97C-90E38722F940}"/>
              </a:ext>
            </a:extLst>
          </p:cNvPr>
          <p:cNvSpPr>
            <a:spLocks noGrp="1"/>
          </p:cNvSpPr>
          <p:nvPr>
            <p:ph type="title"/>
          </p:nvPr>
        </p:nvSpPr>
        <p:spPr>
          <a:xfrm>
            <a:off x="987041" y="12389"/>
            <a:ext cx="9894723" cy="645559"/>
          </a:xfrm>
        </p:spPr>
        <p:txBody>
          <a:bodyPr/>
          <a:lstStyle/>
          <a:p>
            <a:r>
              <a:rPr lang="en-NL" dirty="0">
                <a:solidFill>
                  <a:srgbClr val="FFFFFF"/>
                </a:solidFill>
              </a:rPr>
              <a:t>Simple view: The HCSA – Core Network, Access</a:t>
            </a:r>
          </a:p>
        </p:txBody>
      </p:sp>
      <p:sp>
        <p:nvSpPr>
          <p:cNvPr id="6" name="Oval 5">
            <a:extLst>
              <a:ext uri="{FF2B5EF4-FFF2-40B4-BE49-F238E27FC236}">
                <a16:creationId xmlns:a16="http://schemas.microsoft.com/office/drawing/2014/main" id="{8C0DC818-EB3F-80F0-E824-7FC3721BF1D9}"/>
              </a:ext>
            </a:extLst>
          </p:cNvPr>
          <p:cNvSpPr/>
          <p:nvPr/>
        </p:nvSpPr>
        <p:spPr>
          <a:xfrm>
            <a:off x="3820388" y="5035110"/>
            <a:ext cx="967742" cy="668802"/>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NL" sz="1400" b="1" dirty="0"/>
              <a:t>P1 - </a:t>
            </a:r>
            <a:r>
              <a:rPr lang="en-NL" sz="1400" b="1"/>
              <a:t>Cloud</a:t>
            </a:r>
            <a:endParaRPr lang="en-NL" sz="1400" b="1" dirty="0"/>
          </a:p>
        </p:txBody>
      </p:sp>
      <p:sp>
        <p:nvSpPr>
          <p:cNvPr id="12" name="Oval 11">
            <a:extLst>
              <a:ext uri="{FF2B5EF4-FFF2-40B4-BE49-F238E27FC236}">
                <a16:creationId xmlns:a16="http://schemas.microsoft.com/office/drawing/2014/main" id="{4DE27846-D86C-C4D8-3E17-E2F812AC2B82}"/>
              </a:ext>
            </a:extLst>
          </p:cNvPr>
          <p:cNvSpPr/>
          <p:nvPr/>
        </p:nvSpPr>
        <p:spPr>
          <a:xfrm>
            <a:off x="6483043" y="3103686"/>
            <a:ext cx="944880" cy="630702"/>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NL" sz="1400" b="1"/>
              <a:t>P1- NREN</a:t>
            </a:r>
            <a:endParaRPr lang="en-NL" sz="1400" b="1" dirty="0"/>
          </a:p>
        </p:txBody>
      </p:sp>
      <p:sp>
        <p:nvSpPr>
          <p:cNvPr id="14" name="Oval 13">
            <a:extLst>
              <a:ext uri="{FF2B5EF4-FFF2-40B4-BE49-F238E27FC236}">
                <a16:creationId xmlns:a16="http://schemas.microsoft.com/office/drawing/2014/main" id="{1193FACA-3507-3BBD-DB68-343638484861}"/>
              </a:ext>
            </a:extLst>
          </p:cNvPr>
          <p:cNvSpPr/>
          <p:nvPr/>
        </p:nvSpPr>
        <p:spPr>
          <a:xfrm>
            <a:off x="4989523" y="2402646"/>
            <a:ext cx="944880" cy="630702"/>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NL" sz="1400" b="1"/>
              <a:t>P1- NREN</a:t>
            </a:r>
            <a:endParaRPr lang="en-NL" sz="1400" b="1" dirty="0"/>
          </a:p>
        </p:txBody>
      </p:sp>
      <p:sp>
        <p:nvSpPr>
          <p:cNvPr id="2" name="TextBox 1">
            <a:extLst>
              <a:ext uri="{FF2B5EF4-FFF2-40B4-BE49-F238E27FC236}">
                <a16:creationId xmlns:a16="http://schemas.microsoft.com/office/drawing/2014/main" id="{FCC8D6E2-8E94-EFDF-DEF5-14E6EB133E39}"/>
              </a:ext>
            </a:extLst>
          </p:cNvPr>
          <p:cNvSpPr txBox="1"/>
          <p:nvPr/>
        </p:nvSpPr>
        <p:spPr>
          <a:xfrm>
            <a:off x="7585992" y="3802580"/>
            <a:ext cx="4331105" cy="2677656"/>
          </a:xfrm>
          <a:prstGeom prst="rect">
            <a:avLst/>
          </a:prstGeom>
          <a:noFill/>
        </p:spPr>
        <p:txBody>
          <a:bodyPr wrap="square" rtlCol="0">
            <a:spAutoFit/>
          </a:bodyPr>
          <a:lstStyle/>
          <a:p>
            <a:r>
              <a:rPr lang="en-GB" sz="2400" dirty="0"/>
              <a:t>The tender is for a “framework” meaning that the JU can (or not) order progressively </a:t>
            </a:r>
            <a:r>
              <a:rPr lang="en-GB" sz="2400" dirty="0" err="1"/>
              <a:t>PoIs</a:t>
            </a:r>
            <a:r>
              <a:rPr lang="en-GB" sz="2400" dirty="0"/>
              <a:t>.</a:t>
            </a:r>
          </a:p>
          <a:p>
            <a:r>
              <a:rPr lang="en-GB" sz="2400" dirty="0">
                <a:highlight>
                  <a:srgbClr val="FFFF00"/>
                </a:highlight>
              </a:rPr>
              <a:t>However, </a:t>
            </a:r>
            <a:r>
              <a:rPr lang="en-GB" sz="2400" dirty="0" err="1">
                <a:highlight>
                  <a:srgbClr val="FFFF00"/>
                </a:highlight>
              </a:rPr>
              <a:t>PoIs</a:t>
            </a:r>
            <a:r>
              <a:rPr lang="en-GB" sz="2400" dirty="0">
                <a:highlight>
                  <a:srgbClr val="FFFF00"/>
                </a:highlight>
              </a:rPr>
              <a:t> P1 will be ordered alongside the main Network item which is called HCSA </a:t>
            </a:r>
            <a:r>
              <a:rPr lang="en-GB" sz="2400" dirty="0"/>
              <a:t>(Hyper Connectivity Service Area).</a:t>
            </a:r>
          </a:p>
        </p:txBody>
      </p:sp>
      <p:sp>
        <p:nvSpPr>
          <p:cNvPr id="7" name="Arrow: Right 6">
            <a:extLst>
              <a:ext uri="{FF2B5EF4-FFF2-40B4-BE49-F238E27FC236}">
                <a16:creationId xmlns:a16="http://schemas.microsoft.com/office/drawing/2014/main" id="{EA6ACDB8-8188-9E38-54AD-E24F46E3CFF9}"/>
              </a:ext>
            </a:extLst>
          </p:cNvPr>
          <p:cNvSpPr/>
          <p:nvPr/>
        </p:nvSpPr>
        <p:spPr>
          <a:xfrm rot="12450727">
            <a:off x="6659997" y="4853152"/>
            <a:ext cx="571869" cy="7343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31313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dissolve">
                                      <p:cBhvr>
                                        <p:cTn id="12" dur="500"/>
                                        <p:tgtEl>
                                          <p:spTgt spid="1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500"/>
                                        <p:tgtEl>
                                          <p:spTgt spid="11"/>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dissolve">
                                      <p:cBhvr>
                                        <p:cTn id="24" dur="500"/>
                                        <p:tgtEl>
                                          <p:spTgt spid="19"/>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dissolve">
                                      <p:cBhvr>
                                        <p:cTn id="27" dur="500"/>
                                        <p:tgtEl>
                                          <p:spTgt spid="21"/>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dissolve">
                                      <p:cBhvr>
                                        <p:cTn id="30" dur="500"/>
                                        <p:tgtEl>
                                          <p:spTgt spid="22"/>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dissolve">
                                      <p:cBhvr>
                                        <p:cTn id="33" dur="500"/>
                                        <p:tgtEl>
                                          <p:spTgt spid="15"/>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dissolve">
                                      <p:cBhvr>
                                        <p:cTn id="36" dur="500"/>
                                        <p:tgtEl>
                                          <p:spTgt spid="13"/>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dissolve">
                                      <p:cBhvr>
                                        <p:cTn id="3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1" grpId="0" animBg="1"/>
      <p:bldP spid="13" grpId="0" animBg="1"/>
      <p:bldP spid="15" grpId="0" animBg="1"/>
      <p:bldP spid="16" grpId="0" animBg="1"/>
      <p:bldP spid="17" grpId="0" animBg="1"/>
      <p:bldP spid="19" grpId="0" animBg="1"/>
      <p:bldP spid="20" grpId="0" animBg="1"/>
      <p:bldP spid="21"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A30E2-8CE3-2D7F-E6FF-B561611A609D}"/>
              </a:ext>
            </a:extLst>
          </p:cNvPr>
          <p:cNvSpPr>
            <a:spLocks noGrp="1"/>
          </p:cNvSpPr>
          <p:nvPr>
            <p:ph type="title"/>
          </p:nvPr>
        </p:nvSpPr>
        <p:spPr>
          <a:xfrm>
            <a:off x="1054169" y="-43606"/>
            <a:ext cx="9894723" cy="645559"/>
          </a:xfrm>
        </p:spPr>
        <p:txBody>
          <a:bodyPr/>
          <a:lstStyle/>
          <a:p>
            <a:r>
              <a:rPr lang="en-NL" dirty="0">
                <a:solidFill>
                  <a:schemeClr val="bg1"/>
                </a:solidFill>
              </a:rPr>
              <a:t>The HCSA – Core Network</a:t>
            </a:r>
            <a:r>
              <a:rPr lang="en-GB" dirty="0">
                <a:solidFill>
                  <a:schemeClr val="bg1"/>
                </a:solidFill>
              </a:rPr>
              <a:t> and</a:t>
            </a:r>
            <a:r>
              <a:rPr lang="en-NL" dirty="0">
                <a:solidFill>
                  <a:schemeClr val="bg1"/>
                </a:solidFill>
              </a:rPr>
              <a:t> Access</a:t>
            </a:r>
          </a:p>
        </p:txBody>
      </p:sp>
      <p:sp>
        <p:nvSpPr>
          <p:cNvPr id="3" name="Content Placeholder 2">
            <a:extLst>
              <a:ext uri="{FF2B5EF4-FFF2-40B4-BE49-F238E27FC236}">
                <a16:creationId xmlns:a16="http://schemas.microsoft.com/office/drawing/2014/main" id="{D3A8D98E-F9A6-1F6E-DC20-5B2A0AD05409}"/>
              </a:ext>
            </a:extLst>
          </p:cNvPr>
          <p:cNvSpPr>
            <a:spLocks noGrp="1"/>
          </p:cNvSpPr>
          <p:nvPr>
            <p:ph sz="quarter" idx="10"/>
          </p:nvPr>
        </p:nvSpPr>
        <p:spPr>
          <a:xfrm>
            <a:off x="335239" y="1300949"/>
            <a:ext cx="10337160" cy="5238747"/>
          </a:xfrm>
        </p:spPr>
        <p:txBody>
          <a:bodyPr vert="horz" lIns="91440" tIns="45720" rIns="91440" bIns="45720" rtlCol="0" anchor="t">
            <a:normAutofit fontScale="85000" lnSpcReduction="20000"/>
          </a:bodyPr>
          <a:lstStyle/>
          <a:p>
            <a:pPr>
              <a:lnSpc>
                <a:spcPct val="100000"/>
              </a:lnSpc>
            </a:pPr>
            <a:r>
              <a:rPr lang="en-NL" b="1" u="sng" dirty="0"/>
              <a:t>Core network </a:t>
            </a:r>
          </a:p>
          <a:p>
            <a:pPr lvl="1">
              <a:lnSpc>
                <a:spcPct val="100000"/>
              </a:lnSpc>
            </a:pPr>
            <a:r>
              <a:rPr lang="en-NL" b="1" dirty="0"/>
              <a:t>Based on the the list of P1s – the HCSA is limited to </a:t>
            </a:r>
          </a:p>
          <a:p>
            <a:pPr lvl="2">
              <a:lnSpc>
                <a:spcPct val="100000"/>
              </a:lnSpc>
            </a:pPr>
            <a:r>
              <a:rPr lang="en-NL" dirty="0"/>
              <a:t>GÉANT/NREN connections </a:t>
            </a:r>
            <a:r>
              <a:rPr lang="en-NL" dirty="0">
                <a:highlight>
                  <a:srgbClr val="FFFF00"/>
                </a:highlight>
              </a:rPr>
              <a:t>( =&gt; GÉANT backbone)</a:t>
            </a:r>
          </a:p>
          <a:p>
            <a:pPr lvl="2">
              <a:lnSpc>
                <a:spcPct val="100000"/>
              </a:lnSpc>
            </a:pPr>
            <a:r>
              <a:rPr lang="en-NL" dirty="0"/>
              <a:t>list of connections to I</a:t>
            </a:r>
            <a:r>
              <a:rPr lang="en-GB" dirty="0"/>
              <a:t>X</a:t>
            </a:r>
            <a:r>
              <a:rPr lang="en-NL" dirty="0"/>
              <a:t>es and c</a:t>
            </a:r>
            <a:r>
              <a:rPr lang="en-GB" dirty="0"/>
              <a:t>l</a:t>
            </a:r>
            <a:r>
              <a:rPr lang="en-NL" dirty="0"/>
              <a:t>oud parties</a:t>
            </a:r>
            <a:endParaRPr lang="en-GB" dirty="0"/>
          </a:p>
          <a:p>
            <a:pPr lvl="2">
              <a:lnSpc>
                <a:spcPct val="100000"/>
              </a:lnSpc>
            </a:pPr>
            <a:r>
              <a:rPr lang="en-GB" b="1" dirty="0">
                <a:highlight>
                  <a:srgbClr val="FFFF00"/>
                </a:highlight>
              </a:rPr>
              <a:t>GÉANT already has 85% of the HCSA </a:t>
            </a:r>
            <a:r>
              <a:rPr lang="en-GB" b="1" dirty="0"/>
              <a:t>required connectivity </a:t>
            </a:r>
            <a:endParaRPr lang="en-NL" b="1" dirty="0"/>
          </a:p>
          <a:p>
            <a:pPr lvl="1">
              <a:lnSpc>
                <a:spcPct val="100000"/>
              </a:lnSpc>
            </a:pPr>
            <a:endParaRPr lang="en-NL" b="1" dirty="0"/>
          </a:p>
          <a:p>
            <a:pPr lvl="1">
              <a:lnSpc>
                <a:spcPct val="100000"/>
              </a:lnSpc>
            </a:pPr>
            <a:r>
              <a:rPr lang="en-NL" b="1" dirty="0"/>
              <a:t>Service expectations</a:t>
            </a:r>
          </a:p>
          <a:p>
            <a:pPr lvl="2">
              <a:lnSpc>
                <a:spcPct val="100000"/>
              </a:lnSpc>
            </a:pPr>
            <a:r>
              <a:rPr lang="en-NL" dirty="0"/>
              <a:t>“High performance / High Capacity”</a:t>
            </a:r>
          </a:p>
          <a:p>
            <a:pPr lvl="2">
              <a:lnSpc>
                <a:spcPct val="100000"/>
              </a:lnSpc>
            </a:pPr>
            <a:r>
              <a:rPr lang="en-NL" u="sng" dirty="0"/>
              <a:t>We are in a very good position here</a:t>
            </a:r>
            <a:r>
              <a:rPr lang="en-NL" dirty="0"/>
              <a:t>: </a:t>
            </a:r>
            <a:endParaRPr lang="en-NL" dirty="0">
              <a:ea typeface="Calibri"/>
              <a:cs typeface="Calibri"/>
            </a:endParaRPr>
          </a:p>
          <a:p>
            <a:pPr lvl="3">
              <a:lnSpc>
                <a:spcPct val="100000"/>
              </a:lnSpc>
            </a:pPr>
            <a:r>
              <a:rPr lang="en-NL" dirty="0"/>
              <a:t>European-wide footprint</a:t>
            </a:r>
          </a:p>
          <a:p>
            <a:pPr lvl="3">
              <a:lnSpc>
                <a:spcPct val="100000"/>
              </a:lnSpc>
            </a:pPr>
            <a:r>
              <a:rPr lang="en-NL" dirty="0"/>
              <a:t>New router platform in 2025</a:t>
            </a:r>
          </a:p>
          <a:p>
            <a:pPr lvl="2">
              <a:lnSpc>
                <a:spcPct val="100000"/>
              </a:lnSpc>
            </a:pPr>
            <a:endParaRPr lang="en-NL" b="1" dirty="0"/>
          </a:p>
          <a:p>
            <a:pPr>
              <a:lnSpc>
                <a:spcPct val="100000"/>
              </a:lnSpc>
            </a:pPr>
            <a:r>
              <a:rPr lang="en-NL" b="1" u="sng" dirty="0"/>
              <a:t>Access:</a:t>
            </a:r>
            <a:r>
              <a:rPr lang="en-NL" b="1" dirty="0"/>
              <a:t> </a:t>
            </a:r>
            <a:endParaRPr lang="en-NL" b="1" dirty="0">
              <a:ea typeface="Calibri"/>
              <a:cs typeface="Calibri"/>
            </a:endParaRPr>
          </a:p>
          <a:p>
            <a:pPr lvl="1">
              <a:lnSpc>
                <a:spcPct val="100000"/>
              </a:lnSpc>
            </a:pPr>
            <a:r>
              <a:rPr lang="en-NL" b="1" dirty="0"/>
              <a:t>NRENs to deliver “access connections” from P2/P3/P4/P5/P6 to HCSA</a:t>
            </a:r>
          </a:p>
          <a:p>
            <a:pPr lvl="2">
              <a:lnSpc>
                <a:spcPct val="100000"/>
              </a:lnSpc>
            </a:pPr>
            <a:r>
              <a:rPr lang="en-NL" dirty="0"/>
              <a:t>Many sites already connected</a:t>
            </a:r>
          </a:p>
          <a:p>
            <a:pPr lvl="2">
              <a:lnSpc>
                <a:spcPct val="100000"/>
              </a:lnSpc>
            </a:pPr>
            <a:r>
              <a:rPr lang="en-NL" dirty="0">
                <a:highlight>
                  <a:srgbClr val="FFFF00"/>
                </a:highlight>
              </a:rPr>
              <a:t>Standard NREN connectivity models supported</a:t>
            </a:r>
          </a:p>
          <a:p>
            <a:pPr lvl="2">
              <a:lnSpc>
                <a:spcPct val="100000"/>
              </a:lnSpc>
            </a:pPr>
            <a:r>
              <a:rPr lang="en-NL" i="1" dirty="0"/>
              <a:t>Expectations on service (reporting, incident management,…)</a:t>
            </a:r>
            <a:endParaRPr lang="en-GB" i="1" dirty="0"/>
          </a:p>
          <a:p>
            <a:pPr lvl="1">
              <a:lnSpc>
                <a:spcPct val="100000"/>
              </a:lnSpc>
            </a:pPr>
            <a:endParaRPr lang="en-NL" dirty="0"/>
          </a:p>
          <a:p>
            <a:endParaRPr lang="en-NL" dirty="0"/>
          </a:p>
        </p:txBody>
      </p:sp>
      <p:pic>
        <p:nvPicPr>
          <p:cNvPr id="5" name="Picture 4" descr="A map of europe with lines and dots&#10;&#10;Description automatically generated">
            <a:extLst>
              <a:ext uri="{FF2B5EF4-FFF2-40B4-BE49-F238E27FC236}">
                <a16:creationId xmlns:a16="http://schemas.microsoft.com/office/drawing/2014/main" id="{924CECD6-7E79-AA85-54EE-0CA47CD63959}"/>
              </a:ext>
            </a:extLst>
          </p:cNvPr>
          <p:cNvPicPr>
            <a:picLocks noChangeAspect="1"/>
          </p:cNvPicPr>
          <p:nvPr/>
        </p:nvPicPr>
        <p:blipFill>
          <a:blip r:embed="rId2">
            <a:extLst>
              <a:ext uri="{28A0092B-C50C-407E-A947-70E740481C1C}">
                <a14:useLocalDpi xmlns:a14="http://schemas.microsoft.com/office/drawing/2010/main" val="0"/>
              </a:ext>
            </a:extLst>
          </a:blip>
          <a:srcRect l="26914" t="7778"/>
          <a:stretch/>
        </p:blipFill>
        <p:spPr>
          <a:xfrm>
            <a:off x="6920035" y="775504"/>
            <a:ext cx="4936726" cy="3979160"/>
          </a:xfrm>
          <a:prstGeom prst="rect">
            <a:avLst/>
          </a:prstGeom>
        </p:spPr>
      </p:pic>
    </p:spTree>
    <p:extLst>
      <p:ext uri="{BB962C8B-B14F-4D97-AF65-F5344CB8AC3E}">
        <p14:creationId xmlns:p14="http://schemas.microsoft.com/office/powerpoint/2010/main" val="3887840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CC10F-66CD-19DA-28DD-5DF89E986D40}"/>
              </a:ext>
            </a:extLst>
          </p:cNvPr>
          <p:cNvSpPr>
            <a:spLocks noGrp="1"/>
          </p:cNvSpPr>
          <p:nvPr>
            <p:ph type="title"/>
          </p:nvPr>
        </p:nvSpPr>
        <p:spPr>
          <a:xfrm>
            <a:off x="999059" y="76200"/>
            <a:ext cx="9894723" cy="430909"/>
          </a:xfrm>
        </p:spPr>
        <p:txBody>
          <a:bodyPr>
            <a:normAutofit fontScale="90000"/>
          </a:bodyPr>
          <a:lstStyle/>
          <a:p>
            <a:r>
              <a:rPr lang="en-GB" dirty="0">
                <a:solidFill>
                  <a:schemeClr val="bg1"/>
                </a:solidFill>
              </a:rPr>
              <a:t>What is required as part of the service</a:t>
            </a:r>
          </a:p>
        </p:txBody>
      </p:sp>
      <p:sp>
        <p:nvSpPr>
          <p:cNvPr id="17" name="TextBox 16">
            <a:extLst>
              <a:ext uri="{FF2B5EF4-FFF2-40B4-BE49-F238E27FC236}">
                <a16:creationId xmlns:a16="http://schemas.microsoft.com/office/drawing/2014/main" id="{F63F011D-4599-E88D-9101-4CA4150CEC64}"/>
              </a:ext>
            </a:extLst>
          </p:cNvPr>
          <p:cNvSpPr txBox="1"/>
          <p:nvPr/>
        </p:nvSpPr>
        <p:spPr>
          <a:xfrm>
            <a:off x="1145895" y="1877555"/>
            <a:ext cx="10866810" cy="646331"/>
          </a:xfrm>
          <a:prstGeom prst="rect">
            <a:avLst/>
          </a:prstGeom>
          <a:noFill/>
        </p:spPr>
        <p:txBody>
          <a:bodyPr wrap="square" rtlCol="0">
            <a:spAutoFit/>
          </a:bodyPr>
          <a:lstStyle/>
          <a:p>
            <a:endParaRPr lang="en-GB" dirty="0"/>
          </a:p>
          <a:p>
            <a:endParaRPr lang="en-GB" dirty="0"/>
          </a:p>
        </p:txBody>
      </p:sp>
      <p:sp>
        <p:nvSpPr>
          <p:cNvPr id="5" name="TextBox 4">
            <a:extLst>
              <a:ext uri="{FF2B5EF4-FFF2-40B4-BE49-F238E27FC236}">
                <a16:creationId xmlns:a16="http://schemas.microsoft.com/office/drawing/2014/main" id="{EBC10439-1E64-E79A-1182-650EF99E5B09}"/>
              </a:ext>
            </a:extLst>
          </p:cNvPr>
          <p:cNvSpPr txBox="1"/>
          <p:nvPr/>
        </p:nvSpPr>
        <p:spPr>
          <a:xfrm>
            <a:off x="696686" y="733246"/>
            <a:ext cx="10674385" cy="5847755"/>
          </a:xfrm>
          <a:prstGeom prst="rect">
            <a:avLst/>
          </a:prstGeom>
          <a:noFill/>
        </p:spPr>
        <p:txBody>
          <a:bodyPr wrap="square" rtlCol="0">
            <a:spAutoFit/>
          </a:bodyPr>
          <a:lstStyle/>
          <a:p>
            <a:r>
              <a:rPr lang="en-GB" sz="2400" b="1" dirty="0"/>
              <a:t>Main elements for Service Management</a:t>
            </a:r>
          </a:p>
          <a:p>
            <a:r>
              <a:rPr lang="en-GB" sz="2400" b="1" dirty="0"/>
              <a:t>GÉANT will have to offer a single point of contact for the JU and manage the whole Hyperconnectivity service</a:t>
            </a:r>
          </a:p>
          <a:p>
            <a:endParaRPr lang="en-GB" sz="2400" b="1" dirty="0"/>
          </a:p>
          <a:p>
            <a:pPr marL="285750" indent="-285750">
              <a:buFontTx/>
              <a:buChar char="-"/>
            </a:pPr>
            <a:r>
              <a:rPr lang="en-GB" sz="2000" b="1" dirty="0"/>
              <a:t>Monitoring for performances and SLA management</a:t>
            </a:r>
          </a:p>
          <a:p>
            <a:pPr marL="742950" lvl="1" indent="-285750">
              <a:buFontTx/>
              <a:buChar char="-"/>
            </a:pPr>
            <a:r>
              <a:rPr lang="en-GB" sz="2000" dirty="0"/>
              <a:t>Telemetry</a:t>
            </a:r>
          </a:p>
          <a:p>
            <a:pPr marL="742950" lvl="1" indent="-285750">
              <a:buFontTx/>
              <a:buChar char="-"/>
            </a:pPr>
            <a:r>
              <a:rPr lang="en-GB" sz="2000" dirty="0"/>
              <a:t>Service Availability </a:t>
            </a:r>
          </a:p>
          <a:p>
            <a:pPr marL="742950" lvl="1" indent="-285750">
              <a:buFontTx/>
              <a:buChar char="-"/>
            </a:pPr>
            <a:r>
              <a:rPr lang="en-GB" sz="2000" dirty="0">
                <a:highlight>
                  <a:srgbClr val="FFFF00"/>
                </a:highlight>
              </a:rPr>
              <a:t>Performance measurement/testing (PMP)</a:t>
            </a:r>
          </a:p>
          <a:p>
            <a:pPr marL="285750" indent="-285750">
              <a:buFontTx/>
              <a:buChar char="-"/>
            </a:pPr>
            <a:r>
              <a:rPr lang="en-GB" sz="2000" b="1" dirty="0"/>
              <a:t>Incident Management </a:t>
            </a:r>
          </a:p>
          <a:p>
            <a:pPr marL="742950" lvl="1" indent="-285750">
              <a:buFontTx/>
              <a:buChar char="-"/>
            </a:pPr>
            <a:r>
              <a:rPr lang="en-GB" sz="2000" dirty="0"/>
              <a:t>Processes</a:t>
            </a:r>
          </a:p>
          <a:p>
            <a:pPr marL="742950" lvl="1" indent="-285750">
              <a:buFontTx/>
              <a:buChar char="-"/>
            </a:pPr>
            <a:r>
              <a:rPr lang="en-GB" sz="2000" dirty="0">
                <a:highlight>
                  <a:srgbClr val="FFFF00"/>
                </a:highlight>
              </a:rPr>
              <a:t>Ticketing Systems “integration”</a:t>
            </a:r>
          </a:p>
          <a:p>
            <a:pPr marL="285750" indent="-285750">
              <a:buFontTx/>
              <a:buChar char="-"/>
            </a:pPr>
            <a:r>
              <a:rPr lang="en-GB" sz="2000" b="1" dirty="0"/>
              <a:t>Reporting </a:t>
            </a:r>
          </a:p>
          <a:p>
            <a:pPr marL="742950" lvl="1" indent="-285750">
              <a:buFontTx/>
              <a:buChar char="-"/>
            </a:pPr>
            <a:r>
              <a:rPr lang="en-GB" sz="2000" dirty="0"/>
              <a:t>Periodic reporting to JU</a:t>
            </a:r>
          </a:p>
          <a:p>
            <a:pPr marL="742950" lvl="1" indent="-285750">
              <a:buFontTx/>
              <a:buChar char="-"/>
            </a:pPr>
            <a:r>
              <a:rPr lang="en-GB" sz="2000" dirty="0"/>
              <a:t>Possible Portal </a:t>
            </a:r>
          </a:p>
          <a:p>
            <a:pPr marL="285750" indent="-285750">
              <a:buFontTx/>
              <a:buChar char="-"/>
            </a:pPr>
            <a:r>
              <a:rPr lang="en-GB" sz="2000" b="1" dirty="0"/>
              <a:t>Security Services</a:t>
            </a:r>
          </a:p>
          <a:p>
            <a:pPr marL="742950" lvl="1" indent="-285750">
              <a:buFontTx/>
              <a:buChar char="-"/>
            </a:pPr>
            <a:r>
              <a:rPr lang="en-GB" sz="2000" dirty="0"/>
              <a:t>CERT </a:t>
            </a:r>
          </a:p>
          <a:p>
            <a:pPr marL="742950" lvl="1" indent="-285750">
              <a:buFontTx/>
              <a:buChar char="-"/>
            </a:pPr>
            <a:r>
              <a:rPr lang="en-GB" sz="2000" dirty="0"/>
              <a:t>DDOS</a:t>
            </a:r>
            <a:endParaRPr lang="en-GB" dirty="0"/>
          </a:p>
          <a:p>
            <a:pPr marL="285750" indent="-285750">
              <a:buFontTx/>
              <a:buChar char="-"/>
            </a:pPr>
            <a:endParaRPr lang="en-GB" dirty="0"/>
          </a:p>
        </p:txBody>
      </p:sp>
      <p:cxnSp>
        <p:nvCxnSpPr>
          <p:cNvPr id="7" name="Straight Arrow Connector 6">
            <a:extLst>
              <a:ext uri="{FF2B5EF4-FFF2-40B4-BE49-F238E27FC236}">
                <a16:creationId xmlns:a16="http://schemas.microsoft.com/office/drawing/2014/main" id="{283E217A-D179-A9C1-92A4-097D8842D2A5}"/>
              </a:ext>
            </a:extLst>
          </p:cNvPr>
          <p:cNvCxnSpPr>
            <a:cxnSpLocks/>
          </p:cNvCxnSpPr>
          <p:nvPr/>
        </p:nvCxnSpPr>
        <p:spPr>
          <a:xfrm flipH="1" flipV="1">
            <a:off x="6096000" y="3400023"/>
            <a:ext cx="1332463" cy="4905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579880E-2529-F1F7-1C1E-70C20DBC88E7}"/>
              </a:ext>
            </a:extLst>
          </p:cNvPr>
          <p:cNvCxnSpPr>
            <a:cxnSpLocks/>
          </p:cNvCxnSpPr>
          <p:nvPr/>
        </p:nvCxnSpPr>
        <p:spPr>
          <a:xfrm flipH="1">
            <a:off x="5053399" y="4098394"/>
            <a:ext cx="2375064" cy="1484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58CFC20-B687-A161-C5E4-00B26FF71FAA}"/>
              </a:ext>
            </a:extLst>
          </p:cNvPr>
          <p:cNvSpPr txBox="1"/>
          <p:nvPr/>
        </p:nvSpPr>
        <p:spPr>
          <a:xfrm>
            <a:off x="7606593" y="3890575"/>
            <a:ext cx="3764478" cy="1200329"/>
          </a:xfrm>
          <a:prstGeom prst="rect">
            <a:avLst/>
          </a:prstGeom>
          <a:noFill/>
        </p:spPr>
        <p:txBody>
          <a:bodyPr wrap="square" rtlCol="0">
            <a:spAutoFit/>
          </a:bodyPr>
          <a:lstStyle/>
          <a:p>
            <a:r>
              <a:rPr lang="en-GB" dirty="0"/>
              <a:t>I will focus on these two elements which are a little more complex for the management of this “multidomain” service</a:t>
            </a:r>
          </a:p>
        </p:txBody>
      </p:sp>
    </p:spTree>
    <p:extLst>
      <p:ext uri="{BB962C8B-B14F-4D97-AF65-F5344CB8AC3E}">
        <p14:creationId xmlns:p14="http://schemas.microsoft.com/office/powerpoint/2010/main" val="2863255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Content Placeholder 21">
            <a:extLst>
              <a:ext uri="{FF2B5EF4-FFF2-40B4-BE49-F238E27FC236}">
                <a16:creationId xmlns:a16="http://schemas.microsoft.com/office/drawing/2014/main" id="{36EE91FA-F9D6-F4AC-BBBD-D3FDF411B5E7}"/>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603504" y="1050268"/>
            <a:ext cx="9043416" cy="5256685"/>
          </a:xfrm>
        </p:spPr>
      </p:pic>
      <p:sp>
        <p:nvSpPr>
          <p:cNvPr id="2" name="Title 1">
            <a:extLst>
              <a:ext uri="{FF2B5EF4-FFF2-40B4-BE49-F238E27FC236}">
                <a16:creationId xmlns:a16="http://schemas.microsoft.com/office/drawing/2014/main" id="{2E5CC10F-66CD-19DA-28DD-5DF89E986D40}"/>
              </a:ext>
            </a:extLst>
          </p:cNvPr>
          <p:cNvSpPr>
            <a:spLocks noGrp="1"/>
          </p:cNvSpPr>
          <p:nvPr>
            <p:ph type="title"/>
          </p:nvPr>
        </p:nvSpPr>
        <p:spPr>
          <a:xfrm>
            <a:off x="999059" y="76200"/>
            <a:ext cx="9894723" cy="430909"/>
          </a:xfrm>
        </p:spPr>
        <p:txBody>
          <a:bodyPr>
            <a:normAutofit fontScale="90000"/>
          </a:bodyPr>
          <a:lstStyle/>
          <a:p>
            <a:r>
              <a:rPr lang="en-GB" dirty="0">
                <a:solidFill>
                  <a:schemeClr val="bg1"/>
                </a:solidFill>
              </a:rPr>
              <a:t>Service testing infrastructure</a:t>
            </a:r>
          </a:p>
        </p:txBody>
      </p:sp>
      <p:sp>
        <p:nvSpPr>
          <p:cNvPr id="8" name="Content Placeholder 2">
            <a:extLst>
              <a:ext uri="{FF2B5EF4-FFF2-40B4-BE49-F238E27FC236}">
                <a16:creationId xmlns:a16="http://schemas.microsoft.com/office/drawing/2014/main" id="{880FAC8F-AF17-A63E-6D81-C56E099E6012}"/>
              </a:ext>
            </a:extLst>
          </p:cNvPr>
          <p:cNvSpPr txBox="1">
            <a:spLocks/>
          </p:cNvSpPr>
          <p:nvPr/>
        </p:nvSpPr>
        <p:spPr>
          <a:xfrm>
            <a:off x="5696712" y="932688"/>
            <a:ext cx="6284977" cy="257175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A set of Testing Nodes will likely be deployed as part of the NREN Edge structure for major sites (</a:t>
            </a:r>
            <a:r>
              <a:rPr lang="en-US" dirty="0" err="1"/>
              <a:t>ie</a:t>
            </a:r>
            <a:r>
              <a:rPr lang="en-US" dirty="0"/>
              <a:t>. HPCs).</a:t>
            </a:r>
          </a:p>
          <a:p>
            <a:pPr marL="0" indent="0">
              <a:buFont typeface="Arial" panose="020B0604020202020204" pitchFamily="34" charset="0"/>
              <a:buNone/>
            </a:pPr>
            <a:r>
              <a:rPr lang="en-US" dirty="0"/>
              <a:t>Nodes will be present in GÉANT and, optionally, NRENs and/or </a:t>
            </a:r>
            <a:r>
              <a:rPr lang="en-US" dirty="0" err="1"/>
              <a:t>NORDUnet</a:t>
            </a:r>
            <a:r>
              <a:rPr lang="en-US" dirty="0"/>
              <a:t>, to be able to run service validation tests (primarily Bandwidth).</a:t>
            </a:r>
          </a:p>
          <a:p>
            <a:pPr marL="0" indent="0">
              <a:buFont typeface="Arial" panose="020B0604020202020204" pitchFamily="34" charset="0"/>
              <a:buNone/>
            </a:pPr>
            <a:r>
              <a:rPr lang="en-US" dirty="0">
                <a:highlight>
                  <a:srgbClr val="FFFF00"/>
                </a:highlight>
              </a:rPr>
              <a:t>Challenge is that these sites will need to run tests at 80% of the </a:t>
            </a:r>
            <a:r>
              <a:rPr lang="en-US" dirty="0" err="1">
                <a:highlight>
                  <a:srgbClr val="FFFF00"/>
                </a:highlight>
              </a:rPr>
              <a:t>PoI</a:t>
            </a:r>
            <a:r>
              <a:rPr lang="en-US" dirty="0">
                <a:highlight>
                  <a:srgbClr val="FFFF00"/>
                </a:highlight>
              </a:rPr>
              <a:t> bandwidth which is up to 1.2Tbps for some.</a:t>
            </a:r>
          </a:p>
          <a:p>
            <a:pPr marL="457200" indent="-457200">
              <a:buFont typeface="+mj-lt"/>
              <a:buAutoNum type="arabicPeriod"/>
            </a:pPr>
            <a:endParaRPr lang="en-US" dirty="0"/>
          </a:p>
          <a:p>
            <a:pPr marL="457200" indent="-457200">
              <a:buFont typeface="+mj-lt"/>
              <a:buAutoNum type="arabicPeriod"/>
            </a:pPr>
            <a:endParaRPr lang="en-US" dirty="0"/>
          </a:p>
          <a:p>
            <a:pPr marL="0" indent="0">
              <a:buFont typeface="Arial" panose="020B0604020202020204" pitchFamily="34" charset="0"/>
              <a:buNone/>
            </a:pPr>
            <a:endParaRPr lang="en-US" dirty="0"/>
          </a:p>
          <a:p>
            <a:pPr marL="457200" indent="-457200">
              <a:buFont typeface="+mj-lt"/>
              <a:buAutoNum type="arabicPeriod"/>
            </a:pPr>
            <a:endParaRPr lang="en-US" dirty="0"/>
          </a:p>
          <a:p>
            <a:pPr marL="0" indent="0">
              <a:buFont typeface="Arial" panose="020B0604020202020204" pitchFamily="34" charset="0"/>
              <a:buNone/>
            </a:pPr>
            <a:endParaRPr lang="en-US" dirty="0"/>
          </a:p>
        </p:txBody>
      </p:sp>
      <p:cxnSp>
        <p:nvCxnSpPr>
          <p:cNvPr id="10" name="Straight Arrow Connector 9">
            <a:extLst>
              <a:ext uri="{FF2B5EF4-FFF2-40B4-BE49-F238E27FC236}">
                <a16:creationId xmlns:a16="http://schemas.microsoft.com/office/drawing/2014/main" id="{3B8EB66F-EF0B-1237-7609-709466186CF6}"/>
              </a:ext>
            </a:extLst>
          </p:cNvPr>
          <p:cNvCxnSpPr>
            <a:cxnSpLocks/>
          </p:cNvCxnSpPr>
          <p:nvPr/>
        </p:nvCxnSpPr>
        <p:spPr>
          <a:xfrm>
            <a:off x="1837944" y="1572768"/>
            <a:ext cx="749808" cy="960120"/>
          </a:xfrm>
          <a:prstGeom prst="straightConnector1">
            <a:avLst/>
          </a:prstGeom>
          <a:ln w="762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C6D839F-8CD7-823E-BE84-5B4C21D99ABA}"/>
              </a:ext>
            </a:extLst>
          </p:cNvPr>
          <p:cNvSpPr txBox="1"/>
          <p:nvPr/>
        </p:nvSpPr>
        <p:spPr>
          <a:xfrm>
            <a:off x="2807208" y="932688"/>
            <a:ext cx="2670048" cy="923330"/>
          </a:xfrm>
          <a:prstGeom prst="rect">
            <a:avLst/>
          </a:prstGeom>
          <a:noFill/>
          <a:ln w="38100">
            <a:solidFill>
              <a:srgbClr val="FF0000"/>
            </a:solidFill>
          </a:ln>
        </p:spPr>
        <p:txBody>
          <a:bodyPr wrap="square" rtlCol="0">
            <a:spAutoFit/>
          </a:bodyPr>
          <a:lstStyle/>
          <a:p>
            <a:r>
              <a:rPr lang="en-GB" b="1" dirty="0"/>
              <a:t>PM node runs a 400Gbps bandwidth test against NREN reference node.</a:t>
            </a:r>
          </a:p>
        </p:txBody>
      </p:sp>
    </p:spTree>
    <p:extLst>
      <p:ext uri="{BB962C8B-B14F-4D97-AF65-F5344CB8AC3E}">
        <p14:creationId xmlns:p14="http://schemas.microsoft.com/office/powerpoint/2010/main" val="1756264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1BE627-5954-C95E-2296-A2C92E7475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9505FB-F499-1051-F14A-FF8288F640DC}"/>
              </a:ext>
            </a:extLst>
          </p:cNvPr>
          <p:cNvSpPr>
            <a:spLocks noGrp="1"/>
          </p:cNvSpPr>
          <p:nvPr>
            <p:ph type="title"/>
          </p:nvPr>
        </p:nvSpPr>
        <p:spPr>
          <a:xfrm>
            <a:off x="830453" y="98771"/>
            <a:ext cx="9894723" cy="430909"/>
          </a:xfrm>
        </p:spPr>
        <p:txBody>
          <a:bodyPr>
            <a:normAutofit fontScale="90000"/>
          </a:bodyPr>
          <a:lstStyle/>
          <a:p>
            <a:r>
              <a:rPr lang="en-NL" dirty="0">
                <a:solidFill>
                  <a:schemeClr val="bg1"/>
                </a:solidFill>
              </a:rPr>
              <a:t>Performance Management Platform - PMP</a:t>
            </a:r>
          </a:p>
        </p:txBody>
      </p:sp>
      <p:sp>
        <p:nvSpPr>
          <p:cNvPr id="3" name="Content Placeholder 2">
            <a:extLst>
              <a:ext uri="{FF2B5EF4-FFF2-40B4-BE49-F238E27FC236}">
                <a16:creationId xmlns:a16="http://schemas.microsoft.com/office/drawing/2014/main" id="{0097A4B6-3417-9922-9538-4D95F0209C5C}"/>
              </a:ext>
            </a:extLst>
          </p:cNvPr>
          <p:cNvSpPr>
            <a:spLocks noGrp="1"/>
          </p:cNvSpPr>
          <p:nvPr>
            <p:ph sz="quarter" idx="10"/>
          </p:nvPr>
        </p:nvSpPr>
        <p:spPr>
          <a:xfrm>
            <a:off x="493569" y="1055227"/>
            <a:ext cx="11273316" cy="4940049"/>
          </a:xfrm>
        </p:spPr>
        <p:txBody>
          <a:bodyPr vert="horz" lIns="91440" tIns="45720" rIns="91440" bIns="45720" rtlCol="0" anchor="t">
            <a:normAutofit/>
          </a:bodyPr>
          <a:lstStyle/>
          <a:p>
            <a:pPr marL="0" indent="0">
              <a:lnSpc>
                <a:spcPct val="110000"/>
              </a:lnSpc>
              <a:buNone/>
            </a:pPr>
            <a:r>
              <a:rPr lang="en-NL" dirty="0"/>
              <a:t>Build on </a:t>
            </a:r>
            <a:r>
              <a:rPr lang="en-NL" b="1" dirty="0"/>
              <a:t>PerfSONAR</a:t>
            </a:r>
            <a:r>
              <a:rPr lang="en-NL" dirty="0"/>
              <a:t> as the basis – some 40 sites could need a probe/server</a:t>
            </a:r>
          </a:p>
          <a:p>
            <a:pPr marL="914400" lvl="2" indent="0">
              <a:lnSpc>
                <a:spcPct val="110000"/>
              </a:lnSpc>
              <a:buNone/>
            </a:pPr>
            <a:r>
              <a:rPr lang="en-NL" dirty="0"/>
              <a:t>Delivers RTT, </a:t>
            </a:r>
            <a:r>
              <a:rPr lang="en-GB" dirty="0"/>
              <a:t>latency (OWAMP), </a:t>
            </a:r>
            <a:r>
              <a:rPr lang="en-NL" dirty="0"/>
              <a:t>jitter, packet loss and </a:t>
            </a:r>
            <a:r>
              <a:rPr lang="en-NL" dirty="0">
                <a:highlight>
                  <a:srgbClr val="FFFF00"/>
                </a:highlight>
              </a:rPr>
              <a:t>”link saturation” up to 100G</a:t>
            </a:r>
          </a:p>
          <a:p>
            <a:pPr marL="914400" lvl="2" indent="0">
              <a:lnSpc>
                <a:spcPct val="110000"/>
              </a:lnSpc>
              <a:buNone/>
            </a:pPr>
            <a:r>
              <a:rPr lang="en-NL" dirty="0"/>
              <a:t>Aim to be flexible in how this is delivered (site/NREN/GÉANT can provide)</a:t>
            </a:r>
          </a:p>
          <a:p>
            <a:pPr marL="914400" lvl="2" indent="0">
              <a:lnSpc>
                <a:spcPct val="110000"/>
              </a:lnSpc>
              <a:buNone/>
            </a:pPr>
            <a:r>
              <a:rPr lang="en-NL" dirty="0"/>
              <a:t>N</a:t>
            </a:r>
            <a:r>
              <a:rPr lang="en-GB" dirty="0"/>
              <a:t>e</a:t>
            </a:r>
            <a:r>
              <a:rPr lang="en-NL" dirty="0"/>
              <a:t>ed to have a central database, maintenance of infrastructure</a:t>
            </a:r>
            <a:r>
              <a:rPr lang="en-GB" dirty="0"/>
              <a:t>; test data captured in:</a:t>
            </a:r>
          </a:p>
          <a:p>
            <a:pPr marL="1371600" lvl="3" indent="0">
              <a:lnSpc>
                <a:spcPct val="110000"/>
              </a:lnSpc>
              <a:buNone/>
            </a:pPr>
            <a:r>
              <a:rPr lang="en-GB" dirty="0"/>
              <a:t>GÉANT </a:t>
            </a:r>
            <a:r>
              <a:rPr lang="en-GB" dirty="0" err="1"/>
              <a:t>perfSONAR</a:t>
            </a:r>
            <a:r>
              <a:rPr lang="en-GB" dirty="0"/>
              <a:t> Measurement Archive  	// </a:t>
            </a:r>
            <a:r>
              <a:rPr lang="en-GB" dirty="0" err="1"/>
              <a:t>pS</a:t>
            </a:r>
            <a:r>
              <a:rPr lang="en-GB" dirty="0"/>
              <a:t>-specific database</a:t>
            </a:r>
          </a:p>
          <a:p>
            <a:pPr marL="1371600" lvl="3" indent="0">
              <a:lnSpc>
                <a:spcPct val="110000"/>
              </a:lnSpc>
              <a:buNone/>
            </a:pPr>
            <a:r>
              <a:rPr lang="en-GB" dirty="0"/>
              <a:t>GÉANT central </a:t>
            </a:r>
            <a:r>
              <a:rPr lang="en-GB" dirty="0" err="1"/>
              <a:t>InfluxDB</a:t>
            </a:r>
            <a:r>
              <a:rPr lang="en-GB" dirty="0"/>
              <a:t> 			// PMP platform database</a:t>
            </a:r>
            <a:endParaRPr lang="en-NL" dirty="0"/>
          </a:p>
          <a:p>
            <a:pPr marL="457200" lvl="1" indent="0">
              <a:lnSpc>
                <a:spcPct val="110000"/>
              </a:lnSpc>
              <a:buNone/>
            </a:pPr>
            <a:endParaRPr lang="en-NL" dirty="0"/>
          </a:p>
          <a:p>
            <a:pPr marL="914400" lvl="1" indent="-457200">
              <a:lnSpc>
                <a:spcPct val="110000"/>
              </a:lnSpc>
              <a:buAutoNum type="arabicPeriod"/>
            </a:pPr>
            <a:endParaRPr lang="en-NL" dirty="0"/>
          </a:p>
        </p:txBody>
      </p:sp>
      <p:pic>
        <p:nvPicPr>
          <p:cNvPr id="4" name="Picture 6" descr="PowerEdge R760xa Rack Server">
            <a:extLst>
              <a:ext uri="{FF2B5EF4-FFF2-40B4-BE49-F238E27FC236}">
                <a16:creationId xmlns:a16="http://schemas.microsoft.com/office/drawing/2014/main" id="{4EB569DC-5B5B-401C-C362-04D1E7A5D75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8401" y="3586866"/>
            <a:ext cx="3827646" cy="143138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perfSONAR">
            <a:extLst>
              <a:ext uri="{FF2B5EF4-FFF2-40B4-BE49-F238E27FC236}">
                <a16:creationId xmlns:a16="http://schemas.microsoft.com/office/drawing/2014/main" id="{76E56F79-CEFF-5DEA-4740-E9F9A2AB2B6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14996" y="3024993"/>
            <a:ext cx="2183435" cy="51738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F7E936D-DD6E-2623-0EDC-DF8908B74442}"/>
              </a:ext>
            </a:extLst>
          </p:cNvPr>
          <p:cNvSpPr txBox="1"/>
          <p:nvPr/>
        </p:nvSpPr>
        <p:spPr>
          <a:xfrm>
            <a:off x="1829074" y="5410501"/>
            <a:ext cx="8112157" cy="584775"/>
          </a:xfrm>
          <a:prstGeom prst="rect">
            <a:avLst/>
          </a:prstGeom>
          <a:noFill/>
        </p:spPr>
        <p:txBody>
          <a:bodyPr wrap="none" rtlCol="0">
            <a:spAutoFit/>
          </a:bodyPr>
          <a:lstStyle/>
          <a:p>
            <a:r>
              <a:rPr lang="en-GB" sz="3200" dirty="0">
                <a:solidFill>
                  <a:srgbClr val="FF0000"/>
                </a:solidFill>
              </a:rPr>
              <a:t>However, at 80% of 1.2Tbps this is not possible!</a:t>
            </a:r>
          </a:p>
        </p:txBody>
      </p:sp>
    </p:spTree>
    <p:extLst>
      <p:ext uri="{BB962C8B-B14F-4D97-AF65-F5344CB8AC3E}">
        <p14:creationId xmlns:p14="http://schemas.microsoft.com/office/powerpoint/2010/main" val="185695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28174A-333B-E2E4-0CBD-9F9F7D20EC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74F83A-032F-0C95-EEDD-678A69BBA04B}"/>
              </a:ext>
            </a:extLst>
          </p:cNvPr>
          <p:cNvSpPr>
            <a:spLocks noGrp="1"/>
          </p:cNvSpPr>
          <p:nvPr>
            <p:ph type="title"/>
          </p:nvPr>
        </p:nvSpPr>
        <p:spPr>
          <a:xfrm>
            <a:off x="914674" y="89902"/>
            <a:ext cx="9894723" cy="430909"/>
          </a:xfrm>
        </p:spPr>
        <p:txBody>
          <a:bodyPr>
            <a:normAutofit fontScale="90000"/>
          </a:bodyPr>
          <a:lstStyle/>
          <a:p>
            <a:r>
              <a:rPr lang="en-NL" dirty="0">
                <a:solidFill>
                  <a:schemeClr val="bg1"/>
                </a:solidFill>
              </a:rPr>
              <a:t>Performance Management Platform – PMP</a:t>
            </a:r>
            <a:r>
              <a:rPr lang="en-GB" dirty="0">
                <a:solidFill>
                  <a:schemeClr val="bg1"/>
                </a:solidFill>
              </a:rPr>
              <a:t> - continues</a:t>
            </a:r>
            <a:endParaRPr lang="en-NL" dirty="0">
              <a:solidFill>
                <a:schemeClr val="bg1"/>
              </a:solidFill>
            </a:endParaRPr>
          </a:p>
        </p:txBody>
      </p:sp>
      <p:sp>
        <p:nvSpPr>
          <p:cNvPr id="3" name="Content Placeholder 2">
            <a:extLst>
              <a:ext uri="{FF2B5EF4-FFF2-40B4-BE49-F238E27FC236}">
                <a16:creationId xmlns:a16="http://schemas.microsoft.com/office/drawing/2014/main" id="{2689C2C9-DBD1-BB3C-F399-AF6B59A98932}"/>
              </a:ext>
            </a:extLst>
          </p:cNvPr>
          <p:cNvSpPr>
            <a:spLocks noGrp="1"/>
          </p:cNvSpPr>
          <p:nvPr>
            <p:ph sz="quarter" idx="10"/>
          </p:nvPr>
        </p:nvSpPr>
        <p:spPr>
          <a:xfrm>
            <a:off x="841852" y="737450"/>
            <a:ext cx="10508295" cy="4940049"/>
          </a:xfrm>
        </p:spPr>
        <p:txBody>
          <a:bodyPr vert="horz" lIns="91440" tIns="45720" rIns="91440" bIns="45720" rtlCol="0" anchor="t">
            <a:normAutofit/>
          </a:bodyPr>
          <a:lstStyle/>
          <a:p>
            <a:pPr marL="0" indent="0">
              <a:lnSpc>
                <a:spcPct val="110000"/>
              </a:lnSpc>
              <a:buNone/>
            </a:pPr>
            <a:r>
              <a:rPr lang="en-GB" dirty="0"/>
              <a:t>For very high-capacity sites we need to p</a:t>
            </a:r>
            <a:r>
              <a:rPr lang="en-NL" dirty="0"/>
              <a:t>rovide an</a:t>
            </a:r>
            <a:r>
              <a:rPr lang="en-GB" dirty="0"/>
              <a:t>other</a:t>
            </a:r>
            <a:r>
              <a:rPr lang="en-NL" dirty="0"/>
              <a:t> option for link saturation =&gt; </a:t>
            </a:r>
            <a:r>
              <a:rPr lang="en-NL" b="1" dirty="0"/>
              <a:t>dedicated high-capacity test devices</a:t>
            </a:r>
            <a:r>
              <a:rPr lang="en-GB" b="1" dirty="0"/>
              <a:t> </a:t>
            </a:r>
            <a:r>
              <a:rPr lang="en-GB" dirty="0"/>
              <a:t>n x 100G, n x 400G</a:t>
            </a:r>
            <a:endParaRPr lang="en-NL" dirty="0"/>
          </a:p>
          <a:p>
            <a:pPr lvl="2">
              <a:lnSpc>
                <a:spcPct val="110000"/>
              </a:lnSpc>
            </a:pPr>
            <a:r>
              <a:rPr lang="en-NL" dirty="0"/>
              <a:t>This </a:t>
            </a:r>
            <a:r>
              <a:rPr lang="en-GB" dirty="0"/>
              <a:t>is not advisable for many reasons, but can be offered</a:t>
            </a:r>
          </a:p>
          <a:p>
            <a:pPr lvl="2">
              <a:lnSpc>
                <a:spcPct val="110000"/>
              </a:lnSpc>
            </a:pPr>
            <a:r>
              <a:rPr lang="en-GB" dirty="0"/>
              <a:t>Intended only to be used (think DMC challenge):</a:t>
            </a:r>
          </a:p>
          <a:p>
            <a:pPr lvl="3">
              <a:lnSpc>
                <a:spcPct val="110000"/>
              </a:lnSpc>
            </a:pPr>
            <a:r>
              <a:rPr lang="en-GB" dirty="0"/>
              <a:t>Infrequently</a:t>
            </a:r>
          </a:p>
          <a:p>
            <a:pPr lvl="3">
              <a:lnSpc>
                <a:spcPct val="110000"/>
              </a:lnSpc>
            </a:pPr>
            <a:r>
              <a:rPr lang="en-GB" dirty="0"/>
              <a:t>Only inside maintenance windows</a:t>
            </a:r>
          </a:p>
          <a:p>
            <a:pPr lvl="2">
              <a:lnSpc>
                <a:spcPct val="110000"/>
              </a:lnSpc>
            </a:pPr>
            <a:r>
              <a:rPr lang="en-GB" dirty="0"/>
              <a:t>Market engagement with Teledyne </a:t>
            </a:r>
            <a:r>
              <a:rPr lang="en-GB" dirty="0" err="1"/>
              <a:t>LeCroy</a:t>
            </a:r>
            <a:endParaRPr lang="en-GB" dirty="0"/>
          </a:p>
          <a:p>
            <a:pPr lvl="3">
              <a:lnSpc>
                <a:spcPct val="110000"/>
              </a:lnSpc>
            </a:pPr>
            <a:r>
              <a:rPr lang="en-GB" dirty="0"/>
              <a:t>Testers would be suitable for this purpose</a:t>
            </a:r>
          </a:p>
          <a:p>
            <a:pPr lvl="3">
              <a:lnSpc>
                <a:spcPct val="110000"/>
              </a:lnSpc>
            </a:pPr>
            <a:r>
              <a:rPr lang="en-GB" dirty="0"/>
              <a:t>GUI, CLI, API functionality is good</a:t>
            </a:r>
          </a:p>
          <a:p>
            <a:pPr lvl="3">
              <a:lnSpc>
                <a:spcPct val="110000"/>
              </a:lnSpc>
            </a:pPr>
            <a:r>
              <a:rPr lang="en-GB" dirty="0"/>
              <a:t>€ level requires us to run procurement</a:t>
            </a:r>
          </a:p>
          <a:p>
            <a:pPr marL="914400" lvl="2" indent="0">
              <a:lnSpc>
                <a:spcPct val="110000"/>
              </a:lnSpc>
              <a:buNone/>
            </a:pPr>
            <a:endParaRPr lang="en-NL" dirty="0"/>
          </a:p>
        </p:txBody>
      </p:sp>
      <p:pic>
        <p:nvPicPr>
          <p:cNvPr id="7" name="Picture 6" descr="A black rectangular object with white text&#10;&#10;Description automatically generated">
            <a:extLst>
              <a:ext uri="{FF2B5EF4-FFF2-40B4-BE49-F238E27FC236}">
                <a16:creationId xmlns:a16="http://schemas.microsoft.com/office/drawing/2014/main" id="{B86FF25B-AC04-E1D6-DEB3-FAA8BDB934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5253" y="4074694"/>
            <a:ext cx="4507927" cy="890895"/>
          </a:xfrm>
          <a:prstGeom prst="rect">
            <a:avLst/>
          </a:prstGeom>
        </p:spPr>
      </p:pic>
      <p:pic>
        <p:nvPicPr>
          <p:cNvPr id="6" name="Picture 5" descr="A close-up of a sign&#10;&#10;AI-generated content may be incorrect.">
            <a:extLst>
              <a:ext uri="{FF2B5EF4-FFF2-40B4-BE49-F238E27FC236}">
                <a16:creationId xmlns:a16="http://schemas.microsoft.com/office/drawing/2014/main" id="{4FD9E269-A347-EEF1-83E6-A57241E38DC9}"/>
              </a:ext>
            </a:extLst>
          </p:cNvPr>
          <p:cNvPicPr>
            <a:picLocks noChangeAspect="1"/>
          </p:cNvPicPr>
          <p:nvPr/>
        </p:nvPicPr>
        <p:blipFill>
          <a:blip r:embed="rId4"/>
          <a:stretch>
            <a:fillRect/>
          </a:stretch>
        </p:blipFill>
        <p:spPr>
          <a:xfrm>
            <a:off x="7511714" y="3210084"/>
            <a:ext cx="3139755" cy="717612"/>
          </a:xfrm>
          <a:prstGeom prst="rect">
            <a:avLst/>
          </a:prstGeom>
        </p:spPr>
      </p:pic>
      <p:sp>
        <p:nvSpPr>
          <p:cNvPr id="4" name="TextBox 3">
            <a:extLst>
              <a:ext uri="{FF2B5EF4-FFF2-40B4-BE49-F238E27FC236}">
                <a16:creationId xmlns:a16="http://schemas.microsoft.com/office/drawing/2014/main" id="{17E0908C-90AB-A66B-A3EC-891821394E2E}"/>
              </a:ext>
            </a:extLst>
          </p:cNvPr>
          <p:cNvSpPr txBox="1"/>
          <p:nvPr/>
        </p:nvSpPr>
        <p:spPr>
          <a:xfrm>
            <a:off x="1384976" y="5355529"/>
            <a:ext cx="9422045" cy="1077218"/>
          </a:xfrm>
          <a:prstGeom prst="rect">
            <a:avLst/>
          </a:prstGeom>
          <a:noFill/>
        </p:spPr>
        <p:txBody>
          <a:bodyPr wrap="square" rtlCol="0">
            <a:spAutoFit/>
          </a:bodyPr>
          <a:lstStyle/>
          <a:p>
            <a:pPr algn="ctr"/>
            <a:r>
              <a:rPr lang="en-GB" sz="3200" dirty="0">
                <a:solidFill>
                  <a:srgbClr val="FF0000"/>
                </a:solidFill>
              </a:rPr>
              <a:t>But – we are also working to see if we can bring </a:t>
            </a:r>
            <a:r>
              <a:rPr lang="en-GB" sz="3200" dirty="0" err="1">
                <a:solidFill>
                  <a:srgbClr val="FF0000"/>
                </a:solidFill>
              </a:rPr>
              <a:t>PerfSONAR</a:t>
            </a:r>
            <a:r>
              <a:rPr lang="en-GB" sz="3200" dirty="0">
                <a:solidFill>
                  <a:srgbClr val="FF0000"/>
                </a:solidFill>
              </a:rPr>
              <a:t> to test at x400G!</a:t>
            </a:r>
          </a:p>
        </p:txBody>
      </p:sp>
    </p:spTree>
    <p:extLst>
      <p:ext uri="{BB962C8B-B14F-4D97-AF65-F5344CB8AC3E}">
        <p14:creationId xmlns:p14="http://schemas.microsoft.com/office/powerpoint/2010/main" val="82919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dissolve">
                                      <p:cBhvr>
                                        <p:cTn id="25" dur="500"/>
                                        <p:tgtEl>
                                          <p:spTgt spid="3">
                                            <p:txEl>
                                              <p:pRg st="6" end="6"/>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dissolve">
                                      <p:cBhvr>
                                        <p:cTn id="28" dur="500"/>
                                        <p:tgtEl>
                                          <p:spTgt spid="3">
                                            <p:txEl>
                                              <p:pRg st="7" end="7"/>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dissolve">
                                      <p:cBhvr>
                                        <p:cTn id="31" dur="500"/>
                                        <p:tgtEl>
                                          <p:spTgt spid="3">
                                            <p:txEl>
                                              <p:pRg st="8" end="8"/>
                                            </p:txEl>
                                          </p:spTgt>
                                        </p:tgtEl>
                                      </p:cBhvr>
                                    </p:animEffect>
                                  </p:childTnLst>
                                </p:cTn>
                              </p:par>
                              <p:par>
                                <p:cTn id="32" presetID="9"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dissolve">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91FDCB-F248-76FA-ADC0-B231D2D91F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98F791-E009-BAC7-729B-56FF17FC8455}"/>
              </a:ext>
            </a:extLst>
          </p:cNvPr>
          <p:cNvSpPr>
            <a:spLocks noGrp="1"/>
          </p:cNvSpPr>
          <p:nvPr>
            <p:ph type="title"/>
          </p:nvPr>
        </p:nvSpPr>
        <p:spPr>
          <a:xfrm>
            <a:off x="999059" y="76200"/>
            <a:ext cx="9894723" cy="430909"/>
          </a:xfrm>
        </p:spPr>
        <p:txBody>
          <a:bodyPr>
            <a:normAutofit fontScale="90000"/>
          </a:bodyPr>
          <a:lstStyle/>
          <a:p>
            <a:r>
              <a:rPr lang="en-GB" dirty="0">
                <a:solidFill>
                  <a:schemeClr val="bg1"/>
                </a:solidFill>
              </a:rPr>
              <a:t>Ticketing System </a:t>
            </a:r>
          </a:p>
        </p:txBody>
      </p:sp>
      <p:sp>
        <p:nvSpPr>
          <p:cNvPr id="4" name="Content Placeholder 3">
            <a:extLst>
              <a:ext uri="{FF2B5EF4-FFF2-40B4-BE49-F238E27FC236}">
                <a16:creationId xmlns:a16="http://schemas.microsoft.com/office/drawing/2014/main" id="{7754AF58-227A-FB97-FD1E-8A607B030EAE}"/>
              </a:ext>
            </a:extLst>
          </p:cNvPr>
          <p:cNvSpPr>
            <a:spLocks noGrp="1"/>
          </p:cNvSpPr>
          <p:nvPr>
            <p:ph sz="quarter" idx="10"/>
          </p:nvPr>
        </p:nvSpPr>
        <p:spPr>
          <a:xfrm>
            <a:off x="320979" y="936498"/>
            <a:ext cx="3986326" cy="5716963"/>
          </a:xfrm>
        </p:spPr>
        <p:txBody>
          <a:bodyPr/>
          <a:lstStyle/>
          <a:p>
            <a:r>
              <a:rPr lang="en-GB" dirty="0"/>
              <a:t>GEANT will need to be able to have a centralised view of the state of the service – in particular “semi-</a:t>
            </a:r>
            <a:r>
              <a:rPr lang="en-GB" dirty="0" err="1"/>
              <a:t>realtime</a:t>
            </a:r>
            <a:r>
              <a:rPr lang="en-GB" dirty="0"/>
              <a:t>” awareness of Incidents and Maintenances Impacting </a:t>
            </a:r>
            <a:r>
              <a:rPr lang="en-GB" dirty="0" err="1"/>
              <a:t>PoIs</a:t>
            </a:r>
            <a:r>
              <a:rPr lang="en-GB" dirty="0"/>
              <a:t>.</a:t>
            </a:r>
          </a:p>
          <a:p>
            <a:r>
              <a:rPr lang="en-GB" dirty="0"/>
              <a:t>NRENs ticketing systems should be configured to list </a:t>
            </a:r>
            <a:r>
              <a:rPr lang="en-GB" dirty="0">
                <a:highlight>
                  <a:srgbClr val="FFFF00"/>
                </a:highlight>
              </a:rPr>
              <a:t>GÉANT HPC address among the “affected parties”</a:t>
            </a:r>
            <a:r>
              <a:rPr lang="en-GB" dirty="0"/>
              <a:t> for all sites belonging to </a:t>
            </a:r>
            <a:r>
              <a:rPr lang="en-GB" dirty="0" err="1"/>
              <a:t>EuroHPC</a:t>
            </a:r>
            <a:r>
              <a:rPr lang="en-GB" dirty="0"/>
              <a:t>. This is generally relatively simple. </a:t>
            </a:r>
          </a:p>
          <a:p>
            <a:pPr marL="0" indent="0">
              <a:buNone/>
            </a:pPr>
            <a:endParaRPr lang="en-GB" dirty="0"/>
          </a:p>
        </p:txBody>
      </p:sp>
      <p:pic>
        <p:nvPicPr>
          <p:cNvPr id="9" name="Picture 8" descr="A diagram of a ticketing system&#10;&#10;AI-generated content may be incorrect.">
            <a:extLst>
              <a:ext uri="{FF2B5EF4-FFF2-40B4-BE49-F238E27FC236}">
                <a16:creationId xmlns:a16="http://schemas.microsoft.com/office/drawing/2014/main" id="{2D7E9217-B47F-6654-60BB-A9F1AED031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8187" y="936498"/>
            <a:ext cx="7322834" cy="5301074"/>
          </a:xfrm>
          <a:prstGeom prst="rect">
            <a:avLst/>
          </a:prstGeom>
        </p:spPr>
      </p:pic>
    </p:spTree>
    <p:extLst>
      <p:ext uri="{BB962C8B-B14F-4D97-AF65-F5344CB8AC3E}">
        <p14:creationId xmlns:p14="http://schemas.microsoft.com/office/powerpoint/2010/main" val="15451563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485F74-FE04-1527-51D1-6026044804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E0F751-2844-6AEE-98DF-1F1FA4F45FE3}"/>
              </a:ext>
            </a:extLst>
          </p:cNvPr>
          <p:cNvSpPr>
            <a:spLocks noGrp="1"/>
          </p:cNvSpPr>
          <p:nvPr>
            <p:ph type="title"/>
          </p:nvPr>
        </p:nvSpPr>
        <p:spPr>
          <a:xfrm>
            <a:off x="999059" y="76200"/>
            <a:ext cx="9894723" cy="430909"/>
          </a:xfrm>
        </p:spPr>
        <p:txBody>
          <a:bodyPr>
            <a:normAutofit fontScale="90000"/>
          </a:bodyPr>
          <a:lstStyle/>
          <a:p>
            <a:r>
              <a:rPr lang="en-GB" dirty="0">
                <a:solidFill>
                  <a:schemeClr val="bg1"/>
                </a:solidFill>
              </a:rPr>
              <a:t>A possible timeline</a:t>
            </a:r>
          </a:p>
        </p:txBody>
      </p:sp>
      <p:sp>
        <p:nvSpPr>
          <p:cNvPr id="4" name="Content Placeholder 3">
            <a:extLst>
              <a:ext uri="{FF2B5EF4-FFF2-40B4-BE49-F238E27FC236}">
                <a16:creationId xmlns:a16="http://schemas.microsoft.com/office/drawing/2014/main" id="{CF9E7231-4066-8C2D-22D2-D10DD51D3132}"/>
              </a:ext>
            </a:extLst>
          </p:cNvPr>
          <p:cNvSpPr>
            <a:spLocks noGrp="1"/>
          </p:cNvSpPr>
          <p:nvPr>
            <p:ph sz="quarter" idx="10"/>
          </p:nvPr>
        </p:nvSpPr>
        <p:spPr>
          <a:xfrm>
            <a:off x="862400" y="734817"/>
            <a:ext cx="10467200" cy="4503737"/>
          </a:xfrm>
        </p:spPr>
        <p:txBody>
          <a:bodyPr/>
          <a:lstStyle/>
          <a:p>
            <a:r>
              <a:rPr lang="en-GB" dirty="0"/>
              <a:t>We can expect tender results in the next 2/3 weeks</a:t>
            </a:r>
          </a:p>
          <a:p>
            <a:r>
              <a:rPr lang="en-GB" dirty="0"/>
              <a:t>Signature – depending on processing time, could be up to Oct 2025</a:t>
            </a:r>
          </a:p>
          <a:p>
            <a:r>
              <a:rPr lang="en-GB" dirty="0">
                <a:highlight>
                  <a:srgbClr val="FFFF00"/>
                </a:highlight>
              </a:rPr>
              <a:t>Tender requires HCSA within 6-months of ordering (at signature expected)</a:t>
            </a:r>
          </a:p>
          <a:p>
            <a:r>
              <a:rPr lang="en-GB" dirty="0" err="1"/>
              <a:t>PoIs</a:t>
            </a:r>
            <a:r>
              <a:rPr lang="en-GB" dirty="0"/>
              <a:t> will be onboarded during a period of about 18-24months from start</a:t>
            </a:r>
          </a:p>
          <a:p>
            <a:pPr lvl="1"/>
            <a:r>
              <a:rPr lang="en-GB" dirty="0" err="1"/>
              <a:t>PoI</a:t>
            </a:r>
            <a:r>
              <a:rPr lang="en-GB" dirty="0"/>
              <a:t> onboarding requires a relatively complex process as the sites have to accept being connected first (for P3/4 as the JU does not own or control these sites)</a:t>
            </a:r>
          </a:p>
          <a:p>
            <a:pPr lvl="1"/>
            <a:r>
              <a:rPr lang="en-GB" dirty="0"/>
              <a:t>Not all </a:t>
            </a:r>
            <a:r>
              <a:rPr lang="en-GB" dirty="0" err="1"/>
              <a:t>PoIs</a:t>
            </a:r>
            <a:r>
              <a:rPr lang="en-GB" dirty="0"/>
              <a:t> are expected to join </a:t>
            </a:r>
          </a:p>
          <a:p>
            <a:pPr lvl="1"/>
            <a:r>
              <a:rPr lang="en-GB" dirty="0"/>
              <a:t>Exact onboarding Process for </a:t>
            </a:r>
            <a:r>
              <a:rPr lang="en-GB" dirty="0" err="1"/>
              <a:t>PoIs</a:t>
            </a:r>
            <a:r>
              <a:rPr lang="en-GB" dirty="0"/>
              <a:t> will be defined by GÉANT and approved by the JU </a:t>
            </a:r>
          </a:p>
          <a:p>
            <a:r>
              <a:rPr lang="en-GB" dirty="0"/>
              <a:t>Full run until Month 48</a:t>
            </a:r>
          </a:p>
        </p:txBody>
      </p:sp>
      <p:sp>
        <p:nvSpPr>
          <p:cNvPr id="3" name="TextBox 2">
            <a:extLst>
              <a:ext uri="{FF2B5EF4-FFF2-40B4-BE49-F238E27FC236}">
                <a16:creationId xmlns:a16="http://schemas.microsoft.com/office/drawing/2014/main" id="{2F6BF807-CD19-6B52-1B85-29DE5971FC2E}"/>
              </a:ext>
            </a:extLst>
          </p:cNvPr>
          <p:cNvSpPr txBox="1"/>
          <p:nvPr/>
        </p:nvSpPr>
        <p:spPr>
          <a:xfrm>
            <a:off x="982714" y="5827693"/>
            <a:ext cx="10467200" cy="954107"/>
          </a:xfrm>
          <a:prstGeom prst="rect">
            <a:avLst/>
          </a:prstGeom>
          <a:noFill/>
        </p:spPr>
        <p:txBody>
          <a:bodyPr wrap="square" rtlCol="0">
            <a:spAutoFit/>
          </a:bodyPr>
          <a:lstStyle/>
          <a:p>
            <a:pPr algn="ctr"/>
            <a:r>
              <a:rPr lang="en-GB" sz="2800" dirty="0">
                <a:solidFill>
                  <a:srgbClr val="FF0000"/>
                </a:solidFill>
              </a:rPr>
              <a:t>Cannot go into lot more details as there is a submitted bid for the tender and result is not yet available.</a:t>
            </a:r>
          </a:p>
        </p:txBody>
      </p:sp>
      <p:pic>
        <p:nvPicPr>
          <p:cNvPr id="5" name="Picture 4">
            <a:extLst>
              <a:ext uri="{FF2B5EF4-FFF2-40B4-BE49-F238E27FC236}">
                <a16:creationId xmlns:a16="http://schemas.microsoft.com/office/drawing/2014/main" id="{24889941-FDF0-211A-F97F-0791BFF9B243}"/>
              </a:ext>
            </a:extLst>
          </p:cNvPr>
          <p:cNvPicPr>
            <a:picLocks noChangeAspect="1"/>
          </p:cNvPicPr>
          <p:nvPr/>
        </p:nvPicPr>
        <p:blipFill>
          <a:blip r:embed="rId2"/>
          <a:stretch>
            <a:fillRect/>
          </a:stretch>
        </p:blipFill>
        <p:spPr>
          <a:xfrm>
            <a:off x="348914" y="4349534"/>
            <a:ext cx="11734801" cy="1413592"/>
          </a:xfrm>
          <a:prstGeom prst="rect">
            <a:avLst/>
          </a:prstGeom>
        </p:spPr>
      </p:pic>
    </p:spTree>
    <p:extLst>
      <p:ext uri="{BB962C8B-B14F-4D97-AF65-F5344CB8AC3E}">
        <p14:creationId xmlns:p14="http://schemas.microsoft.com/office/powerpoint/2010/main" val="45585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5A1A63B-A7B3-C64F-84BA-269873DB019A}"/>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3446DAD9-03C7-D24A-ACAC-77B72C202627}"/>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5" name="Rectangle 14">
            <a:extLst>
              <a:ext uri="{FF2B5EF4-FFF2-40B4-BE49-F238E27FC236}">
                <a16:creationId xmlns:a16="http://schemas.microsoft.com/office/drawing/2014/main" id="{D9136ECF-B205-C846-B3D0-77CD6025EFD7}"/>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10"/>
          <p:cNvSpPr txBox="1">
            <a:spLocks/>
          </p:cNvSpPr>
          <p:nvPr/>
        </p:nvSpPr>
        <p:spPr>
          <a:xfrm>
            <a:off x="1255494" y="1966743"/>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Thank You</a:t>
            </a:r>
            <a:endParaRPr lang="en-US" sz="4000" dirty="0">
              <a:solidFill>
                <a:schemeClr val="bg1"/>
              </a:solidFill>
            </a:endParaRPr>
          </a:p>
        </p:txBody>
      </p:sp>
      <p:sp>
        <p:nvSpPr>
          <p:cNvPr id="10" name="Text Placeholder 6"/>
          <p:cNvSpPr txBox="1">
            <a:spLocks/>
          </p:cNvSpPr>
          <p:nvPr/>
        </p:nvSpPr>
        <p:spPr>
          <a:xfrm>
            <a:off x="1291788" y="2599353"/>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Any questions?</a:t>
            </a:r>
            <a:endParaRPr lang="en-GB" sz="2400" dirty="0">
              <a:solidFill>
                <a:schemeClr val="accent1"/>
              </a:solidFill>
            </a:endParaRPr>
          </a:p>
          <a:p>
            <a:pPr lvl="0">
              <a:defRPr/>
            </a:pPr>
            <a:endParaRPr lang="en-GB" sz="2400" dirty="0">
              <a:solidFill>
                <a:schemeClr val="accent1"/>
              </a:solidFill>
              <a:hlinkClick r:id="rId3">
                <a:extLst>
                  <a:ext uri="{A12FA001-AC4F-418D-AE19-62706E023703}">
                    <ahyp:hlinkClr xmlns:ahyp="http://schemas.microsoft.com/office/drawing/2018/hyperlinkcolor" val="tx"/>
                  </a:ext>
                </a:extLst>
              </a:hlinkClick>
            </a:endParaRPr>
          </a:p>
          <a:p>
            <a:pPr lvl="0">
              <a:defRPr/>
            </a:pPr>
            <a:r>
              <a:rPr lang="en-GB" sz="2400" dirty="0">
                <a:solidFill>
                  <a:schemeClr val="accent1"/>
                </a:solidFill>
                <a:hlinkClick r:id="rId3">
                  <a:extLst>
                    <a:ext uri="{A12FA001-AC4F-418D-AE19-62706E023703}">
                      <ahyp:hlinkClr xmlns:ahyp="http://schemas.microsoft.com/office/drawing/2018/hyperlinkcolor" val="tx"/>
                    </a:ext>
                  </a:extLst>
                </a:hlinkClick>
              </a:rPr>
              <a:t>Sebastiano.Buscaglione@geant.org</a:t>
            </a:r>
            <a:endParaRPr lang="en-GB" sz="2400" dirty="0">
              <a:solidFill>
                <a:schemeClr val="accent1"/>
              </a:solidFill>
            </a:endParaRPr>
          </a:p>
          <a:p>
            <a:endParaRPr lang="en-GB" sz="2400" dirty="0">
              <a:solidFill>
                <a:schemeClr val="bg1"/>
              </a:solidFill>
              <a:latin typeface="+mn-lt"/>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91787"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sp>
        <p:nvSpPr>
          <p:cNvPr id="11" name="TextBox 10">
            <a:extLst>
              <a:ext uri="{FF2B5EF4-FFF2-40B4-BE49-F238E27FC236}">
                <a16:creationId xmlns:a16="http://schemas.microsoft.com/office/drawing/2014/main" id="{9496B17A-DDB4-0945-83E0-F9C51D7E05CC}"/>
              </a:ext>
            </a:extLst>
          </p:cNvPr>
          <p:cNvSpPr txBox="1"/>
          <p:nvPr/>
        </p:nvSpPr>
        <p:spPr>
          <a:xfrm>
            <a:off x="1921699" y="5794248"/>
            <a:ext cx="2838388" cy="553998"/>
          </a:xfrm>
          <a:prstGeom prst="rect">
            <a:avLst/>
          </a:prstGeom>
          <a:noFill/>
        </p:spPr>
        <p:txBody>
          <a:bodyPr wrap="square" lIns="91440" tIns="45720" rIns="91440" bIns="45720" rtlCol="0" anchor="t">
            <a:spAutoFit/>
          </a:bodyPr>
          <a:lstStyle/>
          <a:p>
            <a:r>
              <a:rPr lang="en-GB" sz="600" kern="1200" dirty="0">
                <a:solidFill>
                  <a:schemeClr val="bg1"/>
                </a:solidFill>
                <a:effectLst/>
                <a:ea typeface="+mn-lt"/>
                <a:cs typeface="+mn-lt"/>
              </a:rPr>
              <a:t>© GÉANT Association</a:t>
            </a:r>
            <a:r>
              <a:rPr lang="en-GB" sz="600" dirty="0">
                <a:solidFill>
                  <a:schemeClr val="bg1"/>
                </a:solidFill>
                <a:ea typeface="+mn-lt"/>
                <a:cs typeface="+mn-lt"/>
              </a:rPr>
              <a:t> </a:t>
            </a:r>
            <a:endParaRPr lang="en-US" sz="600" dirty="0">
              <a:solidFill>
                <a:schemeClr val="bg1"/>
              </a:solidFill>
              <a:ea typeface="+mn-lt"/>
              <a:cs typeface="+mn-lt"/>
            </a:endParaRPr>
          </a:p>
          <a:p>
            <a:r>
              <a:rPr lang="en-GB" sz="600" dirty="0">
                <a:solidFill>
                  <a:schemeClr val="bg1"/>
                </a:solidFill>
                <a:ea typeface="+mn-lt"/>
                <a:cs typeface="+mn-lt"/>
              </a:rPr>
              <a:t>As part</a:t>
            </a:r>
            <a:r>
              <a:rPr lang="en-GB" sz="600" kern="1200" dirty="0">
                <a:solidFill>
                  <a:schemeClr val="bg1"/>
                </a:solidFill>
                <a:effectLst/>
                <a:ea typeface="+mn-lt"/>
                <a:cs typeface="+mn-lt"/>
              </a:rPr>
              <a:t> of the </a:t>
            </a:r>
            <a:r>
              <a:rPr lang="en-GB" sz="600" dirty="0">
                <a:solidFill>
                  <a:schemeClr val="bg1"/>
                </a:solidFill>
                <a:ea typeface="+mn-lt"/>
                <a:cs typeface="+mn-lt"/>
              </a:rPr>
              <a:t>GÉANT 2020 Framework Partnership Agreement (FPA), the </a:t>
            </a:r>
            <a:r>
              <a:rPr lang="en-GB" sz="600" kern="1200" dirty="0">
                <a:solidFill>
                  <a:schemeClr val="bg1"/>
                </a:solidFill>
                <a:effectLst/>
                <a:ea typeface="+mn-lt"/>
                <a:cs typeface="+mn-lt"/>
              </a:rPr>
              <a:t>project </a:t>
            </a:r>
            <a:r>
              <a:rPr lang="en-GB" sz="600" dirty="0">
                <a:solidFill>
                  <a:schemeClr val="bg1"/>
                </a:solidFill>
                <a:ea typeface="+mn-lt"/>
                <a:cs typeface="+mn-lt"/>
              </a:rPr>
              <a:t>receives </a:t>
            </a:r>
            <a:r>
              <a:rPr lang="en-GB" sz="600" kern="1200" dirty="0">
                <a:solidFill>
                  <a:schemeClr val="bg1"/>
                </a:solidFill>
                <a:effectLst/>
                <a:ea typeface="+mn-lt"/>
                <a:cs typeface="+mn-lt"/>
              </a:rPr>
              <a:t>funding from</a:t>
            </a:r>
            <a:r>
              <a:rPr lang="en-GB" sz="600" dirty="0">
                <a:solidFill>
                  <a:schemeClr val="bg1"/>
                </a:solidFill>
                <a:ea typeface="+mn-lt"/>
                <a:cs typeface="+mn-lt"/>
              </a:rPr>
              <a:t> </a:t>
            </a:r>
            <a:r>
              <a:rPr lang="en-GB" sz="600" kern="1200" dirty="0">
                <a:solidFill>
                  <a:schemeClr val="bg1"/>
                </a:solidFill>
                <a:effectLst/>
                <a:ea typeface="+mn-lt"/>
                <a:cs typeface="+mn-lt"/>
              </a:rPr>
              <a:t>the European </a:t>
            </a:r>
            <a:r>
              <a:rPr lang="en-GB" sz="600" dirty="0">
                <a:solidFill>
                  <a:schemeClr val="bg1"/>
                </a:solidFill>
                <a:ea typeface="+mn-lt"/>
                <a:cs typeface="+mn-lt"/>
              </a:rPr>
              <a:t>Union's </a:t>
            </a:r>
            <a:r>
              <a:rPr lang="en-GB" sz="600" kern="1200" dirty="0">
                <a:solidFill>
                  <a:schemeClr val="bg1"/>
                </a:solidFill>
                <a:effectLst/>
                <a:ea typeface="+mn-lt"/>
                <a:cs typeface="+mn-lt"/>
              </a:rPr>
              <a:t>Horizon 2020 research</a:t>
            </a:r>
            <a:r>
              <a:rPr lang="en-GB" sz="600" dirty="0">
                <a:solidFill>
                  <a:schemeClr val="bg1"/>
                </a:solidFill>
                <a:ea typeface="+mn-lt"/>
                <a:cs typeface="+mn-lt"/>
              </a:rPr>
              <a:t> </a:t>
            </a:r>
            <a:r>
              <a:rPr lang="en-GB" sz="600" kern="1200" dirty="0">
                <a:solidFill>
                  <a:schemeClr val="bg1"/>
                </a:solidFill>
                <a:effectLst/>
                <a:ea typeface="+mn-lt"/>
                <a:cs typeface="+mn-lt"/>
              </a:rPr>
              <a:t>and innovation programme under Grant Agreement No. </a:t>
            </a:r>
            <a:r>
              <a:rPr lang="en-GB" sz="600" dirty="0">
                <a:solidFill>
                  <a:schemeClr val="bg1"/>
                </a:solidFill>
                <a:ea typeface="+mn-lt"/>
                <a:cs typeface="+mn-lt"/>
              </a:rPr>
              <a:t>856726 </a:t>
            </a:r>
            <a:r>
              <a:rPr lang="en-GB" sz="600" dirty="0">
                <a:solidFill>
                  <a:schemeClr val="bg1"/>
                </a:solidFill>
                <a:effectLst/>
                <a:ea typeface="+mn-lt"/>
                <a:cs typeface="+mn-lt"/>
              </a:rPr>
              <a:t>(</a:t>
            </a:r>
            <a:r>
              <a:rPr lang="en-GB" sz="600" dirty="0">
                <a:solidFill>
                  <a:schemeClr val="bg1"/>
                </a:solidFill>
                <a:ea typeface="+mn-lt"/>
                <a:cs typeface="+mn-lt"/>
              </a:rPr>
              <a:t>GN4-3</a:t>
            </a:r>
            <a:r>
              <a:rPr lang="en-GB" sz="600" kern="1200" dirty="0">
                <a:solidFill>
                  <a:schemeClr val="bg1"/>
                </a:solidFill>
                <a:effectLst/>
                <a:ea typeface="+mn-lt"/>
                <a:cs typeface="+mn-lt"/>
              </a:rPr>
              <a:t>).</a:t>
            </a:r>
            <a:endParaRPr lang="en-US" sz="600" dirty="0">
              <a:solidFill>
                <a:schemeClr val="bg1"/>
              </a:solidFill>
              <a:ea typeface="+mn-lt"/>
              <a:cs typeface="+mn-lt"/>
            </a:endParaRPr>
          </a:p>
          <a:p>
            <a:endParaRPr lang="en-GB" sz="600" dirty="0">
              <a:solidFill>
                <a:schemeClr val="bg1"/>
              </a:solidFill>
              <a:effectLst/>
              <a:latin typeface="+mn-lt"/>
              <a:cs typeface="Calibri"/>
            </a:endParaRPr>
          </a:p>
        </p:txBody>
      </p:sp>
      <p:pic>
        <p:nvPicPr>
          <p:cNvPr id="14" name="Picture 13">
            <a:extLst>
              <a:ext uri="{FF2B5EF4-FFF2-40B4-BE49-F238E27FC236}">
                <a16:creationId xmlns:a16="http://schemas.microsoft.com/office/drawing/2014/main" id="{D934EF87-1E44-3B44-A628-F062ED6BF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3030" y="5843620"/>
            <a:ext cx="568670" cy="362920"/>
          </a:xfrm>
          <a:prstGeom prst="rect">
            <a:avLst/>
          </a:prstGeom>
          <a:ln>
            <a:solidFill>
              <a:schemeClr val="bg1"/>
            </a:solidFill>
          </a:ln>
        </p:spPr>
      </p:pic>
    </p:spTree>
    <p:extLst>
      <p:ext uri="{BB962C8B-B14F-4D97-AF65-F5344CB8AC3E}">
        <p14:creationId xmlns:p14="http://schemas.microsoft.com/office/powerpoint/2010/main" val="249601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CC10F-66CD-19DA-28DD-5DF89E986D40}"/>
              </a:ext>
            </a:extLst>
          </p:cNvPr>
          <p:cNvSpPr>
            <a:spLocks noGrp="1"/>
          </p:cNvSpPr>
          <p:nvPr>
            <p:ph type="title"/>
          </p:nvPr>
        </p:nvSpPr>
        <p:spPr>
          <a:xfrm>
            <a:off x="999059" y="76200"/>
            <a:ext cx="9894723" cy="430909"/>
          </a:xfrm>
        </p:spPr>
        <p:txBody>
          <a:bodyPr>
            <a:normAutofit fontScale="90000"/>
          </a:bodyPr>
          <a:lstStyle/>
          <a:p>
            <a:r>
              <a:rPr lang="en-GB" dirty="0" err="1">
                <a:solidFill>
                  <a:schemeClr val="bg1"/>
                </a:solidFill>
              </a:rPr>
              <a:t>EuroHPC</a:t>
            </a:r>
            <a:r>
              <a:rPr lang="en-GB" dirty="0">
                <a:solidFill>
                  <a:schemeClr val="bg1"/>
                </a:solidFill>
              </a:rPr>
              <a:t> and the JU </a:t>
            </a:r>
          </a:p>
        </p:txBody>
      </p:sp>
      <p:sp>
        <p:nvSpPr>
          <p:cNvPr id="3" name="Content Placeholder 2">
            <a:extLst>
              <a:ext uri="{FF2B5EF4-FFF2-40B4-BE49-F238E27FC236}">
                <a16:creationId xmlns:a16="http://schemas.microsoft.com/office/drawing/2014/main" id="{22CE0F90-3FEB-A319-04AC-0867320EC691}"/>
              </a:ext>
            </a:extLst>
          </p:cNvPr>
          <p:cNvSpPr>
            <a:spLocks noGrp="1"/>
          </p:cNvSpPr>
          <p:nvPr>
            <p:ph sz="quarter" idx="10"/>
          </p:nvPr>
        </p:nvSpPr>
        <p:spPr>
          <a:xfrm>
            <a:off x="438151" y="857251"/>
            <a:ext cx="11296650" cy="5214116"/>
          </a:xfrm>
        </p:spPr>
        <p:txBody>
          <a:bodyPr>
            <a:normAutofit lnSpcReduction="10000"/>
          </a:bodyPr>
          <a:lstStyle/>
          <a:p>
            <a:pPr marL="0" indent="0">
              <a:buNone/>
            </a:pPr>
            <a:r>
              <a:rPr lang="en-GB" b="1" dirty="0"/>
              <a:t>With the </a:t>
            </a:r>
            <a:r>
              <a:rPr lang="en-US" sz="2400" b="1" dirty="0" err="1"/>
              <a:t>EuroHPC</a:t>
            </a:r>
            <a:r>
              <a:rPr lang="en-US" sz="2400" b="1" dirty="0"/>
              <a:t> Regulation 2021/1173 (July 2021) the EC establishes a JU (Joint Undertaking): </a:t>
            </a:r>
          </a:p>
          <a:p>
            <a:pPr marL="0" indent="0">
              <a:buNone/>
            </a:pPr>
            <a:endParaRPr lang="en-US" sz="2400" dirty="0"/>
          </a:p>
          <a:p>
            <a:pPr marL="457200" lvl="1" indent="0">
              <a:buNone/>
            </a:pPr>
            <a:r>
              <a:rPr lang="en-US" b="1" i="1" dirty="0">
                <a:highlight>
                  <a:srgbClr val="FFFF00"/>
                </a:highlight>
              </a:rPr>
              <a:t>For the implementation of the initiative on European High Performance Computing, a Joint Undertaking</a:t>
            </a:r>
            <a:r>
              <a:rPr lang="en-US" i="1" dirty="0"/>
              <a:t> within the meaning of Article 187 of the Treaty on the Functioning of the European Union (TFEU) (the ‘European High Performance Computing Joint Undertaking’, the ‘Joint Undertaking’) </a:t>
            </a:r>
            <a:r>
              <a:rPr lang="en-US" b="1" i="1" dirty="0">
                <a:highlight>
                  <a:srgbClr val="FFFF00"/>
                </a:highlight>
              </a:rPr>
              <a:t>is hereby established for a period until 31 December 2033.</a:t>
            </a:r>
          </a:p>
          <a:p>
            <a:pPr marL="457200" lvl="1" indent="0">
              <a:buNone/>
            </a:pPr>
            <a:endParaRPr lang="en-GB" b="1" i="1" dirty="0">
              <a:highlight>
                <a:srgbClr val="FFFF00"/>
              </a:highlight>
            </a:endParaRPr>
          </a:p>
          <a:p>
            <a:pPr marL="457200" lvl="1" indent="0">
              <a:buNone/>
            </a:pPr>
            <a:r>
              <a:rPr lang="en-US" b="1" i="1" dirty="0">
                <a:highlight>
                  <a:srgbClr val="FFFF00"/>
                </a:highlight>
              </a:rPr>
              <a:t>The mission of the Joint Undertaking shall be: to develop, deploy, extend and maintain in the Union a world-leading federated, secure and </a:t>
            </a:r>
            <a:r>
              <a:rPr lang="en-US" b="1" i="1" dirty="0">
                <a:solidFill>
                  <a:schemeClr val="accent1"/>
                </a:solidFill>
                <a:highlight>
                  <a:srgbClr val="FFFF00"/>
                </a:highlight>
              </a:rPr>
              <a:t>hyper-connected</a:t>
            </a:r>
            <a:r>
              <a:rPr lang="en-US" b="1" i="1" dirty="0">
                <a:highlight>
                  <a:srgbClr val="FFFF00"/>
                </a:highlight>
              </a:rPr>
              <a:t> supercomputing, quantum computing, service and data infrastructure ecosystem</a:t>
            </a:r>
            <a:r>
              <a:rPr lang="en-US" i="1" dirty="0"/>
              <a:t>; to support the development and uptake of demand-oriented and user-driven innovative and competitive supercomputing systems based on a supply chain that will ensure components, technologies and knowledge limiting the risk of disruptions and the development of a wide range of applications </a:t>
            </a:r>
            <a:r>
              <a:rPr lang="en-US" i="1" dirty="0" err="1"/>
              <a:t>optimised</a:t>
            </a:r>
            <a:r>
              <a:rPr lang="en-US" i="1" dirty="0"/>
              <a:t> for these systems; and, to widen the use of that supercomputing infrastructure to a large number of public and private users, and support the twin transition and the development of key skills for European science and industry.</a:t>
            </a:r>
          </a:p>
          <a:p>
            <a:pPr marL="457200" lvl="1" indent="0">
              <a:buNone/>
            </a:pPr>
            <a:endParaRPr lang="en-US" i="1" dirty="0"/>
          </a:p>
          <a:p>
            <a:pPr marL="457200" lvl="1" indent="0">
              <a:buNone/>
            </a:pPr>
            <a:endParaRPr lang="en-GB" b="1" i="1" dirty="0">
              <a:highlight>
                <a:srgbClr val="FFFF00"/>
              </a:highlight>
            </a:endParaRPr>
          </a:p>
        </p:txBody>
      </p:sp>
      <p:sp>
        <p:nvSpPr>
          <p:cNvPr id="4" name="TextBox 3">
            <a:extLst>
              <a:ext uri="{FF2B5EF4-FFF2-40B4-BE49-F238E27FC236}">
                <a16:creationId xmlns:a16="http://schemas.microsoft.com/office/drawing/2014/main" id="{4C574BE6-86E7-F384-389E-70EBD8C67F0E}"/>
              </a:ext>
            </a:extLst>
          </p:cNvPr>
          <p:cNvSpPr txBox="1"/>
          <p:nvPr/>
        </p:nvSpPr>
        <p:spPr>
          <a:xfrm>
            <a:off x="7162800" y="6343650"/>
            <a:ext cx="4660250" cy="369332"/>
          </a:xfrm>
          <a:prstGeom prst="rect">
            <a:avLst/>
          </a:prstGeom>
          <a:noFill/>
        </p:spPr>
        <p:txBody>
          <a:bodyPr wrap="none" rtlCol="0">
            <a:spAutoFit/>
          </a:bodyPr>
          <a:lstStyle/>
          <a:p>
            <a:r>
              <a:rPr lang="en-GB" dirty="0"/>
              <a:t>https://eur-lex.europa.eu/eli/reg/2021/1173/oj</a:t>
            </a:r>
          </a:p>
        </p:txBody>
      </p:sp>
    </p:spTree>
    <p:extLst>
      <p:ext uri="{BB962C8B-B14F-4D97-AF65-F5344CB8AC3E}">
        <p14:creationId xmlns:p14="http://schemas.microsoft.com/office/powerpoint/2010/main" val="605111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CC10F-66CD-19DA-28DD-5DF89E986D40}"/>
              </a:ext>
            </a:extLst>
          </p:cNvPr>
          <p:cNvSpPr>
            <a:spLocks noGrp="1"/>
          </p:cNvSpPr>
          <p:nvPr>
            <p:ph type="title"/>
          </p:nvPr>
        </p:nvSpPr>
        <p:spPr>
          <a:xfrm>
            <a:off x="999059" y="76200"/>
            <a:ext cx="9894723" cy="430909"/>
          </a:xfrm>
        </p:spPr>
        <p:txBody>
          <a:bodyPr>
            <a:normAutofit fontScale="90000"/>
          </a:bodyPr>
          <a:lstStyle/>
          <a:p>
            <a:r>
              <a:rPr lang="en-GB" dirty="0">
                <a:solidFill>
                  <a:schemeClr val="bg1"/>
                </a:solidFill>
              </a:rPr>
              <a:t>Pillars of the JU activity</a:t>
            </a:r>
          </a:p>
        </p:txBody>
      </p:sp>
      <p:sp>
        <p:nvSpPr>
          <p:cNvPr id="3" name="Content Placeholder 2">
            <a:extLst>
              <a:ext uri="{FF2B5EF4-FFF2-40B4-BE49-F238E27FC236}">
                <a16:creationId xmlns:a16="http://schemas.microsoft.com/office/drawing/2014/main" id="{22CE0F90-3FEB-A319-04AC-0867320EC691}"/>
              </a:ext>
            </a:extLst>
          </p:cNvPr>
          <p:cNvSpPr>
            <a:spLocks noGrp="1"/>
          </p:cNvSpPr>
          <p:nvPr>
            <p:ph sz="quarter" idx="10"/>
          </p:nvPr>
        </p:nvSpPr>
        <p:spPr>
          <a:xfrm>
            <a:off x="438151" y="857251"/>
            <a:ext cx="11296650" cy="5214116"/>
          </a:xfrm>
        </p:spPr>
        <p:txBody>
          <a:bodyPr>
            <a:normAutofit/>
          </a:bodyPr>
          <a:lstStyle/>
          <a:p>
            <a:pPr marL="0" indent="0">
              <a:buNone/>
            </a:pPr>
            <a:r>
              <a:rPr lang="en-GB" b="1" dirty="0"/>
              <a:t>Among the pillars for the JU activity:</a:t>
            </a:r>
          </a:p>
          <a:p>
            <a:pPr marL="457200" lvl="1" indent="0">
              <a:buNone/>
            </a:pPr>
            <a:endParaRPr lang="en-US" b="1" i="1" dirty="0">
              <a:highlight>
                <a:srgbClr val="FFFF00"/>
              </a:highlight>
            </a:endParaRPr>
          </a:p>
          <a:p>
            <a:pPr marL="457200" lvl="1" indent="0">
              <a:buNone/>
            </a:pPr>
            <a:r>
              <a:rPr lang="en-US" b="1" i="1" dirty="0">
                <a:highlight>
                  <a:srgbClr val="FFFF00"/>
                </a:highlight>
              </a:rPr>
              <a:t>Infrastructure pillar, encompassing the activities for the acquisition, deployment, upgrading and operation of the secure, </a:t>
            </a:r>
            <a:r>
              <a:rPr lang="en-US" b="1" i="1" dirty="0">
                <a:solidFill>
                  <a:schemeClr val="accent1"/>
                </a:solidFill>
                <a:highlight>
                  <a:srgbClr val="FFFF00"/>
                </a:highlight>
              </a:rPr>
              <a:t>hyper-connected</a:t>
            </a:r>
            <a:r>
              <a:rPr lang="en-US" b="1" i="1" dirty="0">
                <a:highlight>
                  <a:srgbClr val="FFFF00"/>
                </a:highlight>
              </a:rPr>
              <a:t> world-class supercomputing, </a:t>
            </a:r>
            <a:r>
              <a:rPr lang="en-US" i="1" dirty="0"/>
              <a:t>quantum computing and data infrastructure, including the promotion of the uptake and systematic use of research and innovation results generated in the Union;</a:t>
            </a:r>
          </a:p>
          <a:p>
            <a:pPr marL="457200" lvl="1" indent="0">
              <a:buNone/>
            </a:pPr>
            <a:endParaRPr lang="en-US" i="1" dirty="0"/>
          </a:p>
          <a:p>
            <a:pPr marL="457200" lvl="1" indent="0">
              <a:buNone/>
            </a:pPr>
            <a:r>
              <a:rPr lang="en-US" b="1" i="1" dirty="0">
                <a:highlight>
                  <a:srgbClr val="FFFF00"/>
                </a:highlight>
              </a:rPr>
              <a:t>The Joint Undertaking shall acquire the high-end supercomputers and shall own them.</a:t>
            </a:r>
            <a:endParaRPr lang="en-US" i="1" dirty="0"/>
          </a:p>
          <a:p>
            <a:pPr marL="457200" lvl="1" indent="0">
              <a:buNone/>
            </a:pPr>
            <a:endParaRPr lang="en-US" b="1" i="1" dirty="0">
              <a:highlight>
                <a:srgbClr val="FFFF00"/>
              </a:highlight>
            </a:endParaRPr>
          </a:p>
          <a:p>
            <a:pPr marL="457200" lvl="1" indent="0">
              <a:buNone/>
            </a:pPr>
            <a:r>
              <a:rPr lang="en-US" b="1" i="1" dirty="0">
                <a:highlight>
                  <a:srgbClr val="FFFF00"/>
                </a:highlight>
              </a:rPr>
              <a:t>Federation of supercomputing services pillar, covering all activities for providing Union-wide access </a:t>
            </a:r>
            <a:r>
              <a:rPr lang="en-US" i="1" dirty="0"/>
              <a:t>to federated, secure supercomputing and data resources and services throughout Europe for the research and scientific community, industry, including SMEs, and the public sector, </a:t>
            </a:r>
            <a:r>
              <a:rPr lang="en-US" b="1" i="1" dirty="0">
                <a:highlight>
                  <a:srgbClr val="FFFF00"/>
                </a:highlight>
              </a:rPr>
              <a:t>in particular in cooperation with PRACE and GÉANT;</a:t>
            </a:r>
          </a:p>
          <a:p>
            <a:pPr marL="457200" lvl="1" indent="0">
              <a:buNone/>
            </a:pPr>
            <a:endParaRPr lang="en-GB" b="1" i="1" dirty="0">
              <a:highlight>
                <a:srgbClr val="FFFF00"/>
              </a:highlight>
            </a:endParaRPr>
          </a:p>
        </p:txBody>
      </p:sp>
    </p:spTree>
    <p:extLst>
      <p:ext uri="{BB962C8B-B14F-4D97-AF65-F5344CB8AC3E}">
        <p14:creationId xmlns:p14="http://schemas.microsoft.com/office/powerpoint/2010/main" val="372563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CC10F-66CD-19DA-28DD-5DF89E986D40}"/>
              </a:ext>
            </a:extLst>
          </p:cNvPr>
          <p:cNvSpPr>
            <a:spLocks noGrp="1"/>
          </p:cNvSpPr>
          <p:nvPr>
            <p:ph type="title"/>
          </p:nvPr>
        </p:nvSpPr>
        <p:spPr>
          <a:xfrm>
            <a:off x="999059" y="76200"/>
            <a:ext cx="9894723" cy="430909"/>
          </a:xfrm>
        </p:spPr>
        <p:txBody>
          <a:bodyPr>
            <a:normAutofit fontScale="90000"/>
          </a:bodyPr>
          <a:lstStyle/>
          <a:p>
            <a:r>
              <a:rPr lang="en-GB" dirty="0">
                <a:solidFill>
                  <a:schemeClr val="bg1"/>
                </a:solidFill>
              </a:rPr>
              <a:t>Hyper-connectivity</a:t>
            </a:r>
          </a:p>
        </p:txBody>
      </p:sp>
      <p:sp>
        <p:nvSpPr>
          <p:cNvPr id="3" name="Content Placeholder 2">
            <a:extLst>
              <a:ext uri="{FF2B5EF4-FFF2-40B4-BE49-F238E27FC236}">
                <a16:creationId xmlns:a16="http://schemas.microsoft.com/office/drawing/2014/main" id="{22CE0F90-3FEB-A319-04AC-0867320EC691}"/>
              </a:ext>
            </a:extLst>
          </p:cNvPr>
          <p:cNvSpPr>
            <a:spLocks noGrp="1"/>
          </p:cNvSpPr>
          <p:nvPr>
            <p:ph sz="quarter" idx="10"/>
          </p:nvPr>
        </p:nvSpPr>
        <p:spPr>
          <a:xfrm>
            <a:off x="438151" y="857251"/>
            <a:ext cx="11296650" cy="5362574"/>
          </a:xfrm>
        </p:spPr>
        <p:txBody>
          <a:bodyPr>
            <a:normAutofit lnSpcReduction="10000"/>
          </a:bodyPr>
          <a:lstStyle/>
          <a:p>
            <a:pPr marL="0" indent="0">
              <a:buNone/>
            </a:pPr>
            <a:r>
              <a:rPr lang="en-GB" b="1" dirty="0"/>
              <a:t>Let’s find out more about the Hyper-connectivity part:</a:t>
            </a:r>
          </a:p>
          <a:p>
            <a:pPr marL="457200" lvl="1" indent="0">
              <a:buNone/>
            </a:pPr>
            <a:endParaRPr lang="en-US" i="1" dirty="0"/>
          </a:p>
          <a:p>
            <a:pPr marL="457200" lvl="1" indent="0">
              <a:buNone/>
            </a:pPr>
            <a:r>
              <a:rPr lang="en-US" b="1" i="1" dirty="0">
                <a:highlight>
                  <a:srgbClr val="FFFF00"/>
                </a:highlight>
              </a:rPr>
              <a:t>The Joint Undertaking should </a:t>
            </a:r>
            <a:r>
              <a:rPr lang="en-US" b="1" i="1" dirty="0">
                <a:solidFill>
                  <a:schemeClr val="accent1"/>
                </a:solidFill>
                <a:highlight>
                  <a:srgbClr val="FFFF00"/>
                </a:highlight>
              </a:rPr>
              <a:t>hyper-connect</a:t>
            </a:r>
            <a:r>
              <a:rPr lang="en-US" b="1" i="1" dirty="0">
                <a:highlight>
                  <a:srgbClr val="FFFF00"/>
                </a:highlight>
              </a:rPr>
              <a:t> all the supercomputers and data infrastructures it owns or co-owns with state-of-the-art networking technologies, making them </a:t>
            </a:r>
            <a:r>
              <a:rPr lang="en-US" b="1" i="1" dirty="0">
                <a:solidFill>
                  <a:srgbClr val="FF0000"/>
                </a:solidFill>
                <a:highlight>
                  <a:srgbClr val="FFFF00"/>
                </a:highlight>
              </a:rPr>
              <a:t>widely accessible across the Union</a:t>
            </a:r>
            <a:r>
              <a:rPr lang="en-US" i="1" dirty="0">
                <a:solidFill>
                  <a:srgbClr val="FF0000"/>
                </a:solidFill>
                <a:highlight>
                  <a:srgbClr val="FFFF00"/>
                </a:highlight>
              </a:rPr>
              <a:t>…</a:t>
            </a:r>
          </a:p>
          <a:p>
            <a:pPr marL="457200" lvl="1" indent="0">
              <a:buNone/>
            </a:pPr>
            <a:endParaRPr lang="en-US" i="1" dirty="0"/>
          </a:p>
          <a:p>
            <a:pPr marL="0" indent="0">
              <a:buNone/>
            </a:pPr>
            <a:r>
              <a:rPr lang="en-US" b="1" i="1" dirty="0"/>
              <a:t>What does Hyper-connected actually mean?</a:t>
            </a:r>
          </a:p>
          <a:p>
            <a:pPr marL="0" indent="0">
              <a:buNone/>
            </a:pPr>
            <a:endParaRPr lang="en-US" b="1" i="1" dirty="0"/>
          </a:p>
          <a:p>
            <a:pPr marL="457200" lvl="1" indent="0">
              <a:buNone/>
            </a:pPr>
            <a:r>
              <a:rPr lang="en-US" b="1" i="1" dirty="0">
                <a:solidFill>
                  <a:schemeClr val="accent1"/>
                </a:solidFill>
                <a:highlight>
                  <a:srgbClr val="FFFF00"/>
                </a:highlight>
              </a:rPr>
              <a:t>‘hyper-connected’ </a:t>
            </a:r>
            <a:r>
              <a:rPr lang="en-US" b="1" i="1" dirty="0">
                <a:highlight>
                  <a:srgbClr val="FFFF00"/>
                </a:highlight>
              </a:rPr>
              <a:t>means a communication capability of transferring data at 10 to the power of twelve bits per second </a:t>
            </a:r>
            <a:r>
              <a:rPr lang="en-US" b="1" i="1" dirty="0">
                <a:solidFill>
                  <a:schemeClr val="accent1"/>
                </a:solidFill>
                <a:highlight>
                  <a:srgbClr val="FFFF00"/>
                </a:highlight>
              </a:rPr>
              <a:t>(1 Terabit per second) </a:t>
            </a:r>
            <a:r>
              <a:rPr lang="en-US" b="1" i="1" dirty="0">
                <a:highlight>
                  <a:srgbClr val="FFFF00"/>
                </a:highlight>
              </a:rPr>
              <a:t>or beyond;</a:t>
            </a:r>
          </a:p>
          <a:p>
            <a:pPr marL="457200" lvl="1" indent="0">
              <a:buNone/>
            </a:pPr>
            <a:endParaRPr lang="en-US" b="1" i="1" dirty="0">
              <a:highlight>
                <a:srgbClr val="FFFF00"/>
              </a:highlight>
            </a:endParaRPr>
          </a:p>
          <a:p>
            <a:pPr marL="0" indent="0">
              <a:buNone/>
            </a:pPr>
            <a:r>
              <a:rPr lang="en-US" b="1" i="1" dirty="0"/>
              <a:t>Finally - Who can use them?</a:t>
            </a:r>
          </a:p>
          <a:p>
            <a:pPr marL="457200" lvl="1" indent="0">
              <a:buNone/>
            </a:pPr>
            <a:endParaRPr lang="en-US" b="1" i="1" dirty="0"/>
          </a:p>
          <a:p>
            <a:pPr marL="457200" lvl="1" indent="0">
              <a:buNone/>
            </a:pPr>
            <a:r>
              <a:rPr lang="en-US" i="1" dirty="0"/>
              <a:t>Without prejudice to Article 17(9), </a:t>
            </a:r>
            <a:r>
              <a:rPr lang="en-US" b="1" i="1" dirty="0">
                <a:highlight>
                  <a:srgbClr val="FFFF00"/>
                </a:highlight>
              </a:rPr>
              <a:t>the use of </a:t>
            </a:r>
            <a:r>
              <a:rPr lang="en-US" b="1" i="1" dirty="0" err="1">
                <a:highlight>
                  <a:srgbClr val="FFFF00"/>
                </a:highlight>
              </a:rPr>
              <a:t>EuroHPC</a:t>
            </a:r>
            <a:r>
              <a:rPr lang="en-US" b="1" i="1" dirty="0">
                <a:highlight>
                  <a:srgbClr val="FFFF00"/>
                </a:highlight>
              </a:rPr>
              <a:t> supercomputers shall be open to users from the public and private sectors and shall focus on civilian applications.</a:t>
            </a:r>
            <a:endParaRPr lang="en-US" b="1" i="1" dirty="0"/>
          </a:p>
          <a:p>
            <a:pPr marL="0" indent="0">
              <a:buNone/>
            </a:pPr>
            <a:endParaRPr lang="en-US" b="1" i="1" dirty="0">
              <a:highlight>
                <a:srgbClr val="FFFF00"/>
              </a:highlight>
            </a:endParaRPr>
          </a:p>
        </p:txBody>
      </p:sp>
    </p:spTree>
    <p:extLst>
      <p:ext uri="{BB962C8B-B14F-4D97-AF65-F5344CB8AC3E}">
        <p14:creationId xmlns:p14="http://schemas.microsoft.com/office/powerpoint/2010/main" val="2880113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map of europe with different colored countries/regions&#10;&#10;AI-generated content may be incorrect.">
            <a:extLst>
              <a:ext uri="{FF2B5EF4-FFF2-40B4-BE49-F238E27FC236}">
                <a16:creationId xmlns:a16="http://schemas.microsoft.com/office/drawing/2014/main" id="{4D0778E5-360C-7982-4B5A-7D34B06DEEF3}"/>
              </a:ext>
            </a:extLst>
          </p:cNvPr>
          <p:cNvPicPr>
            <a:picLocks noChangeAspect="1"/>
          </p:cNvPicPr>
          <p:nvPr/>
        </p:nvPicPr>
        <p:blipFill>
          <a:blip r:embed="rId2" cstate="print">
            <a:extLst>
              <a:ext uri="{28A0092B-C50C-407E-A947-70E740481C1C}">
                <a14:useLocalDpi xmlns:a14="http://schemas.microsoft.com/office/drawing/2010/main" val="0"/>
              </a:ext>
            </a:extLst>
          </a:blip>
          <a:srcRect t="8762" r="2363"/>
          <a:stretch/>
        </p:blipFill>
        <p:spPr>
          <a:xfrm>
            <a:off x="4170439" y="1166949"/>
            <a:ext cx="7792962" cy="5068389"/>
          </a:xfrm>
          <a:prstGeom prst="rect">
            <a:avLst/>
          </a:prstGeom>
        </p:spPr>
      </p:pic>
      <p:sp>
        <p:nvSpPr>
          <p:cNvPr id="2" name="Title 1">
            <a:extLst>
              <a:ext uri="{FF2B5EF4-FFF2-40B4-BE49-F238E27FC236}">
                <a16:creationId xmlns:a16="http://schemas.microsoft.com/office/drawing/2014/main" id="{2E5CC10F-66CD-19DA-28DD-5DF89E986D40}"/>
              </a:ext>
            </a:extLst>
          </p:cNvPr>
          <p:cNvSpPr>
            <a:spLocks noGrp="1"/>
          </p:cNvSpPr>
          <p:nvPr>
            <p:ph type="title"/>
          </p:nvPr>
        </p:nvSpPr>
        <p:spPr>
          <a:xfrm>
            <a:off x="999059" y="76200"/>
            <a:ext cx="9894723" cy="430909"/>
          </a:xfrm>
        </p:spPr>
        <p:txBody>
          <a:bodyPr>
            <a:normAutofit fontScale="90000"/>
          </a:bodyPr>
          <a:lstStyle/>
          <a:p>
            <a:r>
              <a:rPr lang="en-GB" dirty="0">
                <a:solidFill>
                  <a:schemeClr val="bg1"/>
                </a:solidFill>
              </a:rPr>
              <a:t>Members of </a:t>
            </a:r>
            <a:r>
              <a:rPr lang="en-GB" dirty="0" err="1">
                <a:solidFill>
                  <a:schemeClr val="bg1"/>
                </a:solidFill>
              </a:rPr>
              <a:t>EuroHPC</a:t>
            </a:r>
            <a:r>
              <a:rPr lang="en-GB" dirty="0">
                <a:solidFill>
                  <a:schemeClr val="bg1"/>
                </a:solidFill>
              </a:rPr>
              <a:t> and facilities of the JU </a:t>
            </a:r>
          </a:p>
        </p:txBody>
      </p:sp>
      <p:sp>
        <p:nvSpPr>
          <p:cNvPr id="6" name="Content Placeholder 2">
            <a:extLst>
              <a:ext uri="{FF2B5EF4-FFF2-40B4-BE49-F238E27FC236}">
                <a16:creationId xmlns:a16="http://schemas.microsoft.com/office/drawing/2014/main" id="{85A4AE24-C2EA-12D2-D66F-D088BDDA4C0D}"/>
              </a:ext>
            </a:extLst>
          </p:cNvPr>
          <p:cNvSpPr txBox="1">
            <a:spLocks/>
          </p:cNvSpPr>
          <p:nvPr/>
        </p:nvSpPr>
        <p:spPr>
          <a:xfrm>
            <a:off x="228600" y="821941"/>
            <a:ext cx="4562475" cy="5664584"/>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highlight>
                  <a:srgbClr val="FFFF00"/>
                </a:highlight>
              </a:rPr>
              <a:t>35 Members </a:t>
            </a:r>
            <a:r>
              <a:rPr lang="en-GB" b="1" dirty="0"/>
              <a:t>(all also GÉANT/</a:t>
            </a:r>
            <a:r>
              <a:rPr lang="en-GB" b="1" dirty="0" err="1"/>
              <a:t>NORDUnet</a:t>
            </a:r>
            <a:r>
              <a:rPr lang="en-GB" b="1" dirty="0"/>
              <a:t>)</a:t>
            </a:r>
          </a:p>
          <a:p>
            <a:pPr marL="0" indent="0">
              <a:buFont typeface="Arial" panose="020B0604020202020204" pitchFamily="34" charset="0"/>
              <a:buNone/>
            </a:pPr>
            <a:r>
              <a:rPr lang="en-GB" b="1" dirty="0"/>
              <a:t>All 27 EU countries + 8 Non-EU</a:t>
            </a:r>
          </a:p>
          <a:p>
            <a:pPr marL="0" indent="0">
              <a:buFont typeface="Arial" panose="020B0604020202020204" pitchFamily="34" charset="0"/>
              <a:buNone/>
            </a:pPr>
            <a:r>
              <a:rPr lang="en-GB" b="1" dirty="0">
                <a:highlight>
                  <a:srgbClr val="FFFF00"/>
                </a:highlight>
              </a:rPr>
              <a:t>15 HPC Hosting countries</a:t>
            </a:r>
            <a:r>
              <a:rPr lang="en-GB" b="1" dirty="0"/>
              <a:t> - with 3 (HPCs) in the Top10*</a:t>
            </a:r>
          </a:p>
          <a:p>
            <a:pPr marL="457200" lvl="1" indent="0">
              <a:buNone/>
            </a:pPr>
            <a:r>
              <a:rPr lang="en-GB" dirty="0"/>
              <a:t>Finland – LUMI*</a:t>
            </a:r>
          </a:p>
          <a:p>
            <a:pPr marL="457200" lvl="1" indent="0">
              <a:buNone/>
            </a:pPr>
            <a:r>
              <a:rPr lang="en-GB" dirty="0"/>
              <a:t>Sweden – Arrhenius</a:t>
            </a:r>
          </a:p>
          <a:p>
            <a:pPr marL="457200" lvl="1" indent="0">
              <a:buNone/>
            </a:pPr>
            <a:r>
              <a:rPr lang="en-GB" dirty="0"/>
              <a:t>Portugal – Deucalion</a:t>
            </a:r>
          </a:p>
          <a:p>
            <a:pPr marL="457200" lvl="1" indent="0">
              <a:buNone/>
            </a:pPr>
            <a:r>
              <a:rPr lang="en-GB" dirty="0"/>
              <a:t>Luxembourg – </a:t>
            </a:r>
            <a:r>
              <a:rPr lang="en-GB" dirty="0" err="1"/>
              <a:t>MeluXina</a:t>
            </a:r>
            <a:endParaRPr lang="en-GB" dirty="0"/>
          </a:p>
          <a:p>
            <a:pPr marL="457200" lvl="1" indent="0">
              <a:buNone/>
            </a:pPr>
            <a:r>
              <a:rPr lang="en-GB" dirty="0"/>
              <a:t>Italy – Leonardo*</a:t>
            </a:r>
          </a:p>
          <a:p>
            <a:pPr marL="457200" lvl="1" indent="0">
              <a:buNone/>
            </a:pPr>
            <a:r>
              <a:rPr lang="en-GB" dirty="0"/>
              <a:t>Czech Republic – Karolina</a:t>
            </a:r>
          </a:p>
          <a:p>
            <a:pPr marL="457200" lvl="1" indent="0">
              <a:buNone/>
            </a:pPr>
            <a:r>
              <a:rPr lang="en-GB" dirty="0"/>
              <a:t>Spain – </a:t>
            </a:r>
            <a:r>
              <a:rPr lang="en-GB" dirty="0" err="1"/>
              <a:t>Marenostrum</a:t>
            </a:r>
            <a:r>
              <a:rPr lang="en-GB" dirty="0"/>
              <a:t> 5*</a:t>
            </a:r>
          </a:p>
          <a:p>
            <a:pPr marL="457200" lvl="1" indent="0">
              <a:buNone/>
            </a:pPr>
            <a:r>
              <a:rPr lang="en-GB" dirty="0"/>
              <a:t>Hungary – </a:t>
            </a:r>
            <a:r>
              <a:rPr lang="en-GB" dirty="0" err="1"/>
              <a:t>Levente</a:t>
            </a:r>
            <a:endParaRPr lang="en-GB" dirty="0"/>
          </a:p>
          <a:p>
            <a:pPr marL="457200" lvl="1" indent="0">
              <a:buNone/>
            </a:pPr>
            <a:r>
              <a:rPr lang="en-GB" dirty="0"/>
              <a:t>France – Jules Verne</a:t>
            </a:r>
          </a:p>
          <a:p>
            <a:pPr marL="457200" lvl="1" indent="0">
              <a:buNone/>
            </a:pPr>
            <a:r>
              <a:rPr lang="en-GB" dirty="0"/>
              <a:t>Bulgaria – Discoverer</a:t>
            </a:r>
          </a:p>
          <a:p>
            <a:pPr marL="457200" lvl="1" indent="0">
              <a:buNone/>
            </a:pPr>
            <a:r>
              <a:rPr lang="en-GB" dirty="0"/>
              <a:t>Ireland – </a:t>
            </a:r>
            <a:r>
              <a:rPr lang="en-GB" dirty="0" err="1"/>
              <a:t>CASPIr</a:t>
            </a:r>
            <a:endParaRPr lang="en-GB" dirty="0"/>
          </a:p>
          <a:p>
            <a:pPr marL="457200" lvl="1" indent="0">
              <a:buNone/>
            </a:pPr>
            <a:r>
              <a:rPr lang="en-GB" dirty="0"/>
              <a:t>Poland – EHPCPL</a:t>
            </a:r>
          </a:p>
          <a:p>
            <a:pPr marL="457200" lvl="1" indent="0">
              <a:buNone/>
            </a:pPr>
            <a:r>
              <a:rPr lang="en-GB" dirty="0"/>
              <a:t>Slovenia – VEGA</a:t>
            </a:r>
          </a:p>
          <a:p>
            <a:pPr marL="457200" lvl="1" indent="0">
              <a:buNone/>
            </a:pPr>
            <a:r>
              <a:rPr lang="en-GB" dirty="0"/>
              <a:t>Germany – Jupiter</a:t>
            </a:r>
          </a:p>
          <a:p>
            <a:pPr marL="457200" lvl="1" indent="0">
              <a:buNone/>
            </a:pPr>
            <a:r>
              <a:rPr lang="en-GB" dirty="0"/>
              <a:t>Greece - Daedalus</a:t>
            </a:r>
          </a:p>
        </p:txBody>
      </p:sp>
      <p:sp>
        <p:nvSpPr>
          <p:cNvPr id="17" name="TextBox 16">
            <a:extLst>
              <a:ext uri="{FF2B5EF4-FFF2-40B4-BE49-F238E27FC236}">
                <a16:creationId xmlns:a16="http://schemas.microsoft.com/office/drawing/2014/main" id="{2CEE90D8-7EA4-8AF6-6966-D4C90AE360BD}"/>
              </a:ext>
            </a:extLst>
          </p:cNvPr>
          <p:cNvSpPr txBox="1"/>
          <p:nvPr/>
        </p:nvSpPr>
        <p:spPr>
          <a:xfrm>
            <a:off x="514350" y="6301859"/>
            <a:ext cx="9891298" cy="369332"/>
          </a:xfrm>
          <a:prstGeom prst="rect">
            <a:avLst/>
          </a:prstGeom>
          <a:solidFill>
            <a:schemeClr val="bg1"/>
          </a:solidFill>
        </p:spPr>
        <p:txBody>
          <a:bodyPr wrap="none" rtlCol="0">
            <a:spAutoFit/>
          </a:bodyPr>
          <a:lstStyle/>
          <a:p>
            <a:r>
              <a:rPr lang="en-GB" dirty="0"/>
              <a:t>All HPC facilities are, or will be, (some they don’t exist yet!) connected to the respective NREN networks.</a:t>
            </a:r>
          </a:p>
        </p:txBody>
      </p:sp>
    </p:spTree>
    <p:extLst>
      <p:ext uri="{BB962C8B-B14F-4D97-AF65-F5344CB8AC3E}">
        <p14:creationId xmlns:p14="http://schemas.microsoft.com/office/powerpoint/2010/main" val="3811708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CC10F-66CD-19DA-28DD-5DF89E986D40}"/>
              </a:ext>
            </a:extLst>
          </p:cNvPr>
          <p:cNvSpPr>
            <a:spLocks noGrp="1"/>
          </p:cNvSpPr>
          <p:nvPr>
            <p:ph type="title"/>
          </p:nvPr>
        </p:nvSpPr>
        <p:spPr>
          <a:xfrm>
            <a:off x="999059" y="76200"/>
            <a:ext cx="9894723" cy="430909"/>
          </a:xfrm>
        </p:spPr>
        <p:txBody>
          <a:bodyPr>
            <a:normAutofit fontScale="90000"/>
          </a:bodyPr>
          <a:lstStyle/>
          <a:p>
            <a:r>
              <a:rPr lang="en-GB" dirty="0">
                <a:solidFill>
                  <a:schemeClr val="bg1"/>
                </a:solidFill>
              </a:rPr>
              <a:t>To summarise</a:t>
            </a:r>
          </a:p>
        </p:txBody>
      </p:sp>
      <p:sp>
        <p:nvSpPr>
          <p:cNvPr id="3" name="Content Placeholder 2">
            <a:extLst>
              <a:ext uri="{FF2B5EF4-FFF2-40B4-BE49-F238E27FC236}">
                <a16:creationId xmlns:a16="http://schemas.microsoft.com/office/drawing/2014/main" id="{22CE0F90-3FEB-A319-04AC-0867320EC691}"/>
              </a:ext>
            </a:extLst>
          </p:cNvPr>
          <p:cNvSpPr>
            <a:spLocks noGrp="1"/>
          </p:cNvSpPr>
          <p:nvPr>
            <p:ph sz="quarter" idx="10"/>
          </p:nvPr>
        </p:nvSpPr>
        <p:spPr>
          <a:xfrm>
            <a:off x="438151" y="857251"/>
            <a:ext cx="11296650" cy="5362574"/>
          </a:xfrm>
        </p:spPr>
        <p:txBody>
          <a:bodyPr>
            <a:normAutofit/>
          </a:bodyPr>
          <a:lstStyle/>
          <a:p>
            <a:pPr>
              <a:buFontTx/>
              <a:buChar char="-"/>
            </a:pPr>
            <a:r>
              <a:rPr lang="en-US" b="1" dirty="0"/>
              <a:t>The HPC JU is acquiring and upgrading a number of Supercomputing Facilities across the Union </a:t>
            </a:r>
          </a:p>
          <a:p>
            <a:pPr>
              <a:buFontTx/>
              <a:buChar char="-"/>
            </a:pPr>
            <a:r>
              <a:rPr lang="en-US" b="1" dirty="0"/>
              <a:t>The </a:t>
            </a:r>
            <a:r>
              <a:rPr lang="en-US" b="1" dirty="0" err="1"/>
              <a:t>EuroHPC</a:t>
            </a:r>
            <a:r>
              <a:rPr lang="en-US" b="1" dirty="0"/>
              <a:t> JU will have to connect these facilities via state-of-the-art network infrastructure </a:t>
            </a:r>
          </a:p>
          <a:p>
            <a:pPr>
              <a:buFontTx/>
              <a:buChar char="-"/>
            </a:pPr>
            <a:r>
              <a:rPr lang="en-US" b="1" dirty="0"/>
              <a:t>The facilities should be accessible to both private and public sector users for civilian applications </a:t>
            </a:r>
            <a:r>
              <a:rPr lang="en-US" b="1" dirty="0">
                <a:highlight>
                  <a:srgbClr val="FFFF00"/>
                </a:highlight>
                <a:sym typeface="Wingdings" panose="05000000000000000000" pitchFamily="2" charset="2"/>
              </a:rPr>
              <a:t> </a:t>
            </a:r>
            <a:r>
              <a:rPr lang="en-US" b="1" i="1" dirty="0">
                <a:highlight>
                  <a:srgbClr val="FFFF00"/>
                </a:highlight>
                <a:sym typeface="Wingdings" panose="05000000000000000000" pitchFamily="2" charset="2"/>
              </a:rPr>
              <a:t>…we know that the majority of the expected users will be from the R&amp;E community</a:t>
            </a:r>
          </a:p>
          <a:p>
            <a:pPr>
              <a:buFontTx/>
              <a:buChar char="-"/>
            </a:pPr>
            <a:r>
              <a:rPr lang="en-US" b="1" dirty="0">
                <a:sym typeface="Wingdings" panose="05000000000000000000" pitchFamily="2" charset="2"/>
              </a:rPr>
              <a:t>Finally, all of these facilities (and in fact most of the expected users) are, or will be, connected to the NREN networks </a:t>
            </a:r>
            <a:endParaRPr lang="en-US" b="1" dirty="0"/>
          </a:p>
          <a:p>
            <a:pPr>
              <a:buFontTx/>
              <a:buChar char="-"/>
            </a:pPr>
            <a:endParaRPr lang="en-US" b="1" i="1" dirty="0">
              <a:highlight>
                <a:srgbClr val="FFFF00"/>
              </a:highlight>
            </a:endParaRPr>
          </a:p>
        </p:txBody>
      </p:sp>
      <p:sp>
        <p:nvSpPr>
          <p:cNvPr id="6" name="Arrow: Down 5">
            <a:extLst>
              <a:ext uri="{FF2B5EF4-FFF2-40B4-BE49-F238E27FC236}">
                <a16:creationId xmlns:a16="http://schemas.microsoft.com/office/drawing/2014/main" id="{92AF765E-9379-5006-1918-A40F7B5E0995}"/>
              </a:ext>
            </a:extLst>
          </p:cNvPr>
          <p:cNvSpPr/>
          <p:nvPr/>
        </p:nvSpPr>
        <p:spPr>
          <a:xfrm rot="10800000">
            <a:off x="5443538" y="4503847"/>
            <a:ext cx="1285875" cy="56197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3E852304-B6C2-30F0-8773-15C8C149EE3A}"/>
              </a:ext>
            </a:extLst>
          </p:cNvPr>
          <p:cNvSpPr txBox="1"/>
          <p:nvPr/>
        </p:nvSpPr>
        <p:spPr>
          <a:xfrm>
            <a:off x="230192" y="5247834"/>
            <a:ext cx="11712565" cy="461665"/>
          </a:xfrm>
          <a:prstGeom prst="rect">
            <a:avLst/>
          </a:prstGeom>
          <a:noFill/>
        </p:spPr>
        <p:txBody>
          <a:bodyPr wrap="none" rtlCol="0">
            <a:spAutoFit/>
          </a:bodyPr>
          <a:lstStyle/>
          <a:p>
            <a:r>
              <a:rPr lang="en-GB" sz="2400" b="1" dirty="0"/>
              <a:t>Meaning that we are well placed to be the Hyper-connectivity network provider for the JU!</a:t>
            </a:r>
          </a:p>
        </p:txBody>
      </p:sp>
    </p:spTree>
    <p:extLst>
      <p:ext uri="{BB962C8B-B14F-4D97-AF65-F5344CB8AC3E}">
        <p14:creationId xmlns:p14="http://schemas.microsoft.com/office/powerpoint/2010/main" val="3062103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CC10F-66CD-19DA-28DD-5DF89E986D40}"/>
              </a:ext>
            </a:extLst>
          </p:cNvPr>
          <p:cNvSpPr>
            <a:spLocks noGrp="1"/>
          </p:cNvSpPr>
          <p:nvPr>
            <p:ph type="title"/>
          </p:nvPr>
        </p:nvSpPr>
        <p:spPr>
          <a:xfrm>
            <a:off x="999059" y="76200"/>
            <a:ext cx="9894723" cy="430909"/>
          </a:xfrm>
        </p:spPr>
        <p:txBody>
          <a:bodyPr>
            <a:normAutofit fontScale="90000"/>
          </a:bodyPr>
          <a:lstStyle/>
          <a:p>
            <a:r>
              <a:rPr lang="en-GB" dirty="0">
                <a:solidFill>
                  <a:schemeClr val="bg1"/>
                </a:solidFill>
              </a:rPr>
              <a:t>Funding</a:t>
            </a:r>
          </a:p>
        </p:txBody>
      </p:sp>
      <p:sp>
        <p:nvSpPr>
          <p:cNvPr id="3" name="Content Placeholder 2">
            <a:extLst>
              <a:ext uri="{FF2B5EF4-FFF2-40B4-BE49-F238E27FC236}">
                <a16:creationId xmlns:a16="http://schemas.microsoft.com/office/drawing/2014/main" id="{22CE0F90-3FEB-A319-04AC-0867320EC691}"/>
              </a:ext>
            </a:extLst>
          </p:cNvPr>
          <p:cNvSpPr>
            <a:spLocks noGrp="1"/>
          </p:cNvSpPr>
          <p:nvPr>
            <p:ph sz="quarter" idx="10"/>
          </p:nvPr>
        </p:nvSpPr>
        <p:spPr>
          <a:xfrm>
            <a:off x="438151" y="857251"/>
            <a:ext cx="11296650" cy="5214116"/>
          </a:xfrm>
        </p:spPr>
        <p:txBody>
          <a:bodyPr>
            <a:normAutofit/>
          </a:bodyPr>
          <a:lstStyle/>
          <a:p>
            <a:pPr marL="0" indent="0">
              <a:buNone/>
            </a:pPr>
            <a:r>
              <a:rPr lang="en-GB" b="1" dirty="0"/>
              <a:t>How the EC intends to contribute funding these activities:</a:t>
            </a:r>
          </a:p>
          <a:p>
            <a:pPr marL="457200" lvl="1" indent="0">
              <a:buNone/>
            </a:pPr>
            <a:endParaRPr lang="en-US" i="1" dirty="0"/>
          </a:p>
          <a:p>
            <a:pPr marL="457200" lvl="1" indent="0">
              <a:buNone/>
            </a:pPr>
            <a:r>
              <a:rPr lang="en-US" b="1" i="1" dirty="0">
                <a:highlight>
                  <a:srgbClr val="FFFF00"/>
                </a:highlight>
              </a:rPr>
              <a:t>The Union financial contribution to the Joint Undertaking including EEA appropriations shall be up to EUR 3 081 300 000</a:t>
            </a:r>
            <a:r>
              <a:rPr lang="en-US" i="1" dirty="0"/>
              <a:t>, including EUR 92 000 000 for administrative costs, on the condition that that amount is at least matched by the contribution of Participating States, distributed as follows:</a:t>
            </a:r>
          </a:p>
          <a:p>
            <a:pPr marL="914400" lvl="2" indent="0">
              <a:buNone/>
            </a:pPr>
            <a:r>
              <a:rPr lang="en-US" i="1" dirty="0"/>
              <a:t>(a) up to EUR 900 000 000 from Horizon Europe;</a:t>
            </a:r>
          </a:p>
          <a:p>
            <a:pPr marL="914400" lvl="2" indent="0">
              <a:buNone/>
            </a:pPr>
            <a:r>
              <a:rPr lang="en-US" i="1" dirty="0"/>
              <a:t>(b) up to EUR 1 981 300 000 from the Digital Europe </a:t>
            </a:r>
            <a:r>
              <a:rPr lang="en-US" i="1" dirty="0" err="1"/>
              <a:t>Programme</a:t>
            </a:r>
            <a:r>
              <a:rPr lang="en-US" i="1" dirty="0"/>
              <a:t>;</a:t>
            </a:r>
          </a:p>
          <a:p>
            <a:pPr marL="914400" lvl="2" indent="0">
              <a:buNone/>
            </a:pPr>
            <a:r>
              <a:rPr lang="en-US" b="1" i="1" dirty="0">
                <a:highlight>
                  <a:srgbClr val="FFFF00"/>
                </a:highlight>
              </a:rPr>
              <a:t>(c) up to EUR 200 000 000 from the Connecting Europe Facility.</a:t>
            </a:r>
          </a:p>
          <a:p>
            <a:pPr marL="914400" lvl="2" indent="0">
              <a:buNone/>
            </a:pPr>
            <a:endParaRPr lang="en-GB" b="1" i="1" dirty="0">
              <a:highlight>
                <a:srgbClr val="FFFF00"/>
              </a:highlight>
            </a:endParaRPr>
          </a:p>
          <a:p>
            <a:pPr marL="457200" lvl="1" indent="0">
              <a:buNone/>
            </a:pPr>
            <a:r>
              <a:rPr lang="en-US" b="1" i="1" dirty="0">
                <a:highlight>
                  <a:srgbClr val="FFFF00"/>
                </a:highlight>
              </a:rPr>
              <a:t>The Union financial contribution referred to in paragraph 1(c) shall be used for the interconnection of the High Performance Computing and data resources </a:t>
            </a:r>
            <a:r>
              <a:rPr lang="en-US" i="1" dirty="0"/>
              <a:t>and the creation of an integrated pan-European </a:t>
            </a:r>
            <a:r>
              <a:rPr lang="en-US" b="1" i="1" dirty="0">
                <a:solidFill>
                  <a:schemeClr val="accent1"/>
                </a:solidFill>
                <a:highlight>
                  <a:srgbClr val="FFFF00"/>
                </a:highlight>
              </a:rPr>
              <a:t>hyper-connected</a:t>
            </a:r>
            <a:r>
              <a:rPr lang="en-US" b="1" i="1" dirty="0"/>
              <a:t> </a:t>
            </a:r>
            <a:r>
              <a:rPr lang="en-US" i="1" dirty="0"/>
              <a:t>High Performance Computing and data infrastructure.</a:t>
            </a:r>
          </a:p>
        </p:txBody>
      </p:sp>
      <p:cxnSp>
        <p:nvCxnSpPr>
          <p:cNvPr id="5" name="Straight Arrow Connector 4">
            <a:extLst>
              <a:ext uri="{FF2B5EF4-FFF2-40B4-BE49-F238E27FC236}">
                <a16:creationId xmlns:a16="http://schemas.microsoft.com/office/drawing/2014/main" id="{9A41D20F-B295-0C51-B57B-E1177657A81D}"/>
              </a:ext>
            </a:extLst>
          </p:cNvPr>
          <p:cNvCxnSpPr/>
          <p:nvPr/>
        </p:nvCxnSpPr>
        <p:spPr>
          <a:xfrm flipH="1">
            <a:off x="8096250" y="3105150"/>
            <a:ext cx="1181100" cy="6477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833B216-B1FF-CC4C-021B-A7136149B4CD}"/>
              </a:ext>
            </a:extLst>
          </p:cNvPr>
          <p:cNvSpPr txBox="1"/>
          <p:nvPr/>
        </p:nvSpPr>
        <p:spPr>
          <a:xfrm>
            <a:off x="8848725" y="2735818"/>
            <a:ext cx="3187476" cy="369332"/>
          </a:xfrm>
          <a:prstGeom prst="rect">
            <a:avLst/>
          </a:prstGeom>
          <a:noFill/>
        </p:spPr>
        <p:txBody>
          <a:bodyPr wrap="none" rtlCol="0">
            <a:spAutoFit/>
          </a:bodyPr>
          <a:lstStyle/>
          <a:p>
            <a:r>
              <a:rPr lang="en-GB" b="1" dirty="0">
                <a:highlight>
                  <a:srgbClr val="FFFF00"/>
                </a:highlight>
              </a:rPr>
              <a:t>This is the funding for our area!</a:t>
            </a:r>
          </a:p>
        </p:txBody>
      </p:sp>
    </p:spTree>
    <p:extLst>
      <p:ext uri="{BB962C8B-B14F-4D97-AF65-F5344CB8AC3E}">
        <p14:creationId xmlns:p14="http://schemas.microsoft.com/office/powerpoint/2010/main" val="3620540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CC10F-66CD-19DA-28DD-5DF89E986D40}"/>
              </a:ext>
            </a:extLst>
          </p:cNvPr>
          <p:cNvSpPr>
            <a:spLocks noGrp="1"/>
          </p:cNvSpPr>
          <p:nvPr>
            <p:ph type="title"/>
          </p:nvPr>
        </p:nvSpPr>
        <p:spPr>
          <a:xfrm>
            <a:off x="999059" y="76200"/>
            <a:ext cx="9894723" cy="430909"/>
          </a:xfrm>
        </p:spPr>
        <p:txBody>
          <a:bodyPr>
            <a:normAutofit fontScale="90000"/>
          </a:bodyPr>
          <a:lstStyle/>
          <a:p>
            <a:r>
              <a:rPr lang="en-GB" dirty="0">
                <a:solidFill>
                  <a:schemeClr val="bg1"/>
                </a:solidFill>
              </a:rPr>
              <a:t>Acquisition process</a:t>
            </a:r>
          </a:p>
        </p:txBody>
      </p:sp>
      <p:sp>
        <p:nvSpPr>
          <p:cNvPr id="3" name="Content Placeholder 2">
            <a:extLst>
              <a:ext uri="{FF2B5EF4-FFF2-40B4-BE49-F238E27FC236}">
                <a16:creationId xmlns:a16="http://schemas.microsoft.com/office/drawing/2014/main" id="{22CE0F90-3FEB-A319-04AC-0867320EC691}"/>
              </a:ext>
            </a:extLst>
          </p:cNvPr>
          <p:cNvSpPr>
            <a:spLocks noGrp="1"/>
          </p:cNvSpPr>
          <p:nvPr>
            <p:ph sz="quarter" idx="10"/>
          </p:nvPr>
        </p:nvSpPr>
        <p:spPr>
          <a:xfrm>
            <a:off x="415001" y="810899"/>
            <a:ext cx="4733925" cy="5682498"/>
          </a:xfrm>
        </p:spPr>
        <p:txBody>
          <a:bodyPr>
            <a:normAutofit lnSpcReduction="10000"/>
          </a:bodyPr>
          <a:lstStyle/>
          <a:p>
            <a:r>
              <a:rPr lang="en-GB" b="1" dirty="0"/>
              <a:t>The JU intends to acquire the Hyper-connectivity service via tender </a:t>
            </a:r>
            <a:r>
              <a:rPr lang="en-GB" dirty="0"/>
              <a:t>no matching National Funds (50%) </a:t>
            </a:r>
          </a:p>
          <a:p>
            <a:r>
              <a:rPr lang="en-GB" b="1" dirty="0">
                <a:highlight>
                  <a:srgbClr val="FFFF00"/>
                </a:highlight>
              </a:rPr>
              <a:t>The tender was released in December 2024</a:t>
            </a:r>
          </a:p>
          <a:p>
            <a:pPr lvl="1">
              <a:buFontTx/>
              <a:buChar char="-"/>
            </a:pPr>
            <a:r>
              <a:rPr lang="en-GB" dirty="0"/>
              <a:t>Initial scope and term is </a:t>
            </a:r>
            <a:r>
              <a:rPr lang="en-GB" b="1" dirty="0"/>
              <a:t>4 years </a:t>
            </a:r>
          </a:p>
          <a:p>
            <a:pPr lvl="1">
              <a:buFontTx/>
              <a:buChar char="-"/>
            </a:pPr>
            <a:r>
              <a:rPr lang="en-GB" dirty="0"/>
              <a:t>Amount allocated is </a:t>
            </a:r>
            <a:r>
              <a:rPr lang="en-GB" b="1" dirty="0"/>
              <a:t>60M Euros</a:t>
            </a:r>
          </a:p>
          <a:p>
            <a:pPr lvl="1">
              <a:buFontTx/>
              <a:buChar char="-"/>
            </a:pPr>
            <a:r>
              <a:rPr lang="en-GB" b="1" dirty="0"/>
              <a:t>Only EU countries </a:t>
            </a:r>
            <a:r>
              <a:rPr lang="en-GB" dirty="0"/>
              <a:t>can</a:t>
            </a:r>
            <a:r>
              <a:rPr lang="en-GB" b="1" dirty="0"/>
              <a:t> </a:t>
            </a:r>
            <a:r>
              <a:rPr lang="en-GB" dirty="0"/>
              <a:t>benefit from CEF</a:t>
            </a:r>
            <a:endParaRPr lang="en-GB" b="1" dirty="0"/>
          </a:p>
          <a:p>
            <a:pPr lvl="1">
              <a:buFontTx/>
              <a:buChar char="-"/>
            </a:pPr>
            <a:r>
              <a:rPr lang="en-GB" b="1" dirty="0">
                <a:highlight>
                  <a:srgbClr val="FFFF00"/>
                </a:highlight>
              </a:rPr>
              <a:t>300+ Points of interest to connect of which 210 mandatory</a:t>
            </a:r>
          </a:p>
          <a:p>
            <a:r>
              <a:rPr lang="en-GB" b="1" dirty="0">
                <a:highlight>
                  <a:srgbClr val="FFFF00"/>
                </a:highlight>
              </a:rPr>
              <a:t>GEANT provides a bid on Match 14</a:t>
            </a:r>
            <a:r>
              <a:rPr lang="en-GB" b="1" baseline="30000" dirty="0">
                <a:highlight>
                  <a:srgbClr val="FFFF00"/>
                </a:highlight>
              </a:rPr>
              <a:t>th</a:t>
            </a:r>
            <a:r>
              <a:rPr lang="en-GB" b="1" dirty="0">
                <a:highlight>
                  <a:srgbClr val="FFFF00"/>
                </a:highlight>
              </a:rPr>
              <a:t> (deadline for submission) </a:t>
            </a:r>
          </a:p>
          <a:p>
            <a:r>
              <a:rPr lang="en-GB" b="1" dirty="0">
                <a:highlight>
                  <a:srgbClr val="FFFF00"/>
                </a:highlight>
              </a:rPr>
              <a:t>This is an Open competitive tender and another bidder has provided an offer</a:t>
            </a:r>
            <a:endParaRPr lang="en-GB" b="1" dirty="0"/>
          </a:p>
          <a:p>
            <a:pPr marL="457200" lvl="1" indent="0">
              <a:buNone/>
            </a:pPr>
            <a:endParaRPr lang="en-US" i="1" dirty="0"/>
          </a:p>
        </p:txBody>
      </p:sp>
      <p:pic>
        <p:nvPicPr>
          <p:cNvPr id="23" name="Picture 22">
            <a:extLst>
              <a:ext uri="{FF2B5EF4-FFF2-40B4-BE49-F238E27FC236}">
                <a16:creationId xmlns:a16="http://schemas.microsoft.com/office/drawing/2014/main" id="{CBFC9F99-F8DB-EB47-7E77-2EDEE2CCD50F}"/>
              </a:ext>
            </a:extLst>
          </p:cNvPr>
          <p:cNvPicPr>
            <a:picLocks noChangeAspect="1"/>
          </p:cNvPicPr>
          <p:nvPr/>
        </p:nvPicPr>
        <p:blipFill rotWithShape="1">
          <a:blip r:embed="rId2"/>
          <a:srcRect t="153" r="6859" b="43030"/>
          <a:stretch/>
        </p:blipFill>
        <p:spPr>
          <a:xfrm>
            <a:off x="5410200" y="949743"/>
            <a:ext cx="6461942" cy="5214116"/>
          </a:xfrm>
          <a:prstGeom prst="rect">
            <a:avLst/>
          </a:prstGeom>
        </p:spPr>
      </p:pic>
      <p:sp>
        <p:nvSpPr>
          <p:cNvPr id="4" name="Rectangle 3">
            <a:extLst>
              <a:ext uri="{FF2B5EF4-FFF2-40B4-BE49-F238E27FC236}">
                <a16:creationId xmlns:a16="http://schemas.microsoft.com/office/drawing/2014/main" id="{CB19CA4E-FA77-861B-927C-405D43A141C8}"/>
              </a:ext>
            </a:extLst>
          </p:cNvPr>
          <p:cNvSpPr/>
          <p:nvPr/>
        </p:nvSpPr>
        <p:spPr>
          <a:xfrm>
            <a:off x="5410200" y="3464308"/>
            <a:ext cx="6461942" cy="156489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196C981F-57C1-2C0C-7837-3A324A31BA4C}"/>
              </a:ext>
            </a:extLst>
          </p:cNvPr>
          <p:cNvCxnSpPr/>
          <p:nvPr/>
        </p:nvCxnSpPr>
        <p:spPr>
          <a:xfrm>
            <a:off x="8801100" y="1466850"/>
            <a:ext cx="249555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147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647CB-A726-B582-CDBA-F40B729B7197}"/>
              </a:ext>
            </a:extLst>
          </p:cNvPr>
          <p:cNvSpPr>
            <a:spLocks noGrp="1"/>
          </p:cNvSpPr>
          <p:nvPr>
            <p:ph type="title"/>
          </p:nvPr>
        </p:nvSpPr>
        <p:spPr>
          <a:xfrm>
            <a:off x="930464" y="71415"/>
            <a:ext cx="9894723" cy="430909"/>
          </a:xfrm>
        </p:spPr>
        <p:txBody>
          <a:bodyPr>
            <a:normAutofit fontScale="90000"/>
          </a:bodyPr>
          <a:lstStyle/>
          <a:p>
            <a:r>
              <a:rPr lang="en-NL" dirty="0">
                <a:solidFill>
                  <a:schemeClr val="bg1"/>
                </a:solidFill>
              </a:rPr>
              <a:t>EuroHPC HyperConnectivity Service – what service?</a:t>
            </a:r>
          </a:p>
        </p:txBody>
      </p:sp>
      <p:sp>
        <p:nvSpPr>
          <p:cNvPr id="3" name="Content Placeholder 2">
            <a:extLst>
              <a:ext uri="{FF2B5EF4-FFF2-40B4-BE49-F238E27FC236}">
                <a16:creationId xmlns:a16="http://schemas.microsoft.com/office/drawing/2014/main" id="{FFD8EF1C-5CB2-387C-663B-756AA644358B}"/>
              </a:ext>
            </a:extLst>
          </p:cNvPr>
          <p:cNvSpPr>
            <a:spLocks noGrp="1"/>
          </p:cNvSpPr>
          <p:nvPr>
            <p:ph sz="quarter" idx="10"/>
          </p:nvPr>
        </p:nvSpPr>
        <p:spPr>
          <a:xfrm>
            <a:off x="406120" y="953783"/>
            <a:ext cx="10222295" cy="4365229"/>
          </a:xfrm>
          <a:solidFill>
            <a:schemeClr val="accent4">
              <a:lumMod val="20000"/>
              <a:lumOff val="80000"/>
            </a:schemeClr>
          </a:solidFill>
        </p:spPr>
        <p:txBody>
          <a:bodyPr>
            <a:normAutofit/>
          </a:bodyPr>
          <a:lstStyle/>
          <a:p>
            <a:endParaRPr lang="en-NL" dirty="0"/>
          </a:p>
          <a:p>
            <a:pPr>
              <a:lnSpc>
                <a:spcPct val="120000"/>
              </a:lnSpc>
            </a:pPr>
            <a:r>
              <a:rPr lang="en-NL" b="1" dirty="0"/>
              <a:t>Hyperconnectivity, or an </a:t>
            </a:r>
            <a:r>
              <a:rPr lang="en-NL" b="1" dirty="0">
                <a:highlight>
                  <a:srgbClr val="FFFF00"/>
                </a:highlight>
              </a:rPr>
              <a:t>“Enhanced IP service”: </a:t>
            </a:r>
          </a:p>
          <a:p>
            <a:pPr lvl="1">
              <a:lnSpc>
                <a:spcPct val="120000"/>
              </a:lnSpc>
            </a:pPr>
            <a:r>
              <a:rPr lang="en-NL" sz="2400" b="1" dirty="0"/>
              <a:t>Basic service: </a:t>
            </a:r>
            <a:r>
              <a:rPr lang="en-NL" sz="2400" u="sng" dirty="0">
                <a:highlight>
                  <a:srgbClr val="FFFF00"/>
                </a:highlight>
              </a:rPr>
              <a:t>Very well connected high-capacity IP </a:t>
            </a:r>
            <a:r>
              <a:rPr lang="en-GB" sz="2400" u="sng" dirty="0">
                <a:highlight>
                  <a:srgbClr val="FFFF00"/>
                </a:highlight>
              </a:rPr>
              <a:t>transit </a:t>
            </a:r>
            <a:r>
              <a:rPr lang="en-NL" sz="2400" u="sng" dirty="0">
                <a:highlight>
                  <a:srgbClr val="FFFF00"/>
                </a:highlight>
              </a:rPr>
              <a:t>service for EuroHPC sites</a:t>
            </a:r>
          </a:p>
          <a:p>
            <a:pPr lvl="1">
              <a:lnSpc>
                <a:spcPct val="120000"/>
              </a:lnSpc>
            </a:pPr>
            <a:r>
              <a:rPr lang="en-NL" sz="2400" b="1" u="sng" dirty="0"/>
              <a:t>Added</a:t>
            </a:r>
            <a:r>
              <a:rPr lang="en-NL" sz="2400" u="sng" dirty="0"/>
              <a:t>: services</a:t>
            </a:r>
            <a:r>
              <a:rPr lang="en-NL" sz="2400" dirty="0"/>
              <a:t> such as </a:t>
            </a:r>
          </a:p>
          <a:p>
            <a:pPr lvl="2">
              <a:lnSpc>
                <a:spcPct val="120000"/>
              </a:lnSpc>
            </a:pPr>
            <a:r>
              <a:rPr lang="en-NL" sz="2400" dirty="0">
                <a:highlight>
                  <a:srgbClr val="FFFF00"/>
                </a:highlight>
              </a:rPr>
              <a:t>Service performance monitoring</a:t>
            </a:r>
          </a:p>
          <a:p>
            <a:pPr lvl="2">
              <a:lnSpc>
                <a:spcPct val="120000"/>
              </a:lnSpc>
            </a:pPr>
            <a:r>
              <a:rPr lang="en-NL" sz="2400" dirty="0">
                <a:highlight>
                  <a:srgbClr val="FFFF00"/>
                </a:highlight>
              </a:rPr>
              <a:t>Security services</a:t>
            </a:r>
          </a:p>
          <a:p>
            <a:pPr lvl="2">
              <a:lnSpc>
                <a:spcPct val="120000"/>
              </a:lnSpc>
            </a:pPr>
            <a:r>
              <a:rPr lang="en-NL" sz="2400" dirty="0">
                <a:highlight>
                  <a:srgbClr val="FFFF00"/>
                </a:highlight>
              </a:rPr>
              <a:t>Optional connectivity services…</a:t>
            </a:r>
          </a:p>
          <a:p>
            <a:pPr lvl="2">
              <a:lnSpc>
                <a:spcPct val="120000"/>
              </a:lnSpc>
            </a:pPr>
            <a:endParaRPr lang="en-NL" dirty="0"/>
          </a:p>
          <a:p>
            <a:pPr marL="457200" lvl="1" indent="0">
              <a:lnSpc>
                <a:spcPct val="120000"/>
              </a:lnSpc>
              <a:buNone/>
            </a:pPr>
            <a:endParaRPr lang="en-NL" dirty="0"/>
          </a:p>
          <a:p>
            <a:pPr marL="457200" lvl="1" indent="0">
              <a:lnSpc>
                <a:spcPct val="120000"/>
              </a:lnSpc>
              <a:buNone/>
            </a:pPr>
            <a:endParaRPr lang="en-NL" dirty="0"/>
          </a:p>
          <a:p>
            <a:pPr marL="457200" lvl="1" indent="0">
              <a:buNone/>
            </a:pPr>
            <a:endParaRPr lang="en-NL" dirty="0"/>
          </a:p>
        </p:txBody>
      </p:sp>
      <p:sp>
        <p:nvSpPr>
          <p:cNvPr id="5" name="TextBox 4">
            <a:extLst>
              <a:ext uri="{FF2B5EF4-FFF2-40B4-BE49-F238E27FC236}">
                <a16:creationId xmlns:a16="http://schemas.microsoft.com/office/drawing/2014/main" id="{462E8347-D737-221E-6E44-BAA794EDF6DF}"/>
              </a:ext>
            </a:extLst>
          </p:cNvPr>
          <p:cNvSpPr txBox="1"/>
          <p:nvPr/>
        </p:nvSpPr>
        <p:spPr>
          <a:xfrm>
            <a:off x="5845214" y="4211340"/>
            <a:ext cx="5940665" cy="2278765"/>
          </a:xfrm>
          <a:prstGeom prst="rect">
            <a:avLst/>
          </a:prstGeom>
          <a:solidFill>
            <a:schemeClr val="accent3">
              <a:lumMod val="20000"/>
              <a:lumOff val="80000"/>
            </a:schemeClr>
          </a:solidFill>
        </p:spPr>
        <p:txBody>
          <a:bodyPr wrap="square">
            <a:spAutoFit/>
          </a:bodyPr>
          <a:lstStyle/>
          <a:p>
            <a:pPr>
              <a:lnSpc>
                <a:spcPct val="120000"/>
              </a:lnSpc>
            </a:pPr>
            <a:r>
              <a:rPr lang="en-NL" sz="2400" b="1" dirty="0">
                <a:solidFill>
                  <a:schemeClr val="accent6">
                    <a:lumMod val="50000"/>
                  </a:schemeClr>
                </a:solidFill>
              </a:rPr>
              <a:t>Basic IP service in the tender docs</a:t>
            </a:r>
            <a:r>
              <a:rPr lang="en-NL" sz="2400" dirty="0">
                <a:solidFill>
                  <a:schemeClr val="accent6">
                    <a:lumMod val="50000"/>
                  </a:schemeClr>
                </a:solidFill>
              </a:rPr>
              <a:t>:</a:t>
            </a:r>
          </a:p>
          <a:p>
            <a:pPr marL="285750" indent="-285750">
              <a:lnSpc>
                <a:spcPct val="120000"/>
              </a:lnSpc>
              <a:buFont typeface="Arial" panose="020B0604020202020204" pitchFamily="34" charset="0"/>
              <a:buChar char="•"/>
            </a:pPr>
            <a:r>
              <a:rPr lang="en-NL" sz="2400" dirty="0">
                <a:solidFill>
                  <a:schemeClr val="accent6">
                    <a:lumMod val="50000"/>
                  </a:schemeClr>
                </a:solidFill>
              </a:rPr>
              <a:t>Capacity (uncongested network) is very important</a:t>
            </a:r>
          </a:p>
          <a:p>
            <a:pPr marL="285750" indent="-285750">
              <a:lnSpc>
                <a:spcPct val="120000"/>
              </a:lnSpc>
              <a:buFont typeface="Arial" panose="020B0604020202020204" pitchFamily="34" charset="0"/>
              <a:buChar char="•"/>
            </a:pPr>
            <a:r>
              <a:rPr lang="en-NL" sz="2400" dirty="0">
                <a:solidFill>
                  <a:schemeClr val="accent6">
                    <a:lumMod val="50000"/>
                  </a:schemeClr>
                </a:solidFill>
              </a:rPr>
              <a:t>Connectivity to NREN environment is important</a:t>
            </a:r>
            <a:r>
              <a:rPr lang="en-GB" sz="2400" dirty="0">
                <a:solidFill>
                  <a:schemeClr val="accent6">
                    <a:lumMod val="50000"/>
                  </a:schemeClr>
                </a:solidFill>
              </a:rPr>
              <a:t> – see next slide</a:t>
            </a:r>
            <a:endParaRPr lang="en-NL" sz="2400" dirty="0">
              <a:solidFill>
                <a:schemeClr val="accent6">
                  <a:lumMod val="50000"/>
                </a:schemeClr>
              </a:solidFill>
            </a:endParaRPr>
          </a:p>
        </p:txBody>
      </p:sp>
    </p:spTree>
    <p:extLst>
      <p:ext uri="{BB962C8B-B14F-4D97-AF65-F5344CB8AC3E}">
        <p14:creationId xmlns:p14="http://schemas.microsoft.com/office/powerpoint/2010/main" val="1216207327"/>
      </p:ext>
    </p:extLst>
  </p:cSld>
  <p:clrMapOvr>
    <a:masterClrMapping/>
  </p:clrMapOvr>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Presentation_Template_2022" id="{4BE2BC52-70CB-804F-8000-929BD1B6A85B}" vid="{DC141317-625F-DC42-A6EE-F36CBAE4B3BD}"/>
    </a:ext>
  </a:extLst>
</a:theme>
</file>

<file path=ppt/theme/theme2.xml><?xml version="1.0" encoding="utf-8"?>
<a:theme xmlns:a="http://schemas.openxmlformats.org/drawingml/2006/main" name="End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 Presentation Template - August 2017.potx" id="{D619A71B-72F6-4017-9642-8E046705272E}" vid="{94030387-6E4E-45DC-8C13-3496BB4EE5F2}"/>
    </a:ext>
  </a:extLst>
</a:theme>
</file>

<file path=ppt/theme/theme3.xml><?xml version="1.0" encoding="utf-8"?>
<a:theme xmlns:a="http://schemas.openxmlformats.org/drawingml/2006/main" name="1_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 Presentation Template - August 2017.potx" id="{D619A71B-72F6-4017-9642-8E046705272E}" vid="{94030387-6E4E-45DC-8C13-3496BB4EE5F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2410</Words>
  <Application>Microsoft Office PowerPoint</Application>
  <PresentationFormat>Widescreen</PresentationFormat>
  <Paragraphs>235</Paragraphs>
  <Slides>19</Slides>
  <Notes>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19</vt:i4>
      </vt:variant>
    </vt:vector>
  </HeadingPairs>
  <TitlesOfParts>
    <vt:vector size="26" baseType="lpstr">
      <vt:lpstr>Arial</vt:lpstr>
      <vt:lpstr>Calibri</vt:lpstr>
      <vt:lpstr>Symbol</vt:lpstr>
      <vt:lpstr>Wingdings</vt:lpstr>
      <vt:lpstr>Office Theme</vt:lpstr>
      <vt:lpstr>End Slide</vt:lpstr>
      <vt:lpstr>1_Standard layout</vt:lpstr>
      <vt:lpstr>PowerPoint Presentation</vt:lpstr>
      <vt:lpstr>EuroHPC and the JU </vt:lpstr>
      <vt:lpstr>Pillars of the JU activity</vt:lpstr>
      <vt:lpstr>Hyper-connectivity</vt:lpstr>
      <vt:lpstr>Members of EuroHPC and facilities of the JU </vt:lpstr>
      <vt:lpstr>To summarise</vt:lpstr>
      <vt:lpstr>Funding</vt:lpstr>
      <vt:lpstr>Acquisition process</vt:lpstr>
      <vt:lpstr>EuroHPC HyperConnectivity Service – what service?</vt:lpstr>
      <vt:lpstr>Points of Interest</vt:lpstr>
      <vt:lpstr>Simple view: The HCSA – Core Network, Access</vt:lpstr>
      <vt:lpstr>The HCSA – Core Network and Access</vt:lpstr>
      <vt:lpstr>What is required as part of the service</vt:lpstr>
      <vt:lpstr>Service testing infrastructure</vt:lpstr>
      <vt:lpstr>Performance Management Platform - PMP</vt:lpstr>
      <vt:lpstr>Performance Management Platform – PMP - continues</vt:lpstr>
      <vt:lpstr>Ticketing System </vt:lpstr>
      <vt:lpstr>A possible timeline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Sebastiano Buscaglione</cp:lastModifiedBy>
  <cp:revision>279</cp:revision>
  <dcterms:created xsi:type="dcterms:W3CDTF">2022-09-06T15:15:15Z</dcterms:created>
  <dcterms:modified xsi:type="dcterms:W3CDTF">2025-03-31T11:49:01Z</dcterms:modified>
</cp:coreProperties>
</file>