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5"/>
  </p:sldMasterIdLst>
  <p:notesMasterIdLst>
    <p:notesMasterId r:id="rId27"/>
  </p:notesMasterIdLst>
  <p:handoutMasterIdLst>
    <p:handoutMasterId r:id="rId28"/>
  </p:handoutMasterIdLst>
  <p:sldIdLst>
    <p:sldId id="402" r:id="rId6"/>
    <p:sldId id="452" r:id="rId7"/>
    <p:sldId id="447" r:id="rId8"/>
    <p:sldId id="5064" r:id="rId9"/>
    <p:sldId id="449" r:id="rId10"/>
    <p:sldId id="406" r:id="rId11"/>
    <p:sldId id="450" r:id="rId12"/>
    <p:sldId id="407" r:id="rId13"/>
    <p:sldId id="451" r:id="rId14"/>
    <p:sldId id="453" r:id="rId15"/>
    <p:sldId id="446" r:id="rId16"/>
    <p:sldId id="454" r:id="rId17"/>
    <p:sldId id="400" r:id="rId18"/>
    <p:sldId id="257" r:id="rId19"/>
    <p:sldId id="5047" r:id="rId20"/>
    <p:sldId id="5052" r:id="rId21"/>
    <p:sldId id="5061" r:id="rId22"/>
    <p:sldId id="5062" r:id="rId23"/>
    <p:sldId id="5063" r:id="rId24"/>
    <p:sldId id="5060" r:id="rId25"/>
    <p:sldId id="505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8BF1D8-606D-47A0-AA28-702AB790BB12}" v="2" dt="2025-04-02T12:37:57.0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42" autoAdjust="0"/>
  </p:normalViewPr>
  <p:slideViewPr>
    <p:cSldViewPr snapToGrid="0">
      <p:cViewPr varScale="1">
        <p:scale>
          <a:sx n="33" d="100"/>
          <a:sy n="33" d="100"/>
        </p:scale>
        <p:origin x="10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van McFeeley" userId="d71a5db1-52d3-408a-bd4a-c67d63c36d1d" providerId="ADAL" clId="{E78BF1D8-606D-47A0-AA28-702AB790BB12}"/>
    <pc:docChg chg="undo custSel addSld delSld modSld">
      <pc:chgData name="Garvan McFeeley" userId="d71a5db1-52d3-408a-bd4a-c67d63c36d1d" providerId="ADAL" clId="{E78BF1D8-606D-47A0-AA28-702AB790BB12}" dt="2025-04-02T12:37:59.532" v="1654" actId="27636"/>
      <pc:docMkLst>
        <pc:docMk/>
      </pc:docMkLst>
      <pc:sldChg chg="modSp mod">
        <pc:chgData name="Garvan McFeeley" userId="d71a5db1-52d3-408a-bd4a-c67d63c36d1d" providerId="ADAL" clId="{E78BF1D8-606D-47A0-AA28-702AB790BB12}" dt="2025-04-02T07:41:11.190" v="1212" actId="27636"/>
        <pc:sldMkLst>
          <pc:docMk/>
          <pc:sldMk cId="2548860468" sldId="257"/>
        </pc:sldMkLst>
        <pc:spChg chg="mod">
          <ac:chgData name="Garvan McFeeley" userId="d71a5db1-52d3-408a-bd4a-c67d63c36d1d" providerId="ADAL" clId="{E78BF1D8-606D-47A0-AA28-702AB790BB12}" dt="2025-04-02T07:41:11.190" v="1212" actId="27636"/>
          <ac:spMkLst>
            <pc:docMk/>
            <pc:sldMk cId="2548860468" sldId="257"/>
            <ac:spMk id="4" creationId="{1B2A1B29-F250-C03A-73B4-B108E69BECF0}"/>
          </ac:spMkLst>
        </pc:spChg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1977003289" sldId="400"/>
        </pc:sldMkLst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4101351918" sldId="402"/>
        </pc:sldMkLst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3005592788" sldId="406"/>
        </pc:sldMkLst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2414560860" sldId="407"/>
        </pc:sldMkLst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1896109475" sldId="446"/>
        </pc:sldMkLst>
      </pc:sldChg>
      <pc:sldChg chg="modSp add mod">
        <pc:chgData name="Garvan McFeeley" userId="d71a5db1-52d3-408a-bd4a-c67d63c36d1d" providerId="ADAL" clId="{E78BF1D8-606D-47A0-AA28-702AB790BB12}" dt="2025-04-02T12:37:59.442" v="1651" actId="27636"/>
        <pc:sldMkLst>
          <pc:docMk/>
          <pc:sldMk cId="2708198593" sldId="447"/>
        </pc:sldMkLst>
        <pc:spChg chg="mod">
          <ac:chgData name="Garvan McFeeley" userId="d71a5db1-52d3-408a-bd4a-c67d63c36d1d" providerId="ADAL" clId="{E78BF1D8-606D-47A0-AA28-702AB790BB12}" dt="2025-04-02T12:37:59.442" v="1651" actId="27636"/>
          <ac:spMkLst>
            <pc:docMk/>
            <pc:sldMk cId="2708198593" sldId="447"/>
            <ac:spMk id="3" creationId="{8A44B4ED-90AB-9243-C301-4D51DB19E9C4}"/>
          </ac:spMkLst>
        </pc:spChg>
      </pc:sldChg>
      <pc:sldChg chg="modSp add mod">
        <pc:chgData name="Garvan McFeeley" userId="d71a5db1-52d3-408a-bd4a-c67d63c36d1d" providerId="ADAL" clId="{E78BF1D8-606D-47A0-AA28-702AB790BB12}" dt="2025-04-02T12:37:59.502" v="1653" actId="27636"/>
        <pc:sldMkLst>
          <pc:docMk/>
          <pc:sldMk cId="3967641531" sldId="449"/>
        </pc:sldMkLst>
        <pc:spChg chg="mod">
          <ac:chgData name="Garvan McFeeley" userId="d71a5db1-52d3-408a-bd4a-c67d63c36d1d" providerId="ADAL" clId="{E78BF1D8-606D-47A0-AA28-702AB790BB12}" dt="2025-04-02T12:37:59.502" v="1653" actId="27636"/>
          <ac:spMkLst>
            <pc:docMk/>
            <pc:sldMk cId="3967641531" sldId="449"/>
            <ac:spMk id="2" creationId="{AD268533-F8DF-B223-71BE-3E9139138E72}"/>
          </ac:spMkLst>
        </pc:spChg>
      </pc:sldChg>
      <pc:sldChg chg="modSp add mod">
        <pc:chgData name="Garvan McFeeley" userId="d71a5db1-52d3-408a-bd4a-c67d63c36d1d" providerId="ADAL" clId="{E78BF1D8-606D-47A0-AA28-702AB790BB12}" dt="2025-04-02T12:37:59.532" v="1654" actId="27636"/>
        <pc:sldMkLst>
          <pc:docMk/>
          <pc:sldMk cId="3597945343" sldId="450"/>
        </pc:sldMkLst>
        <pc:spChg chg="mod">
          <ac:chgData name="Garvan McFeeley" userId="d71a5db1-52d3-408a-bd4a-c67d63c36d1d" providerId="ADAL" clId="{E78BF1D8-606D-47A0-AA28-702AB790BB12}" dt="2025-04-02T12:37:59.532" v="1654" actId="27636"/>
          <ac:spMkLst>
            <pc:docMk/>
            <pc:sldMk cId="3597945343" sldId="450"/>
            <ac:spMk id="7" creationId="{9B9C4BB7-2A2B-4B77-93F8-F897424109DA}"/>
          </ac:spMkLst>
        </pc:spChg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4016231995" sldId="451"/>
        </pc:sldMkLst>
      </pc:sldChg>
      <pc:sldChg chg="modSp add mod">
        <pc:chgData name="Garvan McFeeley" userId="d71a5db1-52d3-408a-bd4a-c67d63c36d1d" providerId="ADAL" clId="{E78BF1D8-606D-47A0-AA28-702AB790BB12}" dt="2025-04-02T12:37:58.947" v="1650" actId="27636"/>
        <pc:sldMkLst>
          <pc:docMk/>
          <pc:sldMk cId="3500541312" sldId="452"/>
        </pc:sldMkLst>
        <pc:spChg chg="mod">
          <ac:chgData name="Garvan McFeeley" userId="d71a5db1-52d3-408a-bd4a-c67d63c36d1d" providerId="ADAL" clId="{E78BF1D8-606D-47A0-AA28-702AB790BB12}" dt="2025-04-02T12:37:58.947" v="1650" actId="27636"/>
          <ac:spMkLst>
            <pc:docMk/>
            <pc:sldMk cId="3500541312" sldId="452"/>
            <ac:spMk id="2" creationId="{771B9D5E-674C-CA62-9EEB-91C63E4A6F7E}"/>
          </ac:spMkLst>
        </pc:spChg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1947317231" sldId="453"/>
        </pc:sldMkLst>
      </pc:sldChg>
      <pc:sldChg chg="add">
        <pc:chgData name="Garvan McFeeley" userId="d71a5db1-52d3-408a-bd4a-c67d63c36d1d" providerId="ADAL" clId="{E78BF1D8-606D-47A0-AA28-702AB790BB12}" dt="2025-04-02T12:37:56.871" v="1649"/>
        <pc:sldMkLst>
          <pc:docMk/>
          <pc:sldMk cId="68522574" sldId="454"/>
        </pc:sldMkLst>
      </pc:sldChg>
      <pc:sldChg chg="modSp mod">
        <pc:chgData name="Garvan McFeeley" userId="d71a5db1-52d3-408a-bd4a-c67d63c36d1d" providerId="ADAL" clId="{E78BF1D8-606D-47A0-AA28-702AB790BB12}" dt="2025-04-02T07:48:06.023" v="1635" actId="20577"/>
        <pc:sldMkLst>
          <pc:docMk/>
          <pc:sldMk cId="733128360" sldId="5047"/>
        </pc:sldMkLst>
        <pc:spChg chg="mod">
          <ac:chgData name="Garvan McFeeley" userId="d71a5db1-52d3-408a-bd4a-c67d63c36d1d" providerId="ADAL" clId="{E78BF1D8-606D-47A0-AA28-702AB790BB12}" dt="2025-04-02T07:47:55.192" v="1617" actId="20577"/>
          <ac:spMkLst>
            <pc:docMk/>
            <pc:sldMk cId="733128360" sldId="5047"/>
            <ac:spMk id="6" creationId="{BF20DD1E-1CFA-E154-189F-6C2CE6DCEFDC}"/>
          </ac:spMkLst>
        </pc:spChg>
        <pc:spChg chg="mod">
          <ac:chgData name="Garvan McFeeley" userId="d71a5db1-52d3-408a-bd4a-c67d63c36d1d" providerId="ADAL" clId="{E78BF1D8-606D-47A0-AA28-702AB790BB12}" dt="2025-04-02T07:48:06.023" v="1635" actId="20577"/>
          <ac:spMkLst>
            <pc:docMk/>
            <pc:sldMk cId="733128360" sldId="5047"/>
            <ac:spMk id="7" creationId="{4EC73B7B-55AC-277E-5E8D-742B5E5AC9D7}"/>
          </ac:spMkLst>
        </pc:spChg>
      </pc:sldChg>
      <pc:sldChg chg="del">
        <pc:chgData name="Garvan McFeeley" userId="d71a5db1-52d3-408a-bd4a-c67d63c36d1d" providerId="ADAL" clId="{E78BF1D8-606D-47A0-AA28-702AB790BB12}" dt="2025-03-31T13:06:59.251" v="136" actId="47"/>
        <pc:sldMkLst>
          <pc:docMk/>
          <pc:sldMk cId="2997697505" sldId="5051"/>
        </pc:sldMkLst>
      </pc:sldChg>
      <pc:sldChg chg="addSp delSp modSp mod">
        <pc:chgData name="Garvan McFeeley" userId="d71a5db1-52d3-408a-bd4a-c67d63c36d1d" providerId="ADAL" clId="{E78BF1D8-606D-47A0-AA28-702AB790BB12}" dt="2025-04-02T07:33:39.934" v="1162"/>
        <pc:sldMkLst>
          <pc:docMk/>
          <pc:sldMk cId="4283812018" sldId="5052"/>
        </pc:sldMkLst>
        <pc:spChg chg="mod">
          <ac:chgData name="Garvan McFeeley" userId="d71a5db1-52d3-408a-bd4a-c67d63c36d1d" providerId="ADAL" clId="{E78BF1D8-606D-47A0-AA28-702AB790BB12}" dt="2025-04-02T07:33:39.934" v="1162"/>
          <ac:spMkLst>
            <pc:docMk/>
            <pc:sldMk cId="4283812018" sldId="5052"/>
            <ac:spMk id="2" creationId="{1732B697-98B1-A09C-ADF7-BB85B41C769F}"/>
          </ac:spMkLst>
        </pc:spChg>
        <pc:spChg chg="mod">
          <ac:chgData name="Garvan McFeeley" userId="d71a5db1-52d3-408a-bd4a-c67d63c36d1d" providerId="ADAL" clId="{E78BF1D8-606D-47A0-AA28-702AB790BB12}" dt="2025-04-02T07:32:16.973" v="1060" actId="20577"/>
          <ac:spMkLst>
            <pc:docMk/>
            <pc:sldMk cId="4283812018" sldId="5052"/>
            <ac:spMk id="6" creationId="{10B51EAE-504B-4AF2-2C1E-AE1279D4738F}"/>
          </ac:spMkLst>
        </pc:spChg>
        <pc:picChg chg="add mod">
          <ac:chgData name="Garvan McFeeley" userId="d71a5db1-52d3-408a-bd4a-c67d63c36d1d" providerId="ADAL" clId="{E78BF1D8-606D-47A0-AA28-702AB790BB12}" dt="2025-03-31T13:37:31.953" v="701"/>
          <ac:picMkLst>
            <pc:docMk/>
            <pc:sldMk cId="4283812018" sldId="5052"/>
            <ac:picMk id="4" creationId="{140C8BD7-14A7-BFD0-2CE3-D5D36CF2E75D}"/>
          </ac:picMkLst>
        </pc:picChg>
      </pc:sldChg>
      <pc:sldChg chg="del">
        <pc:chgData name="Garvan McFeeley" userId="d71a5db1-52d3-408a-bd4a-c67d63c36d1d" providerId="ADAL" clId="{E78BF1D8-606D-47A0-AA28-702AB790BB12}" dt="2025-03-31T13:07:04.525" v="137" actId="47"/>
        <pc:sldMkLst>
          <pc:docMk/>
          <pc:sldMk cId="1258022224" sldId="5053"/>
        </pc:sldMkLst>
      </pc:sldChg>
      <pc:sldChg chg="del">
        <pc:chgData name="Garvan McFeeley" userId="d71a5db1-52d3-408a-bd4a-c67d63c36d1d" providerId="ADAL" clId="{E78BF1D8-606D-47A0-AA28-702AB790BB12}" dt="2025-03-31T13:06:57.708" v="135" actId="47"/>
        <pc:sldMkLst>
          <pc:docMk/>
          <pc:sldMk cId="2452539734" sldId="5054"/>
        </pc:sldMkLst>
      </pc:sldChg>
      <pc:sldChg chg="del">
        <pc:chgData name="Garvan McFeeley" userId="d71a5db1-52d3-408a-bd4a-c67d63c36d1d" providerId="ADAL" clId="{E78BF1D8-606D-47A0-AA28-702AB790BB12}" dt="2025-03-31T13:07:05.593" v="138" actId="47"/>
        <pc:sldMkLst>
          <pc:docMk/>
          <pc:sldMk cId="148218187" sldId="5055"/>
        </pc:sldMkLst>
      </pc:sldChg>
      <pc:sldChg chg="modSp mod">
        <pc:chgData name="Garvan McFeeley" userId="d71a5db1-52d3-408a-bd4a-c67d63c36d1d" providerId="ADAL" clId="{E78BF1D8-606D-47A0-AA28-702AB790BB12}" dt="2025-04-02T07:48:38.753" v="1648" actId="27636"/>
        <pc:sldMkLst>
          <pc:docMk/>
          <pc:sldMk cId="3890907135" sldId="5060"/>
        </pc:sldMkLst>
        <pc:spChg chg="mod">
          <ac:chgData name="Garvan McFeeley" userId="d71a5db1-52d3-408a-bd4a-c67d63c36d1d" providerId="ADAL" clId="{E78BF1D8-606D-47A0-AA28-702AB790BB12}" dt="2025-04-02T07:34:28.798" v="1199" actId="20577"/>
          <ac:spMkLst>
            <pc:docMk/>
            <pc:sldMk cId="3890907135" sldId="5060"/>
            <ac:spMk id="6" creationId="{78573885-FAE8-8B88-019E-3376D09AD80C}"/>
          </ac:spMkLst>
        </pc:spChg>
        <pc:spChg chg="mod">
          <ac:chgData name="Garvan McFeeley" userId="d71a5db1-52d3-408a-bd4a-c67d63c36d1d" providerId="ADAL" clId="{E78BF1D8-606D-47A0-AA28-702AB790BB12}" dt="2025-04-02T07:48:38.753" v="1648" actId="27636"/>
          <ac:spMkLst>
            <pc:docMk/>
            <pc:sldMk cId="3890907135" sldId="5060"/>
            <ac:spMk id="7" creationId="{231639F4-D457-93FB-B894-EA9B4498BAC4}"/>
          </ac:spMkLst>
        </pc:spChg>
      </pc:sldChg>
      <pc:sldChg chg="del">
        <pc:chgData name="Garvan McFeeley" userId="d71a5db1-52d3-408a-bd4a-c67d63c36d1d" providerId="ADAL" clId="{E78BF1D8-606D-47A0-AA28-702AB790BB12}" dt="2025-03-31T13:07:06.305" v="139" actId="47"/>
        <pc:sldMkLst>
          <pc:docMk/>
          <pc:sldMk cId="2816518416" sldId="5061"/>
        </pc:sldMkLst>
      </pc:sldChg>
      <pc:sldChg chg="modSp add mod">
        <pc:chgData name="Garvan McFeeley" userId="d71a5db1-52d3-408a-bd4a-c67d63c36d1d" providerId="ADAL" clId="{E78BF1D8-606D-47A0-AA28-702AB790BB12}" dt="2025-04-02T07:34:53.997" v="1209" actId="20577"/>
        <pc:sldMkLst>
          <pc:docMk/>
          <pc:sldMk cId="3119323363" sldId="5061"/>
        </pc:sldMkLst>
        <pc:spChg chg="mod">
          <ac:chgData name="Garvan McFeeley" userId="d71a5db1-52d3-408a-bd4a-c67d63c36d1d" providerId="ADAL" clId="{E78BF1D8-606D-47A0-AA28-702AB790BB12}" dt="2025-04-02T07:34:53.997" v="1209" actId="20577"/>
          <ac:spMkLst>
            <pc:docMk/>
            <pc:sldMk cId="3119323363" sldId="5061"/>
            <ac:spMk id="2" creationId="{D9D92CAD-DCF4-8A41-B251-F6F72A9CC3BD}"/>
          </ac:spMkLst>
        </pc:spChg>
        <pc:spChg chg="mod">
          <ac:chgData name="Garvan McFeeley" userId="d71a5db1-52d3-408a-bd4a-c67d63c36d1d" providerId="ADAL" clId="{E78BF1D8-606D-47A0-AA28-702AB790BB12}" dt="2025-03-31T13:10:46.820" v="395" actId="20577"/>
          <ac:spMkLst>
            <pc:docMk/>
            <pc:sldMk cId="3119323363" sldId="5061"/>
            <ac:spMk id="6" creationId="{2CF84BFA-95EB-6F1B-7A8F-BDC166613A12}"/>
          </ac:spMkLst>
        </pc:spChg>
      </pc:sldChg>
      <pc:sldChg chg="del">
        <pc:chgData name="Garvan McFeeley" userId="d71a5db1-52d3-408a-bd4a-c67d63c36d1d" providerId="ADAL" clId="{E78BF1D8-606D-47A0-AA28-702AB790BB12}" dt="2025-03-31T13:07:06.888" v="140" actId="47"/>
        <pc:sldMkLst>
          <pc:docMk/>
          <pc:sldMk cId="1885336805" sldId="5062"/>
        </pc:sldMkLst>
      </pc:sldChg>
      <pc:sldChg chg="modSp add mod">
        <pc:chgData name="Garvan McFeeley" userId="d71a5db1-52d3-408a-bd4a-c67d63c36d1d" providerId="ADAL" clId="{E78BF1D8-606D-47A0-AA28-702AB790BB12}" dt="2025-04-02T07:41:48.542" v="1240" actId="20577"/>
        <pc:sldMkLst>
          <pc:docMk/>
          <pc:sldMk cId="3622567486" sldId="5062"/>
        </pc:sldMkLst>
        <pc:spChg chg="mod">
          <ac:chgData name="Garvan McFeeley" userId="d71a5db1-52d3-408a-bd4a-c67d63c36d1d" providerId="ADAL" clId="{E78BF1D8-606D-47A0-AA28-702AB790BB12}" dt="2025-04-02T07:41:48.542" v="1240" actId="20577"/>
          <ac:spMkLst>
            <pc:docMk/>
            <pc:sldMk cId="3622567486" sldId="5062"/>
            <ac:spMk id="2" creationId="{059C6E78-357E-83D1-9244-D4C1ABFF6933}"/>
          </ac:spMkLst>
        </pc:spChg>
        <pc:spChg chg="mod">
          <ac:chgData name="Garvan McFeeley" userId="d71a5db1-52d3-408a-bd4a-c67d63c36d1d" providerId="ADAL" clId="{E78BF1D8-606D-47A0-AA28-702AB790BB12}" dt="2025-03-31T13:36:56.032" v="690" actId="20577"/>
          <ac:spMkLst>
            <pc:docMk/>
            <pc:sldMk cId="3622567486" sldId="5062"/>
            <ac:spMk id="6" creationId="{B6A6DC73-78CF-D451-F3B8-C2B482A65EED}"/>
          </ac:spMkLst>
        </pc:spChg>
      </pc:sldChg>
      <pc:sldChg chg="modSp add mod">
        <pc:chgData name="Garvan McFeeley" userId="d71a5db1-52d3-408a-bd4a-c67d63c36d1d" providerId="ADAL" clId="{E78BF1D8-606D-47A0-AA28-702AB790BB12}" dt="2025-04-02T07:47:27.516" v="1611" actId="20577"/>
        <pc:sldMkLst>
          <pc:docMk/>
          <pc:sldMk cId="695638514" sldId="5063"/>
        </pc:sldMkLst>
        <pc:spChg chg="mod">
          <ac:chgData name="Garvan McFeeley" userId="d71a5db1-52d3-408a-bd4a-c67d63c36d1d" providerId="ADAL" clId="{E78BF1D8-606D-47A0-AA28-702AB790BB12}" dt="2025-04-02T07:47:27.516" v="1611" actId="20577"/>
          <ac:spMkLst>
            <pc:docMk/>
            <pc:sldMk cId="695638514" sldId="5063"/>
            <ac:spMk id="2" creationId="{C64A1E60-2DC2-4313-20EE-86E3FD2699B4}"/>
          </ac:spMkLst>
        </pc:spChg>
        <pc:spChg chg="mod">
          <ac:chgData name="Garvan McFeeley" userId="d71a5db1-52d3-408a-bd4a-c67d63c36d1d" providerId="ADAL" clId="{E78BF1D8-606D-47A0-AA28-702AB790BB12}" dt="2025-04-02T07:44:17.212" v="1409" actId="20577"/>
          <ac:spMkLst>
            <pc:docMk/>
            <pc:sldMk cId="695638514" sldId="5063"/>
            <ac:spMk id="6" creationId="{B4755FE4-ABD5-9D14-B218-CF5FBB239DC7}"/>
          </ac:spMkLst>
        </pc:spChg>
      </pc:sldChg>
      <pc:sldChg chg="del">
        <pc:chgData name="Garvan McFeeley" userId="d71a5db1-52d3-408a-bd4a-c67d63c36d1d" providerId="ADAL" clId="{E78BF1D8-606D-47A0-AA28-702AB790BB12}" dt="2025-03-31T13:07:07.520" v="141" actId="47"/>
        <pc:sldMkLst>
          <pc:docMk/>
          <pc:sldMk cId="2352481321" sldId="5063"/>
        </pc:sldMkLst>
      </pc:sldChg>
      <pc:sldChg chg="modSp add mod">
        <pc:chgData name="Garvan McFeeley" userId="d71a5db1-52d3-408a-bd4a-c67d63c36d1d" providerId="ADAL" clId="{E78BF1D8-606D-47A0-AA28-702AB790BB12}" dt="2025-04-02T12:37:59.473" v="1652" actId="27636"/>
        <pc:sldMkLst>
          <pc:docMk/>
          <pc:sldMk cId="810820637" sldId="5064"/>
        </pc:sldMkLst>
        <pc:spChg chg="mod">
          <ac:chgData name="Garvan McFeeley" userId="d71a5db1-52d3-408a-bd4a-c67d63c36d1d" providerId="ADAL" clId="{E78BF1D8-606D-47A0-AA28-702AB790BB12}" dt="2025-04-02T12:37:59.473" v="1652" actId="27636"/>
          <ac:spMkLst>
            <pc:docMk/>
            <pc:sldMk cId="810820637" sldId="5064"/>
            <ac:spMk id="2" creationId="{94A5FC09-5E46-23C2-2BF1-0082796ECE0B}"/>
          </ac:spMkLst>
        </pc:spChg>
      </pc:sldChg>
      <pc:sldChg chg="del">
        <pc:chgData name="Garvan McFeeley" userId="d71a5db1-52d3-408a-bd4a-c67d63c36d1d" providerId="ADAL" clId="{E78BF1D8-606D-47A0-AA28-702AB790BB12}" dt="2025-03-31T13:07:08.400" v="142" actId="47"/>
        <pc:sldMkLst>
          <pc:docMk/>
          <pc:sldMk cId="1218173069" sldId="506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490DA2-131E-44A6-8A05-6F765CA1D6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C382D-900B-40DB-B993-80715A7A1B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CC5C-1D6E-4B6B-92D9-A4A7FBD0ED88}" type="datetimeFigureOut">
              <a:rPr lang="en-IE" smtClean="0"/>
              <a:t>02/04/2025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9D3029-63F7-468F-BC2C-696A5D8EC1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D08EB-CE4F-46D4-8ADB-9EF9543F5A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303EE-A0BB-4AF0-9B48-1F96FE8BE3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5766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F1478-5103-4D44-8243-8389EA50AAD0}" type="datetimeFigureOut">
              <a:rPr lang="en-IE" smtClean="0"/>
              <a:t>02/04/2025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19A77-408D-4881-A284-F4140CB085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444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14D64-E739-5748-87C3-0B9BB899A98D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4393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A140E-FDD9-44BE-4F81-73D393F52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6FEC4-1E9C-0A3D-2F36-C5E80DF640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85A112-BFAC-2561-7399-889CD41D0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DCBA-A4C2-B8A9-0516-29F83DF54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14D64-E739-5748-87C3-0B9BB899A98D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8714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B732D-E65C-BD98-F4F9-16F60F095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6D1132-B864-2258-2B2D-DC6E3D994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639353-C0A1-D58A-2676-1B2318BA9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518D3-04D2-4850-7998-E9FEEDD79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22007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9E9B7-9A96-8F5C-2C50-79B724A12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4171A6-2C4C-AE95-EB19-2615552833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09A6C2-5613-ECC1-A3DA-10AB40F50A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B70F8-5F13-CE92-7196-2591D17CFD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3543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7E3DC-2F23-6E85-EAE7-15E8042A4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A3389B-2759-89A8-FD56-73501E2F7B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A6705A-5C8A-75A6-F319-53572A8EE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EB99B-BCDE-4159-D896-27A5DE084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5627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079EC-373D-0AD8-9280-2BB6CF8D7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56721-F7ED-D0D3-4F8A-D6EE6CA808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6950AB-E8C8-2FDD-6E67-A19100BFC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85884-65D2-8FF5-6561-8292E0C49A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3021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6A67E-ACD7-129F-18E2-915516D0D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5ECCB5-52D7-02F5-8ADD-DFF1E872CB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98898B-6319-42C7-AB9A-302C80647F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16DA8-99C3-49DE-1AB4-EA56E9500E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719A77-408D-4881-A284-F4140CB0857A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364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A8F11-6F67-754D-8853-3B057BC62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548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125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833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86634"/>
            <a:ext cx="9894723" cy="64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19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DF8A5-D9D0-AA6B-8CCA-974659BE1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7B9F7-7AD2-F597-4BDE-EA4A6F93C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8A986-5132-F701-2D02-6407CB46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A65F-A516-4D41-A3FF-3C1033B44403}" type="datetimeFigureOut">
              <a:rPr lang="en-NL" smtClean="0"/>
              <a:t>04/02/2025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BA090-DF1A-3C64-4AC8-DDDA27405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CAA9B-0519-8993-5100-4F9EAB93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7983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23D73D-64C9-4A76-B2A2-2A1F36C367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12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B40F26-A8AE-4AE6-A3D5-455B12298D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Graphic Right Image Placeholder Left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D68C0E6-4C60-434E-A7F7-24661CEE4CF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490913" cy="6972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amend picture</a:t>
            </a:r>
            <a:endParaRPr lang="en-IE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A17E0A9-1B05-4412-8EE8-AF54122C2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A0386FFA-1407-414F-843C-33624350C9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7520" y="681037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35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Graphic Left Image Placeholder Righ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8CDF-782B-4C83-80C0-3535C681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91E88-4B6F-4CD2-934E-A4918F24C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7E3A7-EC6F-3142-AA0A-6B1E9A4ABBDF}" type="datetime3">
              <a:rPr lang="en-IE" smtClean="0"/>
              <a:pPr/>
              <a:t>2 April 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5FCC6F-4B7E-4E03-9C10-DE7545458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B03C4658-E985-4ECB-B0E6-D0B55C0707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272" y="-6347"/>
            <a:ext cx="12518945" cy="6864348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E68D4E8-D999-4195-9D70-8889651D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09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AE57BA6-D183-41BE-902E-64A48D5ADF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79660" y="0"/>
            <a:ext cx="3419583" cy="6858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amend picture</a:t>
            </a:r>
            <a:endParaRPr lang="en-IE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5FD0F2B-C89B-4796-BC80-74A2C85BE0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609" y="657986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1551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edded Logo Left Graph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976800-5081-4A72-91BF-B6B46DE6A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76988530-A3D2-4966-AE57-1A717EC701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485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Logo Right Graph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38EDC0E-93FD-4779-B18D-905AA7C73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609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8DA59356-1B49-4785-91DD-F92D8C5756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609" y="657986"/>
            <a:ext cx="9748494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820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Graphic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2949EC2-424C-4688-8E4C-DEC92AF43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9BB5AB5-CADB-4809-83E8-4118E33C11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7267170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595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Graphic No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BD207C3-F8BC-45EF-9BCA-7EE34A2FC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2F4ED8DB-FF6A-41E0-8CA9-168053E1A6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87520" y="681037"/>
            <a:ext cx="7267170" cy="914400"/>
          </a:xfrm>
        </p:spPr>
        <p:txBody>
          <a:bodyPr>
            <a:normAutofit/>
          </a:bodyPr>
          <a:lstStyle>
            <a:lvl1pPr marL="0" indent="0">
              <a:buNone/>
              <a:defRPr sz="4400" b="0">
                <a:latin typeface="+mn-lt"/>
              </a:defRPr>
            </a:lvl1pPr>
          </a:lstStyle>
          <a:p>
            <a:pPr lvl="0"/>
            <a:r>
              <a:rPr lang="en-US"/>
              <a:t>Click to add heading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77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971C0-ADEB-7F43-9C68-3A9805E1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0" y="365125"/>
            <a:ext cx="72671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2DBA7-F58F-AE41-A996-410690956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8E9859-5416-DF49-B4A0-93C119BB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2 April 2025</a:t>
            </a:fld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0C464A7-862E-B34A-977C-5E681852B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9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6" r:id="rId4"/>
    <p:sldLayoutId id="2147483687" r:id="rId5"/>
    <p:sldLayoutId id="2147483688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t="52611" r="43229" b="191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SIG-NOC – Procurement</a:t>
            </a:r>
            <a:endParaRPr lang="en-US" sz="3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pPr lvl="0">
              <a:defRPr/>
            </a:pPr>
            <a:r>
              <a:rPr lang="nl-NL" sz="2400" dirty="0" err="1">
                <a:solidFill>
                  <a:schemeClr val="bg1"/>
                </a:solidFill>
              </a:rPr>
              <a:t>Procurement</a:t>
            </a:r>
            <a:r>
              <a:rPr lang="nl-NL" sz="2400" dirty="0">
                <a:solidFill>
                  <a:schemeClr val="bg1"/>
                </a:solidFill>
              </a:rPr>
              <a:t> of </a:t>
            </a:r>
            <a:r>
              <a:rPr lang="nl-NL" sz="2400" dirty="0" err="1">
                <a:solidFill>
                  <a:schemeClr val="bg1"/>
                </a:solidFill>
              </a:rPr>
              <a:t>optical</a:t>
            </a:r>
            <a:r>
              <a:rPr lang="nl-NL" sz="2400" dirty="0">
                <a:solidFill>
                  <a:schemeClr val="bg1"/>
                </a:solidFill>
              </a:rPr>
              <a:t>- </a:t>
            </a:r>
            <a:r>
              <a:rPr lang="nl-NL" sz="2400" dirty="0" err="1">
                <a:solidFill>
                  <a:schemeClr val="bg1"/>
                </a:solidFill>
              </a:rPr>
              <a:t>and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network</a:t>
            </a:r>
            <a:r>
              <a:rPr lang="nl-NL" sz="2400" dirty="0">
                <a:solidFill>
                  <a:schemeClr val="bg1"/>
                </a:solidFill>
              </a:rPr>
              <a:t> equipment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5137867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Olaf Verschoor</a:t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GÉANT Head of Procurement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303515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1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89206-63B2-2826-B05E-FFDDB03D5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38556-4003-974B-5107-BF787FB1F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Specification, finding the right balance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C1D31E-4EF8-9F07-3420-F6BFA809B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4731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7332-5EE4-FC7B-C785-DC59D7CD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78892-D6A0-9C9A-90B8-C9A6B3CFD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purchasing maneuvering room becomes smaller as the specifications are more explicitly defined.</a:t>
            </a:r>
          </a:p>
          <a:p>
            <a:endParaRPr lang="en-US" dirty="0"/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18CB3-F283-F0D3-BE15-B11314D4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11</a:t>
            </a:fld>
            <a:endParaRPr lang="en-NL"/>
          </a:p>
        </p:txBody>
      </p:sp>
      <p:sp>
        <p:nvSpPr>
          <p:cNvPr id="7" name="AutoShape 4" descr="degree of freezing&#10;of specifications&#10;purchasing&#10;room for&#10;manoeuvre&#10;detail&#10;specification&#10;functional&#10;specification&#10;draft&#10;specification&#10;supplier contract phase&#10;selection phase">
            <a:extLst>
              <a:ext uri="{FF2B5EF4-FFF2-40B4-BE49-F238E27FC236}">
                <a16:creationId xmlns:a16="http://schemas.microsoft.com/office/drawing/2014/main" id="{DF69E45D-A179-3024-0E83-AF9C517A95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 descr="Afbeelding met grafiek&#10;&#10;Automatisch gegenereerde beschrijving">
            <a:extLst>
              <a:ext uri="{FF2B5EF4-FFF2-40B4-BE49-F238E27FC236}">
                <a16:creationId xmlns:a16="http://schemas.microsoft.com/office/drawing/2014/main" id="{6A42A0D5-23E0-37C3-4591-F90FE16B4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148" y="2429933"/>
            <a:ext cx="5377992" cy="419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09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2FCCF-398D-9BE7-2380-105821356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84CA4-F127-5A7A-B1CB-A80EFDBA4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182DB-AACE-32B0-220B-B7120FAD4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694" y="1566391"/>
            <a:ext cx="9923105" cy="4351338"/>
          </a:xfrm>
        </p:spPr>
        <p:txBody>
          <a:bodyPr/>
          <a:lstStyle/>
          <a:p>
            <a:r>
              <a:rPr lang="en-US" dirty="0"/>
              <a:t>Specification, finding the right balance</a:t>
            </a:r>
          </a:p>
          <a:p>
            <a:r>
              <a:rPr lang="en-US" dirty="0"/>
              <a:t>Vendor lock in</a:t>
            </a:r>
          </a:p>
          <a:p>
            <a:pPr lvl="1"/>
            <a:r>
              <a:rPr lang="en-US" dirty="0"/>
              <a:t>What is causing the vendor lock in?</a:t>
            </a:r>
          </a:p>
          <a:p>
            <a:pPr lvl="1"/>
            <a:r>
              <a:rPr lang="en-US" dirty="0"/>
              <a:t>Open standards</a:t>
            </a:r>
          </a:p>
          <a:p>
            <a:pPr lvl="1"/>
            <a:r>
              <a:rPr lang="en-US" dirty="0"/>
              <a:t>Multiple source</a:t>
            </a:r>
          </a:p>
          <a:p>
            <a:r>
              <a:rPr lang="en-US" dirty="0"/>
              <a:t>Add requirements for:</a:t>
            </a:r>
          </a:p>
          <a:p>
            <a:pPr lvl="1"/>
            <a:r>
              <a:rPr lang="en-US" dirty="0"/>
              <a:t>Supporting 3</a:t>
            </a:r>
            <a:r>
              <a:rPr lang="en-US" baseline="30000" dirty="0"/>
              <a:t>rd</a:t>
            </a:r>
            <a:r>
              <a:rPr lang="en-US" dirty="0"/>
              <a:t> part equipment </a:t>
            </a:r>
          </a:p>
          <a:p>
            <a:pPr lvl="1"/>
            <a:r>
              <a:rPr lang="en-US" dirty="0"/>
              <a:t>Exit strategy / co-operation with other vendors</a:t>
            </a:r>
          </a:p>
          <a:p>
            <a:pPr lvl="1"/>
            <a:r>
              <a:rPr lang="en-US" dirty="0"/>
              <a:t>Add wording that these clauses remain valid after contract ending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8D054-6D93-A88B-FEFB-0B6CA12C6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6" name="Picture 5" descr="A close-up of a sign&#10;&#10;AI-generated content may be incorrect.">
            <a:extLst>
              <a:ext uri="{FF2B5EF4-FFF2-40B4-BE49-F238E27FC236}">
                <a16:creationId xmlns:a16="http://schemas.microsoft.com/office/drawing/2014/main" id="{DB6AACB7-298A-F456-5753-C5C436250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560" y="5437053"/>
            <a:ext cx="5785945" cy="808626"/>
          </a:xfrm>
          <a:prstGeom prst="rect">
            <a:avLst/>
          </a:prstGeom>
        </p:spPr>
      </p:pic>
      <p:pic>
        <p:nvPicPr>
          <p:cNvPr id="7" name="Afbeelding 5" descr="Afbeelding met grafiek&#10;&#10;Automatisch gegenereerde beschrijving">
            <a:extLst>
              <a:ext uri="{FF2B5EF4-FFF2-40B4-BE49-F238E27FC236}">
                <a16:creationId xmlns:a16="http://schemas.microsoft.com/office/drawing/2014/main" id="{09BFBD1D-0017-152D-FFCB-E4A206D9A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1" y="5109746"/>
            <a:ext cx="2069465" cy="161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629CE-2550-9DB7-CEE4-679B7265C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558410"/>
            <a:ext cx="9923105" cy="749851"/>
          </a:xfrm>
        </p:spPr>
        <p:txBody>
          <a:bodyPr/>
          <a:lstStyle/>
          <a:p>
            <a:pPr marL="0" indent="0" algn="ctr">
              <a:buNone/>
            </a:pPr>
            <a:r>
              <a:rPr lang="en-NL" dirty="0"/>
              <a:t>Do’s and Don’ts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D3E35-15C6-7800-9BD9-3EE6F29C2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13</a:t>
            </a:fld>
            <a:endParaRPr lang="en-N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D7B218-8D42-AA71-D2E3-93AC72578B4D}"/>
              </a:ext>
            </a:extLst>
          </p:cNvPr>
          <p:cNvSpPr txBox="1"/>
          <p:nvPr/>
        </p:nvSpPr>
        <p:spPr>
          <a:xfrm>
            <a:off x="998894" y="1308261"/>
            <a:ext cx="5448797" cy="4708980"/>
          </a:xfrm>
          <a:prstGeom prst="rect">
            <a:avLst/>
          </a:prstGeom>
          <a:solidFill>
            <a:srgbClr val="92D050">
              <a:alpha val="79823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Do</a:t>
            </a:r>
          </a:p>
          <a:p>
            <a:endParaRPr lang="en-GB" sz="20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Know your market / targeted suppliers</a:t>
            </a:r>
          </a:p>
          <a:p>
            <a:pPr lvl="1"/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Make yourself attractive</a:t>
            </a:r>
          </a:p>
          <a:p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Where possible use open standards and solutions supported by more vendors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Adopt a dual source strategy when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Keep a critical eye on your own decisions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Use the NREN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GÉANT Optical Framework</a:t>
            </a:r>
            <a:b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r>
              <a:rPr lang="en-GB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	CIENA, Ribbon, Infinera, NOKIA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66B06-49CB-E80B-7351-700F6C203DC7}"/>
              </a:ext>
            </a:extLst>
          </p:cNvPr>
          <p:cNvSpPr txBox="1"/>
          <p:nvPr/>
        </p:nvSpPr>
        <p:spPr>
          <a:xfrm>
            <a:off x="6675521" y="1308261"/>
            <a:ext cx="5249862" cy="4708981"/>
          </a:xfrm>
          <a:prstGeom prst="rect">
            <a:avLst/>
          </a:prstGeom>
          <a:solidFill>
            <a:srgbClr val="FF0000">
              <a:alpha val="80178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Do not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Create your own vendor lock in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Be blinded by ‘nice to have’ features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Assume there are no other options available to you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Limit competition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Do not over complicate requirements and contractual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03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ome">
            <a:extLst>
              <a:ext uri="{FF2B5EF4-FFF2-40B4-BE49-F238E27FC236}">
                <a16:creationId xmlns:a16="http://schemas.microsoft.com/office/drawing/2014/main" id="{48928578-46F9-AD14-9AD5-6D3F5DF05663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-85737180" y="2501781"/>
            <a:ext cx="92564700" cy="212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	</a:t>
            </a:r>
            <a:endParaRPr lang="en-IE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B2A1B29-F250-C03A-73B4-B108E69BEC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515" y="3151546"/>
            <a:ext cx="6055360" cy="279205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3600" dirty="0"/>
              <a:t>SIG-NOC</a:t>
            </a:r>
          </a:p>
          <a:p>
            <a:r>
              <a:rPr lang="en-US" sz="3600" dirty="0"/>
              <a:t>April 2, 2025</a:t>
            </a:r>
          </a:p>
          <a:p>
            <a:r>
              <a:rPr lang="en-US" sz="3600" dirty="0"/>
              <a:t>Garvan McFeeley</a:t>
            </a:r>
          </a:p>
          <a:p>
            <a:r>
              <a:rPr lang="en-US" sz="3600" dirty="0"/>
              <a:t>Brokerage Services</a:t>
            </a:r>
          </a:p>
          <a:p>
            <a:r>
              <a:rPr lang="en-US" sz="3600" dirty="0"/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2548860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61C168-A092-AA32-30FD-4E36DD44A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F20DD1E-1CFA-E154-189F-6C2CE6DCEFDC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Themes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C73B7B-55AC-277E-5E8D-742B5E5AC9D7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517823"/>
            <a:ext cx="108433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err="1"/>
              <a:t>HEAnet’s</a:t>
            </a:r>
            <a:r>
              <a:rPr lang="en-US" altLang="en-US" dirty="0"/>
              <a:t> approach</a:t>
            </a:r>
          </a:p>
          <a:p>
            <a:r>
              <a:rPr lang="en-US" altLang="en-US" dirty="0"/>
              <a:t>HEAnet optical procurement</a:t>
            </a:r>
          </a:p>
          <a:p>
            <a:r>
              <a:rPr lang="en-US" altLang="en-US" dirty="0"/>
              <a:t>HEAnet network equipment procurement</a:t>
            </a:r>
          </a:p>
          <a:p>
            <a:r>
              <a:rPr lang="en-US" altLang="en-US" dirty="0"/>
              <a:t>Market engagement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3128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C6D53-50C8-CD2C-DC0A-B6B318904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B51EAE-504B-4AF2-2C1E-AE1279D4738F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HEAnet’s</a:t>
            </a:r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approach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732B697-98B1-A09C-ADF7-BB85B41C769F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517823"/>
            <a:ext cx="108433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Early market engagement is key</a:t>
            </a:r>
          </a:p>
          <a:p>
            <a:r>
              <a:rPr lang="en-US" altLang="en-US" dirty="0"/>
              <a:t>Aggregation is a good thing</a:t>
            </a:r>
          </a:p>
          <a:p>
            <a:r>
              <a:rPr lang="en-US" altLang="en-US" dirty="0"/>
              <a:t>Clients may wish to use similar equipment</a:t>
            </a:r>
          </a:p>
          <a:p>
            <a:r>
              <a:rPr lang="en-US" altLang="en-US" dirty="0"/>
              <a:t>A framework is usually more useful</a:t>
            </a:r>
          </a:p>
          <a:p>
            <a:pPr lvl="1"/>
            <a:r>
              <a:rPr lang="en-US" altLang="en-US" dirty="0"/>
              <a:t>Even if single supplier</a:t>
            </a:r>
          </a:p>
          <a:p>
            <a:pPr lvl="1"/>
            <a:r>
              <a:rPr lang="en-US" altLang="en-US" dirty="0"/>
              <a:t>No hard-hard commitment</a:t>
            </a:r>
          </a:p>
          <a:p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4" name="Picture Placeholder 8" descr="A light bulb with pieces of puzzle pieces&#10;&#10;Description automatically generated">
            <a:extLst>
              <a:ext uri="{FF2B5EF4-FFF2-40B4-BE49-F238E27FC236}">
                <a16:creationId xmlns:a16="http://schemas.microsoft.com/office/drawing/2014/main" id="{140C8BD7-14A7-BFD0-2CE3-D5D36CF2E7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4823"/>
          <a:stretch>
            <a:fillRect/>
          </a:stretch>
        </p:blipFill>
        <p:spPr>
          <a:xfrm>
            <a:off x="8979660" y="0"/>
            <a:ext cx="3419583" cy="6858000"/>
          </a:xfrm>
        </p:spPr>
      </p:pic>
    </p:spTree>
    <p:extLst>
      <p:ext uri="{BB962C8B-B14F-4D97-AF65-F5344CB8AC3E}">
        <p14:creationId xmlns:p14="http://schemas.microsoft.com/office/powerpoint/2010/main" val="4283812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21228-195D-5B7D-DD26-EB96497B3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2CF84BFA-95EB-6F1B-7A8F-BDC166613A12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Optical procurement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9D92CAD-DCF4-8A41-B251-F6F72A9CC3BD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130157"/>
            <a:ext cx="10843302" cy="4739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Single supplier framework for &gt;4 years</a:t>
            </a:r>
          </a:p>
          <a:p>
            <a:r>
              <a:rPr lang="en-US" altLang="en-US" dirty="0"/>
              <a:t>Equipment may have a 10+ year lifespan</a:t>
            </a:r>
          </a:p>
          <a:p>
            <a:r>
              <a:rPr lang="en-US" altLang="en-US" dirty="0"/>
              <a:t>Think about the future…</a:t>
            </a:r>
          </a:p>
          <a:p>
            <a:r>
              <a:rPr lang="en-US" altLang="en-US" dirty="0"/>
              <a:t>Think about product launch date</a:t>
            </a:r>
          </a:p>
          <a:p>
            <a:r>
              <a:rPr lang="en-US" altLang="en-US" dirty="0"/>
              <a:t>Think about product end of life</a:t>
            </a:r>
          </a:p>
          <a:p>
            <a:r>
              <a:rPr lang="en-US" altLang="en-US" dirty="0"/>
              <a:t>Think about support end of life</a:t>
            </a:r>
          </a:p>
          <a:p>
            <a:r>
              <a:rPr lang="en-US" altLang="en-US" dirty="0"/>
              <a:t>Provisioning?</a:t>
            </a:r>
          </a:p>
          <a:p>
            <a:r>
              <a:rPr lang="en-US" altLang="en-US" dirty="0"/>
              <a:t>Scope in Universities?</a:t>
            </a:r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A9F34AEA-6345-5737-7E13-4B45B6870A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9323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CC9E2-9426-04F9-5E69-61186A3D3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6A6DC73-78CF-D451-F3B8-C2B482A65EED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Network equipment procurement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9C6E78-357E-83D1-9244-D4C1ABFF6933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068512"/>
            <a:ext cx="10843302" cy="48006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Single supplier framework for &gt;4 years</a:t>
            </a:r>
          </a:p>
          <a:p>
            <a:r>
              <a:rPr lang="en-US" altLang="en-US" dirty="0"/>
              <a:t>Equipment may have a 10+ year lifespan</a:t>
            </a:r>
          </a:p>
          <a:p>
            <a:r>
              <a:rPr lang="en-US" altLang="en-US" dirty="0"/>
              <a:t>Think about the future…</a:t>
            </a:r>
          </a:p>
          <a:p>
            <a:r>
              <a:rPr lang="en-US" altLang="en-US" dirty="0"/>
              <a:t>Think about product launch date</a:t>
            </a:r>
          </a:p>
          <a:p>
            <a:r>
              <a:rPr lang="en-US" altLang="en-US" dirty="0"/>
              <a:t>Think about product end of life</a:t>
            </a:r>
          </a:p>
          <a:p>
            <a:r>
              <a:rPr lang="en-US" altLang="en-US" dirty="0"/>
              <a:t>Think about support end of life</a:t>
            </a:r>
          </a:p>
          <a:p>
            <a:r>
              <a:rPr lang="en-US" altLang="en-US" dirty="0"/>
              <a:t>Provisioning</a:t>
            </a:r>
          </a:p>
          <a:p>
            <a:r>
              <a:rPr lang="en-US" altLang="en-US" dirty="0"/>
              <a:t>API’s available</a:t>
            </a:r>
          </a:p>
          <a:p>
            <a:r>
              <a:rPr lang="en-US" altLang="en-US" dirty="0"/>
              <a:t>Integration into monitoring/SIEM/log</a:t>
            </a:r>
          </a:p>
          <a:p>
            <a:r>
              <a:rPr lang="en-US" altLang="en-US" dirty="0"/>
              <a:t>Scope in Universities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A07A56B6-990A-6A96-7BCF-5EB0D33EFC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2567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7BC9B-C500-3DFE-684E-3ED320C7E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B4755FE4-ABD5-9D14-B218-CF5FBB239DC7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Market engagement sessions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64A1E60-2DC2-4313-20EE-86E3FD2699B4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068512"/>
            <a:ext cx="10843302" cy="4800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One hour maximum</a:t>
            </a:r>
          </a:p>
          <a:p>
            <a:r>
              <a:rPr lang="en-US" altLang="en-US" dirty="0"/>
              <a:t>Meet every platform you know about</a:t>
            </a:r>
          </a:p>
          <a:p>
            <a:r>
              <a:rPr lang="en-US" altLang="en-US" dirty="0"/>
              <a:t>No demos</a:t>
            </a:r>
          </a:p>
          <a:p>
            <a:r>
              <a:rPr lang="en-US" altLang="en-US" dirty="0"/>
              <a:t>Have your list of wishes ready</a:t>
            </a:r>
          </a:p>
          <a:p>
            <a:r>
              <a:rPr lang="en-US" altLang="en-US" dirty="0"/>
              <a:t>Give them homework</a:t>
            </a:r>
          </a:p>
          <a:p>
            <a:r>
              <a:rPr lang="en-US" altLang="en-US" dirty="0"/>
              <a:t>Spend extra time in preparing your tender documents</a:t>
            </a:r>
          </a:p>
          <a:p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  <p:pic>
        <p:nvPicPr>
          <p:cNvPr id="3" name="Picture 2" descr="Pen placed on top of a signature line">
            <a:extLst>
              <a:ext uri="{FF2B5EF4-FFF2-40B4-BE49-F238E27FC236}">
                <a16:creationId xmlns:a16="http://schemas.microsoft.com/office/drawing/2014/main" id="{F1BDB7A1-9DC3-DDEF-F1DF-EF366F47D3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305" r="8411" b="-1"/>
          <a:stretch/>
        </p:blipFill>
        <p:spPr>
          <a:xfrm>
            <a:off x="8979660" y="10"/>
            <a:ext cx="3419583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563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B9D5E-674C-CA62-9EEB-91C63E4A6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Procuring Network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5E6B8-FA3F-9030-33F1-EE1E7220B7B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Procuring Network is just like a ‘regular’ procurement, but…</a:t>
            </a:r>
          </a:p>
          <a:p>
            <a:pPr lvl="1"/>
            <a:r>
              <a:rPr lang="en-US" dirty="0"/>
              <a:t>There are a limited number of manufacturers available</a:t>
            </a:r>
          </a:p>
          <a:p>
            <a:pPr lvl="1"/>
            <a:r>
              <a:rPr lang="en-US" dirty="0"/>
              <a:t>OEMs or resellers are not always interested to sell</a:t>
            </a:r>
          </a:p>
          <a:p>
            <a:pPr lvl="1"/>
            <a:r>
              <a:rPr lang="en-US" dirty="0"/>
              <a:t>Support / maintenance might be single source</a:t>
            </a:r>
          </a:p>
          <a:p>
            <a:pPr lvl="1"/>
            <a:r>
              <a:rPr lang="en-US" dirty="0"/>
              <a:t>Install base</a:t>
            </a:r>
          </a:p>
          <a:p>
            <a:pPr lvl="1"/>
            <a:r>
              <a:rPr lang="en-US" dirty="0"/>
              <a:t>End-of-life / Exit strategy</a:t>
            </a:r>
          </a:p>
          <a:p>
            <a:pPr lvl="1"/>
            <a:r>
              <a:rPr lang="en-US" dirty="0"/>
              <a:t>Monitoring- and other tools</a:t>
            </a:r>
          </a:p>
          <a:p>
            <a:pPr lvl="1"/>
            <a:r>
              <a:rPr lang="en-US" dirty="0"/>
              <a:t>Knowledge</a:t>
            </a:r>
          </a:p>
          <a:p>
            <a:pPr lvl="1"/>
            <a:r>
              <a:rPr lang="en-US" dirty="0"/>
              <a:t>Are we really willing to look at alternatives?</a:t>
            </a:r>
          </a:p>
        </p:txBody>
      </p:sp>
    </p:spTree>
    <p:extLst>
      <p:ext uri="{BB962C8B-B14F-4D97-AF65-F5344CB8AC3E}">
        <p14:creationId xmlns:p14="http://schemas.microsoft.com/office/powerpoint/2010/main" val="350054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light bulb with pieces of puzzle pieces&#10;&#10;Description automatically generated">
            <a:extLst>
              <a:ext uri="{FF2B5EF4-FFF2-40B4-BE49-F238E27FC236}">
                <a16:creationId xmlns:a16="http://schemas.microsoft.com/office/drawing/2014/main" id="{FA17CE5E-A381-1CFF-8CEE-AA4EDAC31F4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4823"/>
          <a:stretch>
            <a:fillRect/>
          </a:stretch>
        </p:blipFill>
        <p:spPr/>
      </p:pic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8573885-FAE8-8B88-019E-3376D09AD80C}"/>
              </a:ext>
            </a:extLst>
          </p:cNvPr>
          <p:cNvSpPr txBox="1">
            <a:spLocks/>
          </p:cNvSpPr>
          <p:nvPr/>
        </p:nvSpPr>
        <p:spPr>
          <a:xfrm>
            <a:off x="674349" y="477076"/>
            <a:ext cx="9748494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Summary</a:t>
            </a:r>
            <a:endParaRPr lang="en-US" sz="4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31639F4-D457-93FB-B894-EA9B4498BAC4}"/>
              </a:ext>
            </a:extLst>
          </p:cNvPr>
          <p:cNvSpPr txBox="1">
            <a:spLocks noChangeArrowheads="1"/>
          </p:cNvSpPr>
          <p:nvPr/>
        </p:nvSpPr>
        <p:spPr>
          <a:xfrm>
            <a:off x="674349" y="1109609"/>
            <a:ext cx="8202523" cy="48596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Market engagement is essential</a:t>
            </a:r>
          </a:p>
          <a:p>
            <a:r>
              <a:rPr lang="en-US" altLang="en-US" dirty="0"/>
              <a:t>Does what you want exist?</a:t>
            </a:r>
          </a:p>
          <a:p>
            <a:r>
              <a:rPr lang="en-US" altLang="en-US" dirty="0"/>
              <a:t>How wet is the paint?</a:t>
            </a:r>
          </a:p>
          <a:p>
            <a:r>
              <a:rPr lang="en-US" altLang="en-US" dirty="0"/>
              <a:t>Do not rush or be rushed</a:t>
            </a:r>
          </a:p>
          <a:p>
            <a:r>
              <a:rPr lang="en-US" altLang="en-US" dirty="0"/>
              <a:t>A good think is key!</a:t>
            </a:r>
          </a:p>
          <a:p>
            <a:r>
              <a:rPr lang="en-US" altLang="en-US" dirty="0"/>
              <a:t>Unknown or unexpected suppliers </a:t>
            </a:r>
            <a:r>
              <a:rPr lang="en-US" altLang="en-US"/>
              <a:t>will bid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0907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3B19F-0013-ACF8-32CC-3024A572A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Home">
            <a:extLst>
              <a:ext uri="{FF2B5EF4-FFF2-40B4-BE49-F238E27FC236}">
                <a16:creationId xmlns:a16="http://schemas.microsoft.com/office/drawing/2014/main" id="{0995D678-FACA-B3E7-7957-516E48BC4ABB}"/>
              </a:ext>
            </a:extLst>
          </p:cNvPr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-85737180" y="2501781"/>
            <a:ext cx="92564700" cy="212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	</a:t>
            </a:r>
            <a:endParaRPr lang="en-IE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871CD95-6611-88CF-1EBD-D40C2C608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065" y="3713521"/>
            <a:ext cx="6055360" cy="27920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73408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4B4ED-90AB-9243-C301-4D51DB19E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604" y="785555"/>
            <a:ext cx="9923105" cy="435133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NL" b="1"/>
              <a:t>Invest in tender </a:t>
            </a:r>
            <a:r>
              <a:rPr lang="en-NL" b="1" dirty="0"/>
              <a:t>preparation</a:t>
            </a:r>
          </a:p>
          <a:p>
            <a:pPr lvl="1">
              <a:buFontTx/>
              <a:buChar char="-"/>
            </a:pPr>
            <a:r>
              <a:rPr lang="en-NL" dirty="0"/>
              <a:t>Understand your position in the market</a:t>
            </a:r>
            <a:endParaRPr lang="en-GB" dirty="0"/>
          </a:p>
          <a:p>
            <a:pPr lvl="1">
              <a:buFontTx/>
              <a:buChar char="-"/>
            </a:pPr>
            <a:r>
              <a:rPr lang="en-GB" dirty="0"/>
              <a:t>T</a:t>
            </a:r>
            <a:r>
              <a:rPr lang="en-NL" dirty="0"/>
              <a:t>alk to the market</a:t>
            </a:r>
          </a:p>
          <a:p>
            <a:pPr lvl="1">
              <a:buFontTx/>
              <a:buChar char="-"/>
            </a:pPr>
            <a:r>
              <a:rPr lang="en-NL" dirty="0"/>
              <a:t>‘</a:t>
            </a:r>
            <a:r>
              <a:rPr lang="en-NL" i="1" dirty="0"/>
              <a:t>Sell your procurement</a:t>
            </a:r>
            <a:r>
              <a:rPr lang="en-NL" dirty="0"/>
              <a:t>’</a:t>
            </a:r>
            <a:br>
              <a:rPr lang="en-NL" dirty="0"/>
            </a:br>
            <a:endParaRPr lang="en-NL" dirty="0"/>
          </a:p>
          <a:p>
            <a:pPr>
              <a:buFontTx/>
              <a:buChar char="-"/>
            </a:pPr>
            <a:r>
              <a:rPr lang="en-NL" b="1"/>
              <a:t>Tender</a:t>
            </a:r>
            <a:r>
              <a:rPr lang="nl-NL" b="1" dirty="0"/>
              <a:t> </a:t>
            </a:r>
            <a:endParaRPr lang="en-NL" b="1" dirty="0"/>
          </a:p>
          <a:p>
            <a:pPr lvl="1">
              <a:buFontTx/>
              <a:buChar char="-"/>
            </a:pPr>
            <a:r>
              <a:rPr lang="en-NL" dirty="0"/>
              <a:t>Specification, find the right balance</a:t>
            </a:r>
          </a:p>
          <a:p>
            <a:pPr lvl="1">
              <a:buFontTx/>
              <a:buChar char="-"/>
            </a:pPr>
            <a:r>
              <a:rPr lang="en-NL" dirty="0"/>
              <a:t>Vendor lock in</a:t>
            </a:r>
          </a:p>
          <a:p>
            <a:pPr lvl="1">
              <a:buFontTx/>
              <a:buChar char="-"/>
            </a:pPr>
            <a:r>
              <a:rPr lang="en-NL" dirty="0"/>
              <a:t>Exit strategty</a:t>
            </a:r>
            <a:br>
              <a:rPr lang="en-NL" dirty="0"/>
            </a:br>
            <a:endParaRPr lang="en-NL" dirty="0"/>
          </a:p>
          <a:p>
            <a:pPr>
              <a:buFontTx/>
              <a:buChar char="-"/>
            </a:pPr>
            <a:r>
              <a:rPr lang="en-NL" b="1" dirty="0"/>
              <a:t>Do’s and Don’ts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E8E74-2608-7727-3388-0366FD2B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4DD6D-4F0C-E66B-139B-68486872FC7B}"/>
              </a:ext>
            </a:extLst>
          </p:cNvPr>
          <p:cNvSpPr txBox="1"/>
          <p:nvPr/>
        </p:nvSpPr>
        <p:spPr>
          <a:xfrm>
            <a:off x="174661" y="2054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0819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5FC09-5E46-23C2-2BF1-0082796EC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88" y="718239"/>
            <a:ext cx="10515600" cy="654378"/>
          </a:xfrm>
        </p:spPr>
        <p:txBody>
          <a:bodyPr>
            <a:normAutofit fontScale="90000"/>
          </a:bodyPr>
          <a:lstStyle/>
          <a:p>
            <a:r>
              <a:rPr lang="en-NL" dirty="0"/>
              <a:t>Steps in the Procurement process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646B8A-39CE-8D6F-CDCF-60F6B19D8E4D}"/>
              </a:ext>
            </a:extLst>
          </p:cNvPr>
          <p:cNvGrpSpPr/>
          <p:nvPr/>
        </p:nvGrpSpPr>
        <p:grpSpPr>
          <a:xfrm>
            <a:off x="66293" y="2788157"/>
            <a:ext cx="12059414" cy="1641194"/>
            <a:chOff x="-1" y="1700762"/>
            <a:chExt cx="12059414" cy="1641194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id="{668AADDF-B953-A6F9-DF38-19DEC13DDA53}"/>
                </a:ext>
              </a:extLst>
            </p:cNvPr>
            <p:cNvSpPr/>
            <p:nvPr/>
          </p:nvSpPr>
          <p:spPr>
            <a:xfrm>
              <a:off x="-1" y="1702677"/>
              <a:ext cx="1722773" cy="825919"/>
            </a:xfrm>
            <a:prstGeom prst="homePlate">
              <a:avLst/>
            </a:prstGeom>
            <a:solidFill>
              <a:srgbClr val="6FAC45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 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Procurement preparation</a:t>
              </a:r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02291B37-00ED-B9A1-E3DD-D9B44D074223}"/>
                </a:ext>
              </a:extLst>
            </p:cNvPr>
            <p:cNvSpPr/>
            <p:nvPr/>
          </p:nvSpPr>
          <p:spPr>
            <a:xfrm>
              <a:off x="10336640" y="1702677"/>
              <a:ext cx="1722773" cy="825918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7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Aftercare</a:t>
              </a:r>
            </a:p>
            <a:p>
              <a:pPr algn="ctr"/>
              <a:endParaRPr lang="en-NL" dirty="0">
                <a:solidFill>
                  <a:schemeClr val="tx1"/>
                </a:solidFill>
              </a:endParaRP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AF17C67A-B0D7-0E4D-8833-6AEEEBF48A78}"/>
                </a:ext>
              </a:extLst>
            </p:cNvPr>
            <p:cNvSpPr/>
            <p:nvPr/>
          </p:nvSpPr>
          <p:spPr>
            <a:xfrm>
              <a:off x="8613867" y="1702675"/>
              <a:ext cx="1722774" cy="825919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6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Delivery, use 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and admin</a:t>
              </a:r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8" name="Pentagon 7">
              <a:extLst>
                <a:ext uri="{FF2B5EF4-FFF2-40B4-BE49-F238E27FC236}">
                  <a16:creationId xmlns:a16="http://schemas.microsoft.com/office/drawing/2014/main" id="{524F2379-86EC-9925-DB2E-C30790C421F1}"/>
                </a:ext>
              </a:extLst>
            </p:cNvPr>
            <p:cNvSpPr/>
            <p:nvPr/>
          </p:nvSpPr>
          <p:spPr>
            <a:xfrm>
              <a:off x="1722772" y="1702677"/>
              <a:ext cx="1722773" cy="825919"/>
            </a:xfrm>
            <a:prstGeom prst="homePlate">
              <a:avLst/>
            </a:prstGeom>
            <a:gradFill flip="none" rotWithShape="1">
              <a:gsLst>
                <a:gs pos="4000">
                  <a:srgbClr val="6FAC45"/>
                </a:gs>
                <a:gs pos="8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Specifying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9" name="Pentagon 8">
              <a:extLst>
                <a:ext uri="{FF2B5EF4-FFF2-40B4-BE49-F238E27FC236}">
                  <a16:creationId xmlns:a16="http://schemas.microsoft.com/office/drawing/2014/main" id="{E2BF3B1B-B7DF-0E68-262E-A3FF35C5D8FA}"/>
                </a:ext>
              </a:extLst>
            </p:cNvPr>
            <p:cNvSpPr/>
            <p:nvPr/>
          </p:nvSpPr>
          <p:spPr>
            <a:xfrm>
              <a:off x="3445544" y="1700764"/>
              <a:ext cx="1722769" cy="825920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Selecting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542B00BA-CD06-2234-AF16-EF2BCCC30EA3}"/>
                </a:ext>
              </a:extLst>
            </p:cNvPr>
            <p:cNvSpPr/>
            <p:nvPr/>
          </p:nvSpPr>
          <p:spPr>
            <a:xfrm>
              <a:off x="5168316" y="1700763"/>
              <a:ext cx="1722774" cy="825919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4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Contracting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>
              <a:extLst>
                <a:ext uri="{FF2B5EF4-FFF2-40B4-BE49-F238E27FC236}">
                  <a16:creationId xmlns:a16="http://schemas.microsoft.com/office/drawing/2014/main" id="{C222C668-C7E5-5EF2-4255-BB7F77DB7FE6}"/>
                </a:ext>
              </a:extLst>
            </p:cNvPr>
            <p:cNvSpPr/>
            <p:nvPr/>
          </p:nvSpPr>
          <p:spPr>
            <a:xfrm>
              <a:off x="6891083" y="1700762"/>
              <a:ext cx="1722774" cy="825919"/>
            </a:xfrm>
            <a:prstGeom prst="homePlate">
              <a:avLst/>
            </a:prstGeom>
            <a:gradFill>
              <a:gsLst>
                <a:gs pos="38000">
                  <a:schemeClr val="accent4">
                    <a:lumMod val="60000"/>
                    <a:lumOff val="40000"/>
                  </a:schemeClr>
                </a:gs>
                <a:gs pos="52000">
                  <a:schemeClr val="accent2">
                    <a:lumMod val="50000"/>
                    <a:lumOff val="50000"/>
                  </a:schemeClr>
                </a:gs>
              </a:gsLst>
              <a:lin ang="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5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Ordering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D9E2524-8B39-562E-2716-1E38C11026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" y="3074592"/>
              <a:ext cx="63627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FCBF01-7E13-AE32-C0E0-41CE1346ACC9}"/>
                </a:ext>
              </a:extLst>
            </p:cNvPr>
            <p:cNvSpPr txBox="1"/>
            <p:nvPr/>
          </p:nvSpPr>
          <p:spPr>
            <a:xfrm>
              <a:off x="651510" y="2818736"/>
              <a:ext cx="11550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400" dirty="0">
                  <a:solidFill>
                    <a:srgbClr val="FF0000"/>
                  </a:solidFill>
                </a:rPr>
                <a:t>Strategic </a:t>
              </a:r>
            </a:p>
            <a:p>
              <a:pPr algn="ctr"/>
              <a:r>
                <a:rPr lang="en-NL" sz="1400" dirty="0">
                  <a:solidFill>
                    <a:srgbClr val="FF0000"/>
                  </a:solidFill>
                </a:rPr>
                <a:t>Procurement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45DA3B3-ED9C-D010-4D25-DF0CCD2CF930}"/>
                </a:ext>
              </a:extLst>
            </p:cNvPr>
            <p:cNvCxnSpPr>
              <a:cxnSpLocks/>
            </p:cNvCxnSpPr>
            <p:nvPr/>
          </p:nvCxnSpPr>
          <p:spPr>
            <a:xfrm>
              <a:off x="1806570" y="3074592"/>
              <a:ext cx="61341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5BDC7CE-5E92-EC64-CC7A-E422BD35E538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2485728" y="3074592"/>
              <a:ext cx="1796545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812DEC2-D963-079D-B8BF-EB6C62DBEE32}"/>
                </a:ext>
              </a:extLst>
            </p:cNvPr>
            <p:cNvSpPr txBox="1"/>
            <p:nvPr/>
          </p:nvSpPr>
          <p:spPr>
            <a:xfrm>
              <a:off x="4282273" y="2920703"/>
              <a:ext cx="1747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400" dirty="0">
                  <a:solidFill>
                    <a:srgbClr val="FF0000"/>
                  </a:solidFill>
                </a:rPr>
                <a:t>Tactical Procurement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07E6EC2-3AAC-502C-3382-9E62D328F84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074592"/>
              <a:ext cx="1690662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E4D59B3-BEE2-8780-A293-F2F882A4DEC4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10828020" y="3066893"/>
              <a:ext cx="115062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C49AECC-6D7F-3887-0113-CADF26A215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410" y="3074592"/>
              <a:ext cx="982980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8B71E55-C803-8BF9-E594-9F301C5C4F7C}"/>
                </a:ext>
              </a:extLst>
            </p:cNvPr>
            <p:cNvSpPr txBox="1"/>
            <p:nvPr/>
          </p:nvSpPr>
          <p:spPr>
            <a:xfrm>
              <a:off x="8745655" y="2913004"/>
              <a:ext cx="2082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400" dirty="0">
                  <a:solidFill>
                    <a:srgbClr val="FF0000"/>
                  </a:solidFill>
                </a:rPr>
                <a:t>Operational Procurement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0820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C1A83-5FB7-5927-3176-418349BA2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68533-F8DF-B223-71BE-3E913913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88" y="718239"/>
            <a:ext cx="10515600" cy="654378"/>
          </a:xfrm>
        </p:spPr>
        <p:txBody>
          <a:bodyPr>
            <a:normAutofit fontScale="90000"/>
          </a:bodyPr>
          <a:lstStyle/>
          <a:p>
            <a:r>
              <a:rPr lang="en-NL" dirty="0"/>
              <a:t>Steps in the Procurement process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221909-2A86-1709-0AF1-9B6DC49AB035}"/>
              </a:ext>
            </a:extLst>
          </p:cNvPr>
          <p:cNvGrpSpPr/>
          <p:nvPr/>
        </p:nvGrpSpPr>
        <p:grpSpPr>
          <a:xfrm>
            <a:off x="232356" y="2844699"/>
            <a:ext cx="12125706" cy="962157"/>
            <a:chOff x="-1" y="1702677"/>
            <a:chExt cx="12125706" cy="962157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id="{19291579-F82D-A857-8DC6-73F9799D610C}"/>
                </a:ext>
              </a:extLst>
            </p:cNvPr>
            <p:cNvSpPr/>
            <p:nvPr/>
          </p:nvSpPr>
          <p:spPr>
            <a:xfrm>
              <a:off x="-1" y="1702677"/>
              <a:ext cx="1789054" cy="962148"/>
            </a:xfrm>
            <a:prstGeom prst="homePlate">
              <a:avLst/>
            </a:prstGeom>
            <a:solidFill>
              <a:srgbClr val="6FAC45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1 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Procurement preparation</a:t>
              </a:r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6151F002-AB6C-9AB3-137E-A6E8261AE286}"/>
                </a:ext>
              </a:extLst>
            </p:cNvPr>
            <p:cNvSpPr/>
            <p:nvPr/>
          </p:nvSpPr>
          <p:spPr>
            <a:xfrm>
              <a:off x="10595418" y="1864474"/>
              <a:ext cx="1530287" cy="581665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  <a:alpha val="9638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7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Aftercare</a:t>
              </a:r>
            </a:p>
            <a:p>
              <a:pPr algn="ctr"/>
              <a:endParaRPr lang="en-NL" dirty="0">
                <a:solidFill>
                  <a:schemeClr val="tx1"/>
                </a:solidFill>
              </a:endParaRP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E9C2CCB7-D267-B0A7-A9EE-6E24728F2902}"/>
                </a:ext>
              </a:extLst>
            </p:cNvPr>
            <p:cNvSpPr/>
            <p:nvPr/>
          </p:nvSpPr>
          <p:spPr>
            <a:xfrm>
              <a:off x="8872644" y="1864473"/>
              <a:ext cx="1530289" cy="581666"/>
            </a:xfrm>
            <a:prstGeom prst="homePlate">
              <a:avLst/>
            </a:prstGeom>
            <a:solidFill>
              <a:schemeClr val="accent2">
                <a:lumMod val="50000"/>
                <a:lumOff val="50000"/>
                <a:alpha val="9805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6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Delivery, use 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and admin</a:t>
              </a:r>
              <a:endParaRPr lang="en-NL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Pentagon 7">
              <a:extLst>
                <a:ext uri="{FF2B5EF4-FFF2-40B4-BE49-F238E27FC236}">
                  <a16:creationId xmlns:a16="http://schemas.microsoft.com/office/drawing/2014/main" id="{2EC971B7-9C57-A23F-7F76-2C7020636589}"/>
                </a:ext>
              </a:extLst>
            </p:cNvPr>
            <p:cNvSpPr/>
            <p:nvPr/>
          </p:nvSpPr>
          <p:spPr>
            <a:xfrm>
              <a:off x="1722772" y="1702677"/>
              <a:ext cx="1981550" cy="962157"/>
            </a:xfrm>
            <a:prstGeom prst="homePlate">
              <a:avLst/>
            </a:prstGeom>
            <a:gradFill flip="none" rotWithShape="1">
              <a:gsLst>
                <a:gs pos="4000">
                  <a:srgbClr val="6FAC45"/>
                </a:gs>
                <a:gs pos="8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2</a:t>
              </a:r>
            </a:p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Specifying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9" name="Pentagon 8">
              <a:extLst>
                <a:ext uri="{FF2B5EF4-FFF2-40B4-BE49-F238E27FC236}">
                  <a16:creationId xmlns:a16="http://schemas.microsoft.com/office/drawing/2014/main" id="{009CA0D9-69FE-A7B2-B5D2-5253E3ECF018}"/>
                </a:ext>
              </a:extLst>
            </p:cNvPr>
            <p:cNvSpPr/>
            <p:nvPr/>
          </p:nvSpPr>
          <p:spPr>
            <a:xfrm>
              <a:off x="3704321" y="1862561"/>
              <a:ext cx="1530283" cy="581667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  <a:alpha val="9869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3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Selectin</a:t>
              </a:r>
              <a:r>
                <a:rPr lang="en-GB" sz="1100" dirty="0">
                  <a:solidFill>
                    <a:schemeClr val="tx1"/>
                  </a:solidFill>
                </a:rPr>
                <a:t>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Pentagon 9">
              <a:extLst>
                <a:ext uri="{FF2B5EF4-FFF2-40B4-BE49-F238E27FC236}">
                  <a16:creationId xmlns:a16="http://schemas.microsoft.com/office/drawing/2014/main" id="{7D8FEDC0-ED93-58E3-CBDA-C6E3AE016D7C}"/>
                </a:ext>
              </a:extLst>
            </p:cNvPr>
            <p:cNvSpPr/>
            <p:nvPr/>
          </p:nvSpPr>
          <p:spPr>
            <a:xfrm>
              <a:off x="5449396" y="1862560"/>
              <a:ext cx="1530289" cy="581666"/>
            </a:xfrm>
            <a:prstGeom prst="homePlate">
              <a:avLst/>
            </a:prstGeom>
            <a:solidFill>
              <a:schemeClr val="accent4">
                <a:lumMod val="60000"/>
                <a:lumOff val="40000"/>
                <a:alpha val="9762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4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Contracting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>
              <a:extLst>
                <a:ext uri="{FF2B5EF4-FFF2-40B4-BE49-F238E27FC236}">
                  <a16:creationId xmlns:a16="http://schemas.microsoft.com/office/drawing/2014/main" id="{E332CD49-5A79-65D8-AF8C-FC8C8754B76C}"/>
                </a:ext>
              </a:extLst>
            </p:cNvPr>
            <p:cNvSpPr/>
            <p:nvPr/>
          </p:nvSpPr>
          <p:spPr>
            <a:xfrm>
              <a:off x="7149860" y="1862560"/>
              <a:ext cx="1530289" cy="581666"/>
            </a:xfrm>
            <a:prstGeom prst="homePlate">
              <a:avLst/>
            </a:prstGeom>
            <a:gradFill>
              <a:gsLst>
                <a:gs pos="38000">
                  <a:schemeClr val="accent4">
                    <a:lumMod val="60000"/>
                    <a:lumOff val="40000"/>
                    <a:alpha val="9789"/>
                  </a:schemeClr>
                </a:gs>
                <a:gs pos="52000">
                  <a:schemeClr val="accent2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bg1">
                  <a:lumMod val="75000"/>
                </a:schemeClr>
              </a:solidFill>
            </a:ln>
            <a:effectLst>
              <a:outerShdw blurRad="50800" dist="50800" dir="5400000" sx="1000" sy="1000" algn="ctr" rotWithShape="0">
                <a:schemeClr val="bg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5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</a:rPr>
                <a:t>Ordering</a:t>
              </a:r>
            </a:p>
            <a:p>
              <a:pPr algn="ctr"/>
              <a:endParaRPr lang="en-NL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32056F9-215E-E2D3-B78F-94C122A94562}"/>
              </a:ext>
            </a:extLst>
          </p:cNvPr>
          <p:cNvSpPr txBox="1"/>
          <p:nvPr/>
        </p:nvSpPr>
        <p:spPr>
          <a:xfrm>
            <a:off x="14927" y="2036466"/>
            <a:ext cx="3548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Here you have the biggest influence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E22264-1EAB-CA80-6CE6-3B541394DE5C}"/>
              </a:ext>
            </a:extLst>
          </p:cNvPr>
          <p:cNvSpPr txBox="1"/>
          <p:nvPr/>
        </p:nvSpPr>
        <p:spPr>
          <a:xfrm>
            <a:off x="160859" y="2405798"/>
            <a:ext cx="3740764" cy="3801405"/>
          </a:xfrm>
          <a:prstGeom prst="rect">
            <a:avLst/>
          </a:prstGeom>
          <a:solidFill>
            <a:schemeClr val="bg1">
              <a:alpha val="1000"/>
            </a:schemeClr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967641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4E6EF-A0F2-17C6-4B62-42904297E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38" y="1566863"/>
            <a:ext cx="9923462" cy="4883364"/>
          </a:xfrm>
        </p:spPr>
        <p:txBody>
          <a:bodyPr>
            <a:normAutofit/>
          </a:bodyPr>
          <a:lstStyle/>
          <a:p>
            <a:r>
              <a:rPr lang="en-NL" dirty="0"/>
              <a:t>Market engagement</a:t>
            </a:r>
          </a:p>
          <a:p>
            <a:pPr lvl="1"/>
            <a:r>
              <a:rPr lang="en-NL" dirty="0"/>
              <a:t>Market research</a:t>
            </a:r>
          </a:p>
          <a:p>
            <a:pPr lvl="1"/>
            <a:r>
              <a:rPr lang="en-NL" dirty="0"/>
              <a:t>Market consultation</a:t>
            </a:r>
          </a:p>
          <a:p>
            <a:pPr marL="0" indent="0">
              <a:buNone/>
            </a:pP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5BA67-1BB3-E23C-55E0-14B0A83E0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6</a:t>
            </a:fld>
            <a:endParaRPr lang="en-NL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4E4BBC-FBA3-3FC2-5AE2-EDD83F811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/>
              <a:t>Invest in tender preparation</a:t>
            </a:r>
            <a:endParaRPr lang="en-NL" b="1" dirty="0"/>
          </a:p>
        </p:txBody>
      </p:sp>
    </p:spTree>
    <p:extLst>
      <p:ext uri="{BB962C8B-B14F-4D97-AF65-F5344CB8AC3E}">
        <p14:creationId xmlns:p14="http://schemas.microsoft.com/office/powerpoint/2010/main" val="300559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52E27-2BF0-9000-085F-12EE285F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460B6C-B982-7F34-6AA2-E807EEDD4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5478" y="1947253"/>
            <a:ext cx="6574463" cy="423287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B9C4BB7-2A2B-4B77-93F8-F89742410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65" y="790889"/>
            <a:ext cx="2857909" cy="584884"/>
          </a:xfrm>
        </p:spPr>
        <p:txBody>
          <a:bodyPr>
            <a:normAutofit fontScale="90000"/>
          </a:bodyPr>
          <a:lstStyle/>
          <a:p>
            <a:r>
              <a:rPr lang="en-NL" dirty="0"/>
              <a:t>Market research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1CDB6B-90D7-58C8-D399-95E897615782}"/>
              </a:ext>
            </a:extLst>
          </p:cNvPr>
          <p:cNvSpPr txBox="1"/>
          <p:nvPr/>
        </p:nvSpPr>
        <p:spPr>
          <a:xfrm>
            <a:off x="3832260" y="1465637"/>
            <a:ext cx="3840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000" dirty="0">
                <a:solidFill>
                  <a:srgbClr val="30348F"/>
                </a:solidFill>
              </a:rPr>
              <a:t>Who is the child in the candystore?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7962A1-83F2-5B76-21DA-11B27D9E4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62" y="3139397"/>
            <a:ext cx="1852131" cy="5848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DE850F-F3C4-B3FC-3474-567888E7B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925" y="5163462"/>
            <a:ext cx="2631507" cy="14736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338C52-5246-44E9-24CF-E050C22BE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667" y="4687463"/>
            <a:ext cx="2492806" cy="6344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DDFB8D-7E88-D330-BE2B-F39CB6748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0706" y="1841754"/>
            <a:ext cx="2076057" cy="188252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153964-742D-1DCD-2290-197195DA929A}"/>
              </a:ext>
            </a:extLst>
          </p:cNvPr>
          <p:cNvCxnSpPr/>
          <p:nvPr/>
        </p:nvCxnSpPr>
        <p:spPr>
          <a:xfrm flipV="1">
            <a:off x="1705510" y="3139397"/>
            <a:ext cx="2691829" cy="2470293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776639-1DB1-0669-40BB-6ED38F3EED19}"/>
              </a:ext>
            </a:extLst>
          </p:cNvPr>
          <p:cNvCxnSpPr>
            <a:cxnSpLocks/>
          </p:cNvCxnSpPr>
          <p:nvPr/>
        </p:nvCxnSpPr>
        <p:spPr>
          <a:xfrm flipV="1">
            <a:off x="1296827" y="2439688"/>
            <a:ext cx="1996679" cy="686657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A00211-71F8-BC1B-EBB9-18F46A724804}"/>
              </a:ext>
            </a:extLst>
          </p:cNvPr>
          <p:cNvCxnSpPr>
            <a:cxnSpLocks/>
          </p:cNvCxnSpPr>
          <p:nvPr/>
        </p:nvCxnSpPr>
        <p:spPr>
          <a:xfrm flipH="1" flipV="1">
            <a:off x="6693341" y="2686541"/>
            <a:ext cx="2639496" cy="2318137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E1BE6C9-6F82-BAB3-902D-4FA7B8919F56}"/>
              </a:ext>
            </a:extLst>
          </p:cNvPr>
          <p:cNvCxnSpPr>
            <a:cxnSpLocks/>
          </p:cNvCxnSpPr>
          <p:nvPr/>
        </p:nvCxnSpPr>
        <p:spPr>
          <a:xfrm flipH="1" flipV="1">
            <a:off x="8808736" y="2451014"/>
            <a:ext cx="1395572" cy="471053"/>
          </a:xfrm>
          <a:prstGeom prst="straightConnector1">
            <a:avLst/>
          </a:prstGeom>
          <a:ln w="66675">
            <a:solidFill>
              <a:srgbClr val="2A2E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EE827A5E-7A68-EABE-3ABC-149CB1E6A7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953" y="3138341"/>
            <a:ext cx="2242077" cy="13283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99DD2E5-0B63-96CC-4D54-F1377DBDF0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3" y="5622742"/>
            <a:ext cx="2610279" cy="106042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D13B847-B28D-5B7D-B68D-AEE9DCE4F4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84248" y="1845819"/>
            <a:ext cx="1777027" cy="177702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A998434-E839-01AE-48BB-74ECA99D9C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60986" y="4579612"/>
            <a:ext cx="2583347" cy="85013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E051DD7-3FC8-B078-C286-D47EBD133115}"/>
              </a:ext>
            </a:extLst>
          </p:cNvPr>
          <p:cNvSpPr txBox="1"/>
          <p:nvPr/>
        </p:nvSpPr>
        <p:spPr>
          <a:xfrm>
            <a:off x="5948599" y="3804349"/>
            <a:ext cx="3337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dirty="0">
                <a:solidFill>
                  <a:srgbClr val="FF0000"/>
                </a:solidFill>
              </a:rPr>
              <a:t>N</a:t>
            </a:r>
          </a:p>
          <a:p>
            <a:r>
              <a:rPr lang="en-NL" b="1" dirty="0">
                <a:solidFill>
                  <a:srgbClr val="FF0000"/>
                </a:solidFill>
              </a:rPr>
              <a:t>R</a:t>
            </a:r>
          </a:p>
          <a:p>
            <a:r>
              <a:rPr lang="en-NL" b="1" dirty="0">
                <a:solidFill>
                  <a:srgbClr val="FF0000"/>
                </a:solidFill>
              </a:rPr>
              <a:t>E</a:t>
            </a:r>
          </a:p>
          <a:p>
            <a:r>
              <a:rPr lang="en-NL" b="1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BB266D-523C-8DEE-5A78-77C31AEC03AF}"/>
              </a:ext>
            </a:extLst>
          </p:cNvPr>
          <p:cNvSpPr txBox="1"/>
          <p:nvPr/>
        </p:nvSpPr>
        <p:spPr>
          <a:xfrm>
            <a:off x="5951878" y="3429000"/>
            <a:ext cx="3016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1400" b="1" dirty="0">
                <a:solidFill>
                  <a:srgbClr val="FF0000"/>
                </a:solidFill>
              </a:rPr>
              <a:t>S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U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P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P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L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I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E</a:t>
            </a:r>
          </a:p>
          <a:p>
            <a:r>
              <a:rPr lang="en-NL" sz="1400" b="1" dirty="0">
                <a:solidFill>
                  <a:srgbClr val="FF0000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59794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EA537-DF17-F7A0-4DCF-E77B75CC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8</a:t>
            </a:fld>
            <a:endParaRPr lang="en-NL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1165262-6EF2-D49A-A2C7-DC8854B7C05A}"/>
              </a:ext>
            </a:extLst>
          </p:cNvPr>
          <p:cNvGraphicFramePr>
            <a:graphicFrameLocks noGrp="1"/>
          </p:cNvGraphicFramePr>
          <p:nvPr/>
        </p:nvGraphicFramePr>
        <p:xfrm>
          <a:off x="2377989" y="868680"/>
          <a:ext cx="8026399" cy="5365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251">
                  <a:extLst>
                    <a:ext uri="{9D8B030D-6E8A-4147-A177-3AD203B41FA5}">
                      <a16:colId xmlns:a16="http://schemas.microsoft.com/office/drawing/2014/main" val="3452095476"/>
                    </a:ext>
                  </a:extLst>
                </a:gridCol>
                <a:gridCol w="3979148">
                  <a:extLst>
                    <a:ext uri="{9D8B030D-6E8A-4147-A177-3AD203B41FA5}">
                      <a16:colId xmlns:a16="http://schemas.microsoft.com/office/drawing/2014/main" val="2548194533"/>
                    </a:ext>
                  </a:extLst>
                </a:gridCol>
              </a:tblGrid>
              <a:tr h="2395337"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solidFill>
                            <a:schemeClr val="tx1"/>
                          </a:solidFill>
                        </a:rPr>
                        <a:t>LEVERAGE ITEMS</a:t>
                      </a: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Exploitation of full purchasing power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Targted pricing strategies / negotiations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Strategy</a:t>
                      </a: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 -&gt; competiton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dirty="0">
                          <a:solidFill>
                            <a:schemeClr val="tx1"/>
                          </a:solidFill>
                        </a:rPr>
                        <a:t>STRATEGIC ITEMS</a:t>
                      </a: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Develop long term relations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Collaboration and innovation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Scarity (not many alternatives)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endParaRPr lang="en-NL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Strategy</a:t>
                      </a: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 -&gt; cooperation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533073"/>
                  </a:ext>
                </a:extLst>
              </a:tr>
              <a:tr h="2970217">
                <a:tc>
                  <a:txBody>
                    <a:bodyPr/>
                    <a:lstStyle/>
                    <a:p>
                      <a:pPr algn="ctr"/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NON CRITICAL ITEMS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Product standardisation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Process effciency (catalogue, automization)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r>
                        <a:rPr lang="en-NL" b="1" dirty="0"/>
                        <a:t>Strategy</a:t>
                      </a:r>
                      <a:r>
                        <a:rPr lang="en-NL" dirty="0"/>
                        <a:t> –&gt; reduce suppliers / process simplification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="1" dirty="0">
                          <a:solidFill>
                            <a:schemeClr val="tx1"/>
                          </a:solidFill>
                        </a:rPr>
                        <a:t>BOTTLENECK ITEMS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NL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Low control of suppliers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Targted pricing strategies / negotiations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NL" b="0" dirty="0">
                          <a:solidFill>
                            <a:schemeClr val="tx1"/>
                          </a:solidFill>
                        </a:rPr>
                        <a:t>Alternatives available</a:t>
                      </a:r>
                      <a:endParaRPr lang="en-NL" dirty="0">
                        <a:solidFill>
                          <a:schemeClr val="tx1"/>
                        </a:solidFill>
                      </a:endParaRPr>
                    </a:p>
                    <a:p>
                      <a:endParaRPr lang="en-NL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L" b="1" dirty="0"/>
                        <a:t>Strategy</a:t>
                      </a:r>
                      <a:r>
                        <a:rPr lang="en-NL" dirty="0"/>
                        <a:t> –&gt; secure delivery / develop alternatives</a:t>
                      </a:r>
                    </a:p>
                    <a:p>
                      <a:endParaRPr lang="en-NL" dirty="0"/>
                    </a:p>
                  </a:txBody>
                  <a:tcPr>
                    <a:solidFill>
                      <a:schemeClr val="accent2">
                        <a:lumMod val="50000"/>
                        <a:lumOff val="50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291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BB1D854-9A0F-0BA8-BB21-7545A87339A6}"/>
              </a:ext>
            </a:extLst>
          </p:cNvPr>
          <p:cNvSpPr txBox="1"/>
          <p:nvPr/>
        </p:nvSpPr>
        <p:spPr>
          <a:xfrm>
            <a:off x="1765321" y="68401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High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E2FBF4-64C2-FE26-F1C1-68B591136DB3}"/>
              </a:ext>
            </a:extLst>
          </p:cNvPr>
          <p:cNvSpPr txBox="1"/>
          <p:nvPr/>
        </p:nvSpPr>
        <p:spPr>
          <a:xfrm>
            <a:off x="1809500" y="6055997"/>
            <a:ext cx="56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BF809A-DFBE-E755-DB64-A8E072A15A34}"/>
              </a:ext>
            </a:extLst>
          </p:cNvPr>
          <p:cNvSpPr txBox="1"/>
          <p:nvPr/>
        </p:nvSpPr>
        <p:spPr>
          <a:xfrm>
            <a:off x="5646429" y="6517754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dirty="0"/>
              <a:t>Supply risk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2DFB20-BD0E-8449-56DB-40DBD5884180}"/>
              </a:ext>
            </a:extLst>
          </p:cNvPr>
          <p:cNvSpPr txBox="1"/>
          <p:nvPr/>
        </p:nvSpPr>
        <p:spPr>
          <a:xfrm rot="16200000">
            <a:off x="108923" y="3341560"/>
            <a:ext cx="2247566" cy="383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b="1" dirty="0"/>
              <a:t>Financial impact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305B8-AF3F-D77C-9F7E-33E014560AAB}"/>
              </a:ext>
            </a:extLst>
          </p:cNvPr>
          <p:cNvSpPr txBox="1"/>
          <p:nvPr/>
        </p:nvSpPr>
        <p:spPr>
          <a:xfrm>
            <a:off x="10382500" y="6145116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High</a:t>
            </a: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EE5AD4EF-D41E-96A8-B6BB-BCF6A9BBF438}"/>
              </a:ext>
            </a:extLst>
          </p:cNvPr>
          <p:cNvSpPr/>
          <p:nvPr/>
        </p:nvSpPr>
        <p:spPr>
          <a:xfrm rot="16200000">
            <a:off x="-237160" y="3287582"/>
            <a:ext cx="4646144" cy="369335"/>
          </a:xfrm>
          <a:prstGeom prst="notchedRight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Notched Right Arrow 11">
            <a:extLst>
              <a:ext uri="{FF2B5EF4-FFF2-40B4-BE49-F238E27FC236}">
                <a16:creationId xmlns:a16="http://schemas.microsoft.com/office/drawing/2014/main" id="{E471143D-EEB9-4B5B-164B-23B064BB5929}"/>
              </a:ext>
            </a:extLst>
          </p:cNvPr>
          <p:cNvSpPr/>
          <p:nvPr/>
        </p:nvSpPr>
        <p:spPr>
          <a:xfrm>
            <a:off x="2560593" y="6258763"/>
            <a:ext cx="7661189" cy="277091"/>
          </a:xfrm>
          <a:prstGeom prst="notchedRight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B83BCF-ABB9-3618-4E7B-71E02EE24271}"/>
              </a:ext>
            </a:extLst>
          </p:cNvPr>
          <p:cNvSpPr txBox="1"/>
          <p:nvPr/>
        </p:nvSpPr>
        <p:spPr>
          <a:xfrm>
            <a:off x="56537" y="6506484"/>
            <a:ext cx="1752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i="1" dirty="0"/>
              <a:t>Kraljic matrix </a:t>
            </a:r>
          </a:p>
        </p:txBody>
      </p:sp>
    </p:spTree>
    <p:extLst>
      <p:ext uri="{BB962C8B-B14F-4D97-AF65-F5344CB8AC3E}">
        <p14:creationId xmlns:p14="http://schemas.microsoft.com/office/powerpoint/2010/main" val="241456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BA9B6-A0A9-7977-5480-50B0D590C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0381B-6930-A213-5B40-E2F132246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538" y="1566863"/>
            <a:ext cx="9923462" cy="4883364"/>
          </a:xfrm>
        </p:spPr>
        <p:txBody>
          <a:bodyPr>
            <a:normAutofit/>
          </a:bodyPr>
          <a:lstStyle/>
          <a:p>
            <a:r>
              <a:rPr lang="en-NL" dirty="0"/>
              <a:t>Market engagement</a:t>
            </a:r>
          </a:p>
          <a:p>
            <a:pPr lvl="1"/>
            <a:r>
              <a:rPr lang="en-NL" dirty="0"/>
              <a:t>Market research</a:t>
            </a:r>
          </a:p>
          <a:p>
            <a:pPr lvl="1"/>
            <a:r>
              <a:rPr lang="en-NL" dirty="0"/>
              <a:t>Market consultation</a:t>
            </a:r>
          </a:p>
          <a:p>
            <a:r>
              <a:rPr lang="en-NL" dirty="0"/>
              <a:t>Information gathering</a:t>
            </a:r>
          </a:p>
          <a:p>
            <a:pPr lvl="1"/>
            <a:r>
              <a:rPr lang="en-NL" dirty="0"/>
              <a:t>Internal expertise</a:t>
            </a:r>
          </a:p>
          <a:p>
            <a:pPr lvl="1"/>
            <a:r>
              <a:rPr lang="en-NL" dirty="0"/>
              <a:t>External sources (industry association, fairs, desk research)</a:t>
            </a:r>
          </a:p>
          <a:p>
            <a:pPr lvl="1"/>
            <a:r>
              <a:rPr lang="en-NL" dirty="0"/>
              <a:t>(N)</a:t>
            </a:r>
            <a:r>
              <a:rPr lang="en-NL"/>
              <a:t>REN Community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3FDC8-1868-0CD2-9670-2FBCF978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94AD-78F3-9D46-A141-F4DFB135535D}" type="slidenum">
              <a:rPr lang="en-NL" smtClean="0"/>
              <a:t>9</a:t>
            </a:fld>
            <a:endParaRPr lang="en-NL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3E33A4-F677-FA44-F2DB-C7314B037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b="1"/>
              <a:t>Invest in tender preparation</a:t>
            </a:r>
            <a:endParaRPr lang="en-NL" b="1" dirty="0"/>
          </a:p>
        </p:txBody>
      </p:sp>
    </p:spTree>
    <p:extLst>
      <p:ext uri="{BB962C8B-B14F-4D97-AF65-F5344CB8AC3E}">
        <p14:creationId xmlns:p14="http://schemas.microsoft.com/office/powerpoint/2010/main" val="401623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net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2022" id="{86CCD8F2-B998-4F69-BD44-D7B3C87136B1}" vid="{941BAE30-729D-4232-A1DD-DEF5DCAD7B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9c91e43-7792-4276-953a-05ccb9d57333">
      <UserInfo>
        <DisplayName/>
        <AccountId xsi:nil="true"/>
        <AccountType/>
      </UserInfo>
    </SharedWithUsers>
    <lcf76f155ced4ddcb4097134ff3c332f xmlns="1ebce276-a478-4115-9bc4-3e435a591ec5">
      <Terms xmlns="http://schemas.microsoft.com/office/infopath/2007/PartnerControls"/>
    </lcf76f155ced4ddcb4097134ff3c332f>
    <TaxCatchAll xmlns="46eaf3e6-aba0-4109-8a2a-de3c3773e0bd">
      <Value>2666</Value>
      <Value>2663</Value>
      <Value>2662</Value>
    </TaxCatchAll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Brokerage</TermName>
          <TermId xmlns="http://schemas.microsoft.com/office/infopath/2007/PartnerControls">d393ba8e-c18f-46ea-8300-922e049b5b2e</TermId>
        </TermInfo>
      </Terms>
    </l871acc97dfd440b991d73a0c276f4d3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Brokerage</TermName>
          <TermId xmlns="http://schemas.microsoft.com/office/infopath/2007/PartnerControls">6378bb54-4a94-4ee5-accd-5ddb616e746f</TermId>
        </TermInfo>
      </Terms>
    </e65d3933e9964b71887a665ea3f149e1>
    <ae124047c7aa4e1096083e42b2e0ba17 xmlns="46eaf3e6-aba0-4109-8a2a-de3c3773e0bd">
      <Terms xmlns="http://schemas.microsoft.com/office/infopath/2007/PartnerControls"/>
    </ae124047c7aa4e1096083e42b2e0ba17>
    <Provider xmlns="1ebce276-a478-4115-9bc4-3e435a591ec5" xsi:nil="true"/>
    <f77886d972794f63b8f417a54b7a8195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Workshops</TermName>
          <TermId xmlns="http://schemas.microsoft.com/office/infopath/2007/PartnerControls">b8c1a8b7-f346-4afb-bb5c-bfe713a70cec</TermId>
        </TermInfo>
      </Terms>
    </f77886d972794f63b8f417a54b7a8195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39FAF25A46DE4C9668C2195B3D6C77" ma:contentTypeVersion="37" ma:contentTypeDescription="Create a new document." ma:contentTypeScope="" ma:versionID="0b9bbd7f62b74d2e16056ff2cfdd52a8">
  <xsd:schema xmlns:xsd="http://www.w3.org/2001/XMLSchema" xmlns:xs="http://www.w3.org/2001/XMLSchema" xmlns:p="http://schemas.microsoft.com/office/2006/metadata/properties" xmlns:ns2="46eaf3e6-aba0-4109-8a2a-de3c3773e0bd" xmlns:ns3="1ebce276-a478-4115-9bc4-3e435a591ec5" xmlns:ns4="e9c91e43-7792-4276-953a-05ccb9d57333" targetNamespace="http://schemas.microsoft.com/office/2006/metadata/properties" ma:root="true" ma:fieldsID="5199792c679b2eda29623ef167ba378d" ns2:_="" ns3:_="" ns4:_="">
    <xsd:import namespace="46eaf3e6-aba0-4109-8a2a-de3c3773e0bd"/>
    <xsd:import namespace="1ebce276-a478-4115-9bc4-3e435a591ec5"/>
    <xsd:import namespace="e9c91e43-7792-4276-953a-05ccb9d57333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Provider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662;#Brokerage|d393ba8e-c18f-46ea-8300-922e049b5b2e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63;#Brokerage|6378bb54-4a94-4ee5-accd-5ddb616e746f" ma:fieldId="{e65d3933-e996-4b71-887a-665ea3f149e1}" ma:sspId="7e6f111e-9303-4b31-9cb7-8f749f49e7f8" ma:termSetId="0b1e7715-fb98-4f51-b05a-2dac2acf4906" ma:anchorId="d393ba8e-c18f-46ea-8300-922e049b5b2e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6378bb54-4a94-4ee5-accd-5ddb616e746f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6378bb54-4a94-4ee5-accd-5ddb616e746f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bce276-a478-4115-9bc4-3e435a591e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Provider" ma:index="23" nillable="true" ma:displayName="Provider" ma:internalName="Provider">
      <xsd:simpleType>
        <xsd:restriction base="dms:Text">
          <xsd:maxLength value="255"/>
        </xsd:restriction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35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3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91e43-7792-4276-953a-05ccb9d57333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B548AA-5A4F-4C4F-A805-5E8C9D285256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DD0FD445-B3D2-4F81-87BF-FEE91471B842}">
  <ds:schemaRefs>
    <ds:schemaRef ds:uri="1ebce276-a478-4115-9bc4-3e435a591ec5"/>
    <ds:schemaRef ds:uri="46eaf3e6-aba0-4109-8a2a-de3c3773e0bd"/>
    <ds:schemaRef ds:uri="dbba6824-692f-4f52-ae24-0060d65ffe1c"/>
    <ds:schemaRef ds:uri="e9c91e43-7792-4276-953a-05ccb9d5733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2e5c41f-c193-4d2c-8f87-8ac14f5c9e54"/>
    <ds:schemaRef ds:uri="d4506524-548f-4ec4-8f19-9e0c2ed3a2a8"/>
  </ds:schemaRefs>
</ds:datastoreItem>
</file>

<file path=customXml/itemProps3.xml><?xml version="1.0" encoding="utf-8"?>
<ds:datastoreItem xmlns:ds="http://schemas.openxmlformats.org/officeDocument/2006/customXml" ds:itemID="{D254D30F-032D-41F4-BA6A-9D8397AB5B5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6571100-2D71-4F94-9261-2C4B5426E8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eaf3e6-aba0-4109-8a2a-de3c3773e0bd"/>
    <ds:schemaRef ds:uri="1ebce276-a478-4115-9bc4-3e435a591ec5"/>
    <ds:schemaRef ds:uri="e9c91e43-7792-4276-953a-05ccb9d573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719</Words>
  <Application>Microsoft Office PowerPoint</Application>
  <PresentationFormat>Widescreen</PresentationFormat>
  <Paragraphs>237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HEAnet2022</vt:lpstr>
      <vt:lpstr>PowerPoint Presentation</vt:lpstr>
      <vt:lpstr>Procuring Network equipment</vt:lpstr>
      <vt:lpstr>PowerPoint Presentation</vt:lpstr>
      <vt:lpstr>Steps in the Procurement process</vt:lpstr>
      <vt:lpstr>Steps in the Procurement process</vt:lpstr>
      <vt:lpstr>Invest in tender preparation</vt:lpstr>
      <vt:lpstr>Market research</vt:lpstr>
      <vt:lpstr>PowerPoint Presentation</vt:lpstr>
      <vt:lpstr>Invest in tender preparation</vt:lpstr>
      <vt:lpstr>Tender</vt:lpstr>
      <vt:lpstr>Specifications</vt:lpstr>
      <vt:lpstr>Tender</vt:lpstr>
      <vt:lpstr>Do’s and Don’ts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 Walsh</dc:creator>
  <cp:lastModifiedBy>Garvan McFeeley</cp:lastModifiedBy>
  <cp:revision>4</cp:revision>
  <dcterms:created xsi:type="dcterms:W3CDTF">2022-01-12T17:18:41Z</dcterms:created>
  <dcterms:modified xsi:type="dcterms:W3CDTF">2025-04-02T12:38:06Z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ite Name">
    <vt:lpwstr>2662;#Brokerage|d393ba8e-c18f-46ea-8300-922e049b5b2e</vt:lpwstr>
  </property>
  <property fmtid="{D5CDD505-2E9C-101B-9397-08002B2CF9AE}" pid="3" name="ContentTypeId">
    <vt:lpwstr>0x0101005239FAF25A46DE4C9668C2195B3D6C77</vt:lpwstr>
  </property>
  <property fmtid="{D5CDD505-2E9C-101B-9397-08002B2CF9AE}" pid="4" name="Library">
    <vt:lpwstr>2663;#Brokerage|6378bb54-4a94-4ee5-accd-5ddb616e746f</vt:lpwstr>
  </property>
  <property fmtid="{D5CDD505-2E9C-101B-9397-08002B2CF9AE}" pid="5" name="Doc_x0020_Subsections">
    <vt:lpwstr/>
  </property>
  <property fmtid="{D5CDD505-2E9C-101B-9397-08002B2CF9AE}" pid="6" name="Document_x0020_Category">
    <vt:lpwstr/>
  </property>
  <property fmtid="{D5CDD505-2E9C-101B-9397-08002B2CF9AE}" pid="7" name="Stakeholder">
    <vt:lpwstr/>
  </property>
  <property fmtid="{D5CDD505-2E9C-101B-9397-08002B2CF9AE}" pid="8" name="Doc Section">
    <vt:lpwstr>2666;#Workshops|b8c1a8b7-f346-4afb-bb5c-bfe713a70cec</vt:lpwstr>
  </property>
  <property fmtid="{D5CDD505-2E9C-101B-9397-08002B2CF9AE}" pid="9" name="Document Category">
    <vt:lpwstr/>
  </property>
  <property fmtid="{D5CDD505-2E9C-101B-9397-08002B2CF9AE}" pid="10" name="Doc Subsections">
    <vt:lpwstr/>
  </property>
  <property fmtid="{D5CDD505-2E9C-101B-9397-08002B2CF9AE}" pid="11" name="MediaServiceImageTags">
    <vt:lpwstr/>
  </property>
  <property fmtid="{D5CDD505-2E9C-101B-9397-08002B2CF9AE}" pid="12" name="ClassificationWatermarkLocations">
    <vt:lpwstr>HEAnet2022:7</vt:lpwstr>
  </property>
  <property fmtid="{D5CDD505-2E9C-101B-9397-08002B2CF9AE}" pid="13" name="ClassificationWatermarkText">
    <vt:lpwstr>Cat:III HEAnet group only</vt:lpwstr>
  </property>
  <property fmtid="{D5CDD505-2E9C-101B-9397-08002B2CF9AE}" pid="14" name="MSIP_Label_7737bee9-991a-405c-903f-f56ae15f50a3_Enabled">
    <vt:lpwstr>true</vt:lpwstr>
  </property>
  <property fmtid="{D5CDD505-2E9C-101B-9397-08002B2CF9AE}" pid="15" name="MSIP_Label_7737bee9-991a-405c-903f-f56ae15f50a3_SetDate">
    <vt:lpwstr>2023-04-12T13:49:42Z</vt:lpwstr>
  </property>
  <property fmtid="{D5CDD505-2E9C-101B-9397-08002B2CF9AE}" pid="16" name="MSIP_Label_7737bee9-991a-405c-903f-f56ae15f50a3_Method">
    <vt:lpwstr>Privileged</vt:lpwstr>
  </property>
  <property fmtid="{D5CDD505-2E9C-101B-9397-08002B2CF9AE}" pid="17" name="MSIP_Label_7737bee9-991a-405c-903f-f56ae15f50a3_Name">
    <vt:lpwstr>Category I – Public Use</vt:lpwstr>
  </property>
  <property fmtid="{D5CDD505-2E9C-101B-9397-08002B2CF9AE}" pid="18" name="MSIP_Label_7737bee9-991a-405c-903f-f56ae15f50a3_SiteId">
    <vt:lpwstr>cd9e8269-dfb6-48e0-8253-8b7baf8d3391</vt:lpwstr>
  </property>
  <property fmtid="{D5CDD505-2E9C-101B-9397-08002B2CF9AE}" pid="19" name="MSIP_Label_7737bee9-991a-405c-903f-f56ae15f50a3_ActionId">
    <vt:lpwstr>5e1da4a2-ca80-4761-9b5f-e99214aa8eaa</vt:lpwstr>
  </property>
  <property fmtid="{D5CDD505-2E9C-101B-9397-08002B2CF9AE}" pid="20" name="MSIP_Label_7737bee9-991a-405c-903f-f56ae15f50a3_ContentBits">
    <vt:lpwstr>0</vt:lpwstr>
  </property>
  <property fmtid="{D5CDD505-2E9C-101B-9397-08002B2CF9AE}" pid="21" name="Site_x0020_Name">
    <vt:lpwstr>2662;#Brokerage|d393ba8e-c18f-46ea-8300-922e049b5b2e</vt:lpwstr>
  </property>
  <property fmtid="{D5CDD505-2E9C-101B-9397-08002B2CF9AE}" pid="22" name="Doc_x0020_Section">
    <vt:lpwstr>2666;#Workshops|b8c1a8b7-f346-4afb-bb5c-bfe713a70cec</vt:lpwstr>
  </property>
</Properties>
</file>