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_rels/presentation.xml.rels" ContentType="application/vnd.openxmlformats-package.relationships+xml"/>
  <Override PartName="/ppt/media/image1.wmf" ContentType="image/x-wmf"/>
  <Override PartName="/ppt/media/image2.wmf" ContentType="image/x-wmf"/>
  <Override PartName="/ppt/media/image3.jpeg" ContentType="image/jpeg"/>
  <Override PartName="/ppt/media/image4.png" ContentType="image/png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9144000" cy="51435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wmf"/><Relationship Id="rId3" Type="http://schemas.openxmlformats.org/officeDocument/2006/relationships/image" Target="../media/image2.wmf"/><Relationship Id="rId4" Type="http://schemas.openxmlformats.org/officeDocument/2006/relationships/image" Target="../media/image3.jpeg"/><Relationship Id="rId5" Type="http://schemas.openxmlformats.org/officeDocument/2006/relationships/image" Target="../media/image2.wmf"/><Relationship Id="rId6" Type="http://schemas.openxmlformats.org/officeDocument/2006/relationships/image" Target="../media/image1.wmf"/><Relationship Id="rId7" Type="http://schemas.openxmlformats.org/officeDocument/2006/relationships/image" Target="../media/image4.png"/><Relationship Id="rId8" Type="http://schemas.openxmlformats.org/officeDocument/2006/relationships/slideLayout" Target="../slideLayouts/slideLayout1.xml"/><Relationship Id="rId9" Type="http://schemas.openxmlformats.org/officeDocument/2006/relationships/slideLayout" Target="../slideLayouts/slideLayout2.xml"/><Relationship Id="rId10" Type="http://schemas.openxmlformats.org/officeDocument/2006/relationships/slideLayout" Target="../slideLayouts/slideLayout3.xml"/><Relationship Id="rId11" Type="http://schemas.openxmlformats.org/officeDocument/2006/relationships/slideLayout" Target="../slideLayouts/slideLayout4.xml"/><Relationship Id="rId12" Type="http://schemas.openxmlformats.org/officeDocument/2006/relationships/slideLayout" Target="../slideLayouts/slideLayout5.xml"/><Relationship Id="rId13" Type="http://schemas.openxmlformats.org/officeDocument/2006/relationships/slideLayout" Target="../slideLayouts/slideLayout6.xml"/><Relationship Id="rId14" Type="http://schemas.openxmlformats.org/officeDocument/2006/relationships/slideLayout" Target="../slideLayouts/slideLayout7.xml"/><Relationship Id="rId15" Type="http://schemas.openxmlformats.org/officeDocument/2006/relationships/slideLayout" Target="../slideLayouts/slideLayout8.xml"/><Relationship Id="rId16" Type="http://schemas.openxmlformats.org/officeDocument/2006/relationships/slideLayout" Target="../slideLayouts/slideLayout9.xml"/><Relationship Id="rId17" Type="http://schemas.openxmlformats.org/officeDocument/2006/relationships/slideLayout" Target="../slideLayouts/slideLayout10.xml"/><Relationship Id="rId18" Type="http://schemas.openxmlformats.org/officeDocument/2006/relationships/slideLayout" Target="../slideLayouts/slideLayout11.xml"/><Relationship Id="rId19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wmf"/><Relationship Id="rId3" Type="http://schemas.openxmlformats.org/officeDocument/2006/relationships/image" Target="../media/image2.wmf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 hidden="1"/>
          <p:cNvSpPr/>
          <p:nvPr/>
        </p:nvSpPr>
        <p:spPr>
          <a:xfrm>
            <a:off x="470520" y="4861440"/>
            <a:ext cx="1148400" cy="206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0" lang="en-US" sz="900" spc="-1" strike="noStrike">
                <a:solidFill>
                  <a:srgbClr val="404040"/>
                </a:solidFill>
                <a:latin typeface="Arial"/>
                <a:ea typeface="DejaVu Sans"/>
              </a:rPr>
              <a:t>© 2019 SWITCH | </a:t>
            </a:r>
            <a:fld id="{6E29C136-3FE9-406D-A03F-711E60AA848A}" type="slidenum">
              <a:rPr b="0" lang="en-US" sz="900" spc="-1" strike="noStrike">
                <a:solidFill>
                  <a:srgbClr val="404040"/>
                </a:solidFill>
                <a:latin typeface="Arial"/>
                <a:ea typeface="DejaVu Sans"/>
              </a:rPr>
              <a:t>&lt;number&gt;</a:t>
            </a:fld>
            <a:endParaRPr b="0" lang="en-US" sz="9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" name="Picture 12" descr=""/>
          <p:cNvPicPr/>
          <p:nvPr/>
        </p:nvPicPr>
        <p:blipFill>
          <a:blip r:embed="rId2"/>
          <a:stretch/>
        </p:blipFill>
        <p:spPr>
          <a:xfrm>
            <a:off x="250560" y="4861440"/>
            <a:ext cx="155520" cy="189360"/>
          </a:xfrm>
          <a:prstGeom prst="rect">
            <a:avLst/>
          </a:prstGeom>
          <a:ln w="0">
            <a:noFill/>
          </a:ln>
        </p:spPr>
      </p:pic>
      <p:pic>
        <p:nvPicPr>
          <p:cNvPr id="2" name="Picture 2" descr=""/>
          <p:cNvPicPr/>
          <p:nvPr/>
        </p:nvPicPr>
        <p:blipFill>
          <a:blip r:embed="rId3"/>
          <a:stretch/>
        </p:blipFill>
        <p:spPr>
          <a:xfrm>
            <a:off x="8166240" y="113400"/>
            <a:ext cx="799560" cy="184320"/>
          </a:xfrm>
          <a:prstGeom prst="rect">
            <a:avLst/>
          </a:prstGeom>
          <a:ln w="0">
            <a:noFill/>
          </a:ln>
        </p:spPr>
      </p:pic>
      <p:pic>
        <p:nvPicPr>
          <p:cNvPr id="3" name="Grafik 12" descr=""/>
          <p:cNvPicPr/>
          <p:nvPr/>
        </p:nvPicPr>
        <p:blipFill>
          <a:blip r:embed="rId4"/>
          <a:stretch/>
        </p:blipFill>
        <p:spPr>
          <a:xfrm>
            <a:off x="0" y="484200"/>
            <a:ext cx="9142920" cy="1891800"/>
          </a:xfrm>
          <a:prstGeom prst="rect">
            <a:avLst/>
          </a:prstGeom>
          <a:ln w="0">
            <a:noFill/>
          </a:ln>
        </p:spPr>
      </p:pic>
      <p:pic>
        <p:nvPicPr>
          <p:cNvPr id="4" name="Picture 11" descr=""/>
          <p:cNvPicPr/>
          <p:nvPr/>
        </p:nvPicPr>
        <p:blipFill>
          <a:blip r:embed="rId5"/>
          <a:stretch/>
        </p:blipFill>
        <p:spPr>
          <a:xfrm>
            <a:off x="4572000" y="2883960"/>
            <a:ext cx="2268360" cy="524520"/>
          </a:xfrm>
          <a:prstGeom prst="rect">
            <a:avLst/>
          </a:prstGeom>
          <a:ln w="0">
            <a:noFill/>
          </a:ln>
        </p:spPr>
      </p:pic>
      <p:sp>
        <p:nvSpPr>
          <p:cNvPr id="5" name="CustomShape 2"/>
          <p:cNvSpPr/>
          <p:nvPr/>
        </p:nvSpPr>
        <p:spPr>
          <a:xfrm>
            <a:off x="470520" y="4861440"/>
            <a:ext cx="1148400" cy="206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0" lang="en-US" sz="900" spc="-1" strike="noStrike">
                <a:solidFill>
                  <a:srgbClr val="404040"/>
                </a:solidFill>
                <a:latin typeface="Arial"/>
                <a:ea typeface="DejaVu Sans"/>
              </a:rPr>
              <a:t>© 2025 SWITCH | </a:t>
            </a:r>
            <a:fld id="{2C1A27D5-44CB-473C-B14F-A7E87FC2B0A9}" type="slidenum">
              <a:rPr b="0" lang="en-US" sz="900" spc="-1" strike="noStrike">
                <a:solidFill>
                  <a:srgbClr val="404040"/>
                </a:solidFill>
                <a:latin typeface="Arial"/>
                <a:ea typeface="DejaVu Sans"/>
              </a:rPr>
              <a:t>&lt;number&gt;</a:t>
            </a:fld>
            <a:endParaRPr b="0" lang="en-US" sz="9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" name="Picture 12" descr=""/>
          <p:cNvPicPr/>
          <p:nvPr/>
        </p:nvPicPr>
        <p:blipFill>
          <a:blip r:embed="rId6"/>
          <a:stretch/>
        </p:blipFill>
        <p:spPr>
          <a:xfrm>
            <a:off x="250560" y="4861440"/>
            <a:ext cx="155520" cy="189360"/>
          </a:xfrm>
          <a:prstGeom prst="rect">
            <a:avLst/>
          </a:prstGeom>
          <a:ln w="0">
            <a:noFill/>
          </a:ln>
        </p:spPr>
      </p:pic>
      <p:pic>
        <p:nvPicPr>
          <p:cNvPr id="7" name="Grafik 7" descr=""/>
          <p:cNvPicPr/>
          <p:nvPr/>
        </p:nvPicPr>
        <p:blipFill>
          <a:blip r:embed="rId7"/>
          <a:stretch/>
        </p:blipFill>
        <p:spPr>
          <a:xfrm>
            <a:off x="0" y="493560"/>
            <a:ext cx="9142920" cy="1889640"/>
          </a:xfrm>
          <a:prstGeom prst="rect">
            <a:avLst/>
          </a:prstGeom>
          <a:ln w="0">
            <a:noFill/>
          </a:ln>
        </p:spPr>
      </p:pic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30680" y="70920"/>
            <a:ext cx="8555400" cy="85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edit the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title text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8"/>
    <p:sldLayoutId id="2147483650" r:id="rId9"/>
    <p:sldLayoutId id="2147483651" r:id="rId10"/>
    <p:sldLayoutId id="2147483652" r:id="rId11"/>
    <p:sldLayoutId id="2147483653" r:id="rId12"/>
    <p:sldLayoutId id="2147483654" r:id="rId13"/>
    <p:sldLayoutId id="2147483655" r:id="rId14"/>
    <p:sldLayoutId id="2147483656" r:id="rId15"/>
    <p:sldLayoutId id="2147483657" r:id="rId16"/>
    <p:sldLayoutId id="2147483658" r:id="rId17"/>
    <p:sldLayoutId id="2147483659" r:id="rId18"/>
    <p:sldLayoutId id="2147483660" r:id="rId19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470520" y="4861440"/>
            <a:ext cx="1148760" cy="20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0" lang="en-US" sz="900" spc="-1" strike="noStrike">
                <a:solidFill>
                  <a:srgbClr val="404040"/>
                </a:solidFill>
                <a:latin typeface="Arial"/>
                <a:ea typeface="DejaVu Sans"/>
              </a:rPr>
              <a:t>© 2025 SWITCH | </a:t>
            </a:r>
            <a:fld id="{849EF8F5-85E6-4824-9256-7771A3A87277}" type="slidenum">
              <a:rPr b="0" lang="en-US" sz="900" spc="-1" strike="noStrike">
                <a:solidFill>
                  <a:srgbClr val="404040"/>
                </a:solidFill>
                <a:latin typeface="Arial"/>
                <a:ea typeface="DejaVu Sans"/>
              </a:rPr>
              <a:t>&lt;number&gt;</a:t>
            </a:fld>
            <a:endParaRPr b="0" lang="en-US" sz="9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7" name="Picture 12" descr=""/>
          <p:cNvPicPr/>
          <p:nvPr/>
        </p:nvPicPr>
        <p:blipFill>
          <a:blip r:embed="rId2"/>
          <a:stretch/>
        </p:blipFill>
        <p:spPr>
          <a:xfrm>
            <a:off x="250560" y="4861440"/>
            <a:ext cx="155880" cy="189720"/>
          </a:xfrm>
          <a:prstGeom prst="rect">
            <a:avLst/>
          </a:prstGeom>
          <a:ln w="0">
            <a:noFill/>
          </a:ln>
        </p:spPr>
      </p:pic>
      <p:pic>
        <p:nvPicPr>
          <p:cNvPr id="48" name="Picture 2" descr=""/>
          <p:cNvPicPr/>
          <p:nvPr/>
        </p:nvPicPr>
        <p:blipFill>
          <a:blip r:embed="rId3"/>
          <a:stretch/>
        </p:blipFill>
        <p:spPr>
          <a:xfrm>
            <a:off x="8166240" y="113400"/>
            <a:ext cx="799920" cy="184680"/>
          </a:xfrm>
          <a:prstGeom prst="rect">
            <a:avLst/>
          </a:prstGeom>
          <a:ln w="0">
            <a:noFill/>
          </a:ln>
        </p:spPr>
      </p:pic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</a:t>
            </a: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to edit </a:t>
            </a: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the </a:t>
            </a: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title </a:t>
            </a: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text </a:t>
            </a: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hyperlink" Target="https://github.com/alexandergall/packet-broker" TargetMode="External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hyperlink" Target="https://github.com/snabbco/snabb/tree/master/src/program/ipfix" TargetMode="External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4617000" y="3588480"/>
            <a:ext cx="4673160" cy="2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  <a:spcBef>
                <a:spcPts val="360"/>
              </a:spcBef>
            </a:pPr>
            <a:r>
              <a:rPr b="0" lang="en-US" sz="1800" spc="-1" strike="noStrike">
                <a:solidFill>
                  <a:srgbClr val="00247d"/>
                </a:solidFill>
                <a:latin typeface="Arial"/>
                <a:ea typeface="DejaVu Sans"/>
              </a:rPr>
              <a:t>Alexander Gall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CustomShape 2"/>
          <p:cNvSpPr/>
          <p:nvPr/>
        </p:nvSpPr>
        <p:spPr>
          <a:xfrm>
            <a:off x="4617000" y="3876480"/>
            <a:ext cx="4673160" cy="2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45000" anchor="t">
            <a:noAutofit/>
          </a:bodyPr>
          <a:p>
            <a:pPr>
              <a:lnSpc>
                <a:spcPct val="100000"/>
              </a:lnSpc>
              <a:spcBef>
                <a:spcPts val="360"/>
              </a:spcBef>
            </a:pPr>
            <a:r>
              <a:rPr b="0" lang="en-US" sz="1800" spc="-1" strike="noStrike">
                <a:solidFill>
                  <a:srgbClr val="00247d"/>
                </a:solidFill>
                <a:latin typeface="Arial"/>
                <a:ea typeface="DejaVu Sans"/>
              </a:rPr>
              <a:t>alexander.gall@switch.ch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CustomShape 3"/>
          <p:cNvSpPr/>
          <p:nvPr/>
        </p:nvSpPr>
        <p:spPr>
          <a:xfrm>
            <a:off x="4617000" y="4164480"/>
            <a:ext cx="4673160" cy="2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45000" anchor="t">
            <a:noAutofit/>
          </a:bodyPr>
          <a:p>
            <a:pPr>
              <a:lnSpc>
                <a:spcPct val="100000"/>
              </a:lnSpc>
              <a:spcBef>
                <a:spcPts val="360"/>
              </a:spcBef>
            </a:pPr>
            <a:r>
              <a:rPr b="0" lang="en-US" sz="1800" spc="-1" strike="noStrike">
                <a:solidFill>
                  <a:srgbClr val="404040"/>
                </a:solidFill>
                <a:latin typeface="Arial"/>
                <a:ea typeface="DejaVu Sans"/>
              </a:rPr>
              <a:t>SIG-NOC 22, Prague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r>
              <a:rPr b="0" lang="en-US" sz="1800" spc="-1" strike="noStrike">
                <a:solidFill>
                  <a:srgbClr val="404040"/>
                </a:solidFill>
                <a:latin typeface="Arial"/>
                <a:ea typeface="DejaVu Sans"/>
              </a:rPr>
              <a:t>2.4.2025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CustomShape 4"/>
          <p:cNvSpPr/>
          <p:nvPr/>
        </p:nvSpPr>
        <p:spPr>
          <a:xfrm>
            <a:off x="250560" y="992160"/>
            <a:ext cx="8555040" cy="856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latin typeface="Arial"/>
                <a:ea typeface="DejaVu Sans"/>
              </a:rPr>
              <a:t>Unsampled Netflow Generation at SWITCH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/>
          <p:nvPr/>
        </p:nvSpPr>
        <p:spPr>
          <a:xfrm>
            <a:off x="130680" y="72000"/>
            <a:ext cx="8555400" cy="856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247d"/>
                </a:solidFill>
                <a:latin typeface="Arial"/>
              </a:rPr>
              <a:t>Why Unsampled?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TextShape 2"/>
          <p:cNvSpPr/>
          <p:nvPr/>
        </p:nvSpPr>
        <p:spPr>
          <a:xfrm>
            <a:off x="130680" y="1142280"/>
            <a:ext cx="8555400" cy="348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72000" rIns="90000" tIns="45000" bIns="45000" anchor="t">
            <a:noAutofit/>
          </a:bodyPr>
          <a:p>
            <a:pPr>
              <a:lnSpc>
                <a:spcPct val="100000"/>
              </a:lnSpc>
              <a:spcBef>
                <a:spcPts val="47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Not necessary for volume-based metrics, but e.g.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79280" indent="-1789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Fine-grained analysis of security incidents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79280" indent="-1789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Reliable network problem debugging for low-volume flows, e.g.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TCP handshake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DNS transactions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79280" indent="-178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Also: because we can :)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/>
          <p:nvPr/>
        </p:nvSpPr>
        <p:spPr>
          <a:xfrm>
            <a:off x="130680" y="72000"/>
            <a:ext cx="8555400" cy="856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247d"/>
                </a:solidFill>
                <a:latin typeface="Arial"/>
              </a:rPr>
              <a:t>Basic Architecture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TextShape 2"/>
          <p:cNvSpPr/>
          <p:nvPr/>
        </p:nvSpPr>
        <p:spPr>
          <a:xfrm>
            <a:off x="130680" y="1142280"/>
            <a:ext cx="8555400" cy="348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72000" rIns="90000" tIns="45000" bIns="45000" anchor="t">
            <a:noAutofit/>
          </a:bodyPr>
          <a:p>
            <a:pPr marL="179280" indent="-1789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These days, routers can’t produce unsampled Netflow due to resource limitations</a:t>
            </a: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79280" indent="-1789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At SWITCH, we moved to external flow generation with the deployment of the ASR9k platform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79280" indent="-1789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Only generate flows on external links</a:t>
            </a: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79280" indent="-178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2015: commercial solution with the Flowmon Probe (hardware accelerate)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79280" indent="-178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2020: Replace with pure software implementation on commodity hardware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/>
          <p:nvPr/>
        </p:nvSpPr>
        <p:spPr>
          <a:xfrm>
            <a:off x="130680" y="72000"/>
            <a:ext cx="8555400" cy="856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247d"/>
                </a:solidFill>
                <a:latin typeface="Arial"/>
              </a:rPr>
              <a:t>Per-</a:t>
            </a:r>
            <a:r>
              <a:rPr b="0" lang="en-US" sz="3200" spc="-1" strike="noStrike">
                <a:solidFill>
                  <a:srgbClr val="00247d"/>
                </a:solidFill>
                <a:latin typeface="Arial"/>
              </a:rPr>
              <a:t>PoP </a:t>
            </a:r>
            <a:r>
              <a:rPr b="0" lang="en-US" sz="3200" spc="-1" strike="noStrike">
                <a:solidFill>
                  <a:srgbClr val="00247d"/>
                </a:solidFill>
                <a:latin typeface="Arial"/>
              </a:rPr>
              <a:t>Export</a:t>
            </a:r>
            <a:r>
              <a:rPr b="0" lang="en-US" sz="3200" spc="-1" strike="noStrike">
                <a:solidFill>
                  <a:srgbClr val="00247d"/>
                </a:solidFill>
                <a:latin typeface="Arial"/>
              </a:rPr>
              <a:t>er </a:t>
            </a:r>
            <a:r>
              <a:rPr b="0" lang="en-US" sz="3200" spc="-1" strike="noStrike">
                <a:solidFill>
                  <a:srgbClr val="00247d"/>
                </a:solidFill>
                <a:latin typeface="Arial"/>
              </a:rPr>
              <a:t>Archite</a:t>
            </a:r>
            <a:r>
              <a:rPr b="0" lang="en-US" sz="3200" spc="-1" strike="noStrike">
                <a:solidFill>
                  <a:srgbClr val="00247d"/>
                </a:solidFill>
                <a:latin typeface="Arial"/>
              </a:rPr>
              <a:t>cture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CustomShape 2"/>
          <p:cNvSpPr/>
          <p:nvPr/>
        </p:nvSpPr>
        <p:spPr>
          <a:xfrm>
            <a:off x="703800" y="870840"/>
            <a:ext cx="1573920" cy="1588680"/>
          </a:xfrm>
          <a:prstGeom prst="rect">
            <a:avLst/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00237a"/>
            </a:solidFill>
            <a:round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Arial"/>
                <a:ea typeface="DejaVu Sans"/>
              </a:rPr>
              <a:t>SWITCH</a:t>
            </a:r>
            <a:br>
              <a:rPr sz="1800"/>
            </a:br>
            <a:r>
              <a:rPr b="0" lang="en-US" sz="1800" spc="-1" strike="noStrike">
                <a:solidFill>
                  <a:srgbClr val="ffffff"/>
                </a:solidFill>
                <a:latin typeface="Arial"/>
                <a:ea typeface="DejaVu Sans"/>
              </a:rPr>
              <a:t>border router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CustomShape 3"/>
          <p:cNvSpPr/>
          <p:nvPr/>
        </p:nvSpPr>
        <p:spPr>
          <a:xfrm>
            <a:off x="6531480" y="2149200"/>
            <a:ext cx="1573920" cy="274680"/>
          </a:xfrm>
          <a:prstGeom prst="rect">
            <a:avLst/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00237a"/>
            </a:solidFill>
            <a:round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Arial"/>
                <a:ea typeface="DejaVu Sans"/>
              </a:rPr>
              <a:t>Foreign BR1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CustomShape 4"/>
          <p:cNvSpPr/>
          <p:nvPr/>
        </p:nvSpPr>
        <p:spPr>
          <a:xfrm>
            <a:off x="3483360" y="870840"/>
            <a:ext cx="1842480" cy="1588680"/>
          </a:xfrm>
          <a:prstGeom prst="rect">
            <a:avLst/>
          </a:prstGeom>
          <a:solidFill>
            <a:schemeClr val="accent2"/>
          </a:solidFill>
          <a:ln>
            <a:solidFill>
              <a:srgbClr val="00237a"/>
            </a:solidFill>
            <a:round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Arial"/>
                <a:ea typeface="DejaVu Sans"/>
              </a:rPr>
              <a:t>8-port splitter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CustomShape 5"/>
          <p:cNvSpPr/>
          <p:nvPr/>
        </p:nvSpPr>
        <p:spPr>
          <a:xfrm>
            <a:off x="2278800" y="2204640"/>
            <a:ext cx="1203840" cy="360"/>
          </a:xfrm>
          <a:custGeom>
            <a:avLst/>
            <a:gdLst>
              <a:gd name="textAreaLeft" fmla="*/ 0 w 1203840"/>
              <a:gd name="textAreaRight" fmla="*/ 1204200 w 120384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1f497d">
                <a:lumMod val="60000"/>
                <a:lumOff val="40000"/>
              </a:srgbClr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-44280" bIns="-4428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CustomShape 6"/>
          <p:cNvSpPr/>
          <p:nvPr/>
        </p:nvSpPr>
        <p:spPr>
          <a:xfrm>
            <a:off x="5326920" y="2226600"/>
            <a:ext cx="1203840" cy="360"/>
          </a:xfrm>
          <a:custGeom>
            <a:avLst/>
            <a:gdLst>
              <a:gd name="textAreaLeft" fmla="*/ 0 w 1203840"/>
              <a:gd name="textAreaRight" fmla="*/ 1204200 w 120384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1f497d">
                <a:lumMod val="60000"/>
                <a:lumOff val="40000"/>
              </a:srgbClr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-44280" bIns="-4428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CustomShape 7"/>
          <p:cNvSpPr/>
          <p:nvPr/>
        </p:nvSpPr>
        <p:spPr>
          <a:xfrm flipH="1">
            <a:off x="2278080" y="2357280"/>
            <a:ext cx="1203840" cy="360"/>
          </a:xfrm>
          <a:custGeom>
            <a:avLst/>
            <a:gdLst>
              <a:gd name="textAreaLeft" fmla="*/ 360 w 1203840"/>
              <a:gd name="textAreaRight" fmla="*/ 1204560 w 120384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00b05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-44280" bIns="-4428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CustomShape 8"/>
          <p:cNvSpPr/>
          <p:nvPr/>
        </p:nvSpPr>
        <p:spPr>
          <a:xfrm flipH="1">
            <a:off x="5326200" y="2378880"/>
            <a:ext cx="1203840" cy="360"/>
          </a:xfrm>
          <a:custGeom>
            <a:avLst/>
            <a:gdLst>
              <a:gd name="textAreaLeft" fmla="*/ 360 w 1203840"/>
              <a:gd name="textAreaRight" fmla="*/ 1204560 w 120384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00b05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-44280" bIns="-4428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CustomShape 9"/>
          <p:cNvSpPr/>
          <p:nvPr/>
        </p:nvSpPr>
        <p:spPr>
          <a:xfrm>
            <a:off x="3606840" y="2394720"/>
            <a:ext cx="360" cy="958680"/>
          </a:xfrm>
          <a:custGeom>
            <a:avLst/>
            <a:gdLst>
              <a:gd name="textAreaLeft" fmla="*/ 0 w 360"/>
              <a:gd name="textAreaRight" fmla="*/ 720 w 360"/>
              <a:gd name="textAreaTop" fmla="*/ 0 h 958680"/>
              <a:gd name="textAreaBottom" fmla="*/ 959040 h 95868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1f497d">
                <a:lumMod val="60000"/>
                <a:lumOff val="40000"/>
              </a:srgbClr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CustomShape 10"/>
          <p:cNvSpPr/>
          <p:nvPr/>
        </p:nvSpPr>
        <p:spPr>
          <a:xfrm>
            <a:off x="3743640" y="2394720"/>
            <a:ext cx="360" cy="958680"/>
          </a:xfrm>
          <a:custGeom>
            <a:avLst/>
            <a:gdLst>
              <a:gd name="textAreaLeft" fmla="*/ 0 w 360"/>
              <a:gd name="textAreaRight" fmla="*/ 720 w 360"/>
              <a:gd name="textAreaTop" fmla="*/ 0 h 958680"/>
              <a:gd name="textAreaBottom" fmla="*/ 959040 h 95868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00b05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CustomShape 11"/>
          <p:cNvSpPr/>
          <p:nvPr/>
        </p:nvSpPr>
        <p:spPr>
          <a:xfrm>
            <a:off x="3335400" y="3151080"/>
            <a:ext cx="3166200" cy="463680"/>
          </a:xfrm>
          <a:prstGeom prst="frame">
            <a:avLst>
              <a:gd name="adj1" fmla="val 12500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00237a"/>
            </a:solidFill>
            <a:round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CustomShape 12"/>
          <p:cNvSpPr/>
          <p:nvPr/>
        </p:nvSpPr>
        <p:spPr>
          <a:xfrm>
            <a:off x="3556080" y="3294360"/>
            <a:ext cx="90720" cy="72360"/>
          </a:xfrm>
          <a:prstGeom prst="frame">
            <a:avLst>
              <a:gd name="adj1" fmla="val 12500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00237a"/>
            </a:solidFill>
            <a:round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rIns="90000" tIns="9360" bIns="936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CustomShape 13"/>
          <p:cNvSpPr/>
          <p:nvPr/>
        </p:nvSpPr>
        <p:spPr>
          <a:xfrm>
            <a:off x="3695400" y="3294360"/>
            <a:ext cx="90720" cy="72360"/>
          </a:xfrm>
          <a:prstGeom prst="frame">
            <a:avLst>
              <a:gd name="adj1" fmla="val 12500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00237a"/>
            </a:solidFill>
            <a:round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rIns="90000" tIns="9360" bIns="936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CustomShape 14"/>
          <p:cNvSpPr/>
          <p:nvPr/>
        </p:nvSpPr>
        <p:spPr>
          <a:xfrm>
            <a:off x="6504120" y="3168000"/>
            <a:ext cx="16149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Packet Broker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CustomShape 15"/>
          <p:cNvSpPr/>
          <p:nvPr/>
        </p:nvSpPr>
        <p:spPr>
          <a:xfrm>
            <a:off x="5938560" y="3420720"/>
            <a:ext cx="90720" cy="72360"/>
          </a:xfrm>
          <a:prstGeom prst="frame">
            <a:avLst>
              <a:gd name="adj1" fmla="val 12500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00237a"/>
            </a:solidFill>
            <a:round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rIns="90000" tIns="9360" bIns="936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CustomShape 16"/>
          <p:cNvSpPr/>
          <p:nvPr/>
        </p:nvSpPr>
        <p:spPr>
          <a:xfrm>
            <a:off x="6133680" y="3420720"/>
            <a:ext cx="90720" cy="72360"/>
          </a:xfrm>
          <a:prstGeom prst="frame">
            <a:avLst>
              <a:gd name="adj1" fmla="val 12500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00237a"/>
            </a:solidFill>
            <a:round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rIns="90000" tIns="9360" bIns="936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CustomShape 17"/>
          <p:cNvSpPr/>
          <p:nvPr/>
        </p:nvSpPr>
        <p:spPr>
          <a:xfrm>
            <a:off x="3335400" y="3966480"/>
            <a:ext cx="3166200" cy="463680"/>
          </a:xfrm>
          <a:prstGeom prst="frame">
            <a:avLst>
              <a:gd name="adj1" fmla="val 12500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00237a"/>
            </a:solidFill>
            <a:round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CustomShape 18"/>
          <p:cNvSpPr/>
          <p:nvPr/>
        </p:nvSpPr>
        <p:spPr>
          <a:xfrm>
            <a:off x="4071240" y="4430880"/>
            <a:ext cx="18417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Netflow exporter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CustomShape 19"/>
          <p:cNvSpPr/>
          <p:nvPr/>
        </p:nvSpPr>
        <p:spPr>
          <a:xfrm flipH="1">
            <a:off x="5982480" y="3493800"/>
            <a:ext cx="360" cy="704520"/>
          </a:xfrm>
          <a:custGeom>
            <a:avLst/>
            <a:gdLst>
              <a:gd name="textAreaLeft" fmla="*/ -360 w 360"/>
              <a:gd name="textAreaRight" fmla="*/ 360 w 360"/>
              <a:gd name="textAreaTop" fmla="*/ 0 h 704520"/>
              <a:gd name="textAreaBottom" fmla="*/ 704880 h 70452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00000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CustomShape 20"/>
          <p:cNvSpPr/>
          <p:nvPr/>
        </p:nvSpPr>
        <p:spPr>
          <a:xfrm>
            <a:off x="5939280" y="4213440"/>
            <a:ext cx="90720" cy="74520"/>
          </a:xfrm>
          <a:prstGeom prst="frame">
            <a:avLst>
              <a:gd name="adj1" fmla="val 49606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00237a"/>
            </a:solidFill>
            <a:round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rIns="90000" tIns="-44640" bIns="-4464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CustomShape 21"/>
          <p:cNvSpPr/>
          <p:nvPr/>
        </p:nvSpPr>
        <p:spPr>
          <a:xfrm>
            <a:off x="3470400" y="4233240"/>
            <a:ext cx="90720" cy="72360"/>
          </a:xfrm>
          <a:prstGeom prst="frame">
            <a:avLst>
              <a:gd name="adj1" fmla="val 12500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00237a"/>
            </a:solidFill>
            <a:round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rIns="90000" tIns="9360" bIns="936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CustomShape 22"/>
          <p:cNvSpPr/>
          <p:nvPr/>
        </p:nvSpPr>
        <p:spPr>
          <a:xfrm>
            <a:off x="2293200" y="1863720"/>
            <a:ext cx="1203840" cy="360"/>
          </a:xfrm>
          <a:custGeom>
            <a:avLst/>
            <a:gdLst>
              <a:gd name="textAreaLeft" fmla="*/ 0 w 1203840"/>
              <a:gd name="textAreaRight" fmla="*/ 1204200 w 120384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000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-44280" bIns="-4428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CustomShape 23"/>
          <p:cNvSpPr/>
          <p:nvPr/>
        </p:nvSpPr>
        <p:spPr>
          <a:xfrm flipH="1">
            <a:off x="2292480" y="2016000"/>
            <a:ext cx="1203840" cy="360"/>
          </a:xfrm>
          <a:custGeom>
            <a:avLst/>
            <a:gdLst>
              <a:gd name="textAreaLeft" fmla="*/ 360 w 1203840"/>
              <a:gd name="textAreaRight" fmla="*/ 1204560 w 120384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c00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-44280" bIns="-4428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CustomShape 24"/>
          <p:cNvSpPr/>
          <p:nvPr/>
        </p:nvSpPr>
        <p:spPr>
          <a:xfrm>
            <a:off x="5334120" y="1892880"/>
            <a:ext cx="1203840" cy="360"/>
          </a:xfrm>
          <a:custGeom>
            <a:avLst/>
            <a:gdLst>
              <a:gd name="textAreaLeft" fmla="*/ 0 w 1203840"/>
              <a:gd name="textAreaRight" fmla="*/ 1204200 w 120384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000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-44280" bIns="-4428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CustomShape 25"/>
          <p:cNvSpPr/>
          <p:nvPr/>
        </p:nvSpPr>
        <p:spPr>
          <a:xfrm flipH="1">
            <a:off x="5333400" y="2045160"/>
            <a:ext cx="1203840" cy="360"/>
          </a:xfrm>
          <a:custGeom>
            <a:avLst/>
            <a:gdLst>
              <a:gd name="textAreaLeft" fmla="*/ 360 w 1203840"/>
              <a:gd name="textAreaRight" fmla="*/ 1204560 w 120384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c00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-44280" bIns="-4428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CustomShape 26"/>
          <p:cNvSpPr/>
          <p:nvPr/>
        </p:nvSpPr>
        <p:spPr>
          <a:xfrm>
            <a:off x="6538680" y="1822680"/>
            <a:ext cx="1573920" cy="274680"/>
          </a:xfrm>
          <a:prstGeom prst="rect">
            <a:avLst/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00237a"/>
            </a:solidFill>
            <a:round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Arial"/>
                <a:ea typeface="DejaVu Sans"/>
              </a:rPr>
              <a:t>Foreign BR2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CustomShape 27"/>
          <p:cNvSpPr/>
          <p:nvPr/>
        </p:nvSpPr>
        <p:spPr>
          <a:xfrm>
            <a:off x="6538680" y="1503360"/>
            <a:ext cx="1573920" cy="274680"/>
          </a:xfrm>
          <a:prstGeom prst="rect">
            <a:avLst/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00237a"/>
            </a:solidFill>
            <a:round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Arial"/>
                <a:ea typeface="DejaVu Sans"/>
              </a:rPr>
              <a:t>Foreign BR3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CustomShape 28"/>
          <p:cNvSpPr/>
          <p:nvPr/>
        </p:nvSpPr>
        <p:spPr>
          <a:xfrm>
            <a:off x="6538680" y="871920"/>
            <a:ext cx="1573920" cy="274680"/>
          </a:xfrm>
          <a:prstGeom prst="rect">
            <a:avLst/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00237a"/>
            </a:solidFill>
            <a:round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Arial"/>
                <a:ea typeface="DejaVu Sans"/>
              </a:rPr>
              <a:t>Foreign BR8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CustomShape 29"/>
          <p:cNvSpPr/>
          <p:nvPr/>
        </p:nvSpPr>
        <p:spPr>
          <a:xfrm>
            <a:off x="3926160" y="2402280"/>
            <a:ext cx="360" cy="958680"/>
          </a:xfrm>
          <a:custGeom>
            <a:avLst/>
            <a:gdLst>
              <a:gd name="textAreaLeft" fmla="*/ 0 w 360"/>
              <a:gd name="textAreaRight" fmla="*/ 720 w 360"/>
              <a:gd name="textAreaTop" fmla="*/ 0 h 958680"/>
              <a:gd name="textAreaBottom" fmla="*/ 959040 h 95868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c00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CustomShape 30"/>
          <p:cNvSpPr/>
          <p:nvPr/>
        </p:nvSpPr>
        <p:spPr>
          <a:xfrm>
            <a:off x="4062960" y="2402280"/>
            <a:ext cx="360" cy="958680"/>
          </a:xfrm>
          <a:custGeom>
            <a:avLst/>
            <a:gdLst>
              <a:gd name="textAreaLeft" fmla="*/ 0 w 360"/>
              <a:gd name="textAreaRight" fmla="*/ 720 w 360"/>
              <a:gd name="textAreaTop" fmla="*/ 0 h 958680"/>
              <a:gd name="textAreaBottom" fmla="*/ 959040 h 95868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000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CustomShape 31"/>
          <p:cNvSpPr/>
          <p:nvPr/>
        </p:nvSpPr>
        <p:spPr>
          <a:xfrm>
            <a:off x="4245480" y="2409480"/>
            <a:ext cx="360" cy="958680"/>
          </a:xfrm>
          <a:custGeom>
            <a:avLst/>
            <a:gdLst>
              <a:gd name="textAreaLeft" fmla="*/ 0 w 360"/>
              <a:gd name="textAreaRight" fmla="*/ 720 w 360"/>
              <a:gd name="textAreaTop" fmla="*/ 0 h 958680"/>
              <a:gd name="textAreaBottom" fmla="*/ 959040 h 95868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00b0f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CustomShape 32"/>
          <p:cNvSpPr/>
          <p:nvPr/>
        </p:nvSpPr>
        <p:spPr>
          <a:xfrm>
            <a:off x="4382280" y="2409480"/>
            <a:ext cx="360" cy="958680"/>
          </a:xfrm>
          <a:custGeom>
            <a:avLst/>
            <a:gdLst>
              <a:gd name="textAreaLeft" fmla="*/ 0 w 360"/>
              <a:gd name="textAreaRight" fmla="*/ 720 w 360"/>
              <a:gd name="textAreaTop" fmla="*/ 0 h 958680"/>
              <a:gd name="textAreaBottom" fmla="*/ 959040 h 95868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7030a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CustomShape 33"/>
          <p:cNvSpPr/>
          <p:nvPr/>
        </p:nvSpPr>
        <p:spPr>
          <a:xfrm>
            <a:off x="4884120" y="2409480"/>
            <a:ext cx="360" cy="958680"/>
          </a:xfrm>
          <a:custGeom>
            <a:avLst/>
            <a:gdLst>
              <a:gd name="textAreaLeft" fmla="*/ 0 w 360"/>
              <a:gd name="textAreaRight" fmla="*/ 720 w 360"/>
              <a:gd name="textAreaTop" fmla="*/ 0 h 958680"/>
              <a:gd name="textAreaBottom" fmla="*/ 959040 h 95868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80808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CustomShape 34"/>
          <p:cNvSpPr/>
          <p:nvPr/>
        </p:nvSpPr>
        <p:spPr>
          <a:xfrm>
            <a:off x="5020920" y="2409480"/>
            <a:ext cx="360" cy="958680"/>
          </a:xfrm>
          <a:custGeom>
            <a:avLst/>
            <a:gdLst>
              <a:gd name="textAreaLeft" fmla="*/ 0 w 360"/>
              <a:gd name="textAreaRight" fmla="*/ 720 w 360"/>
              <a:gd name="textAreaTop" fmla="*/ 0 h 958680"/>
              <a:gd name="textAreaBottom" fmla="*/ 959040 h 95868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ff0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CustomShape 35"/>
          <p:cNvSpPr/>
          <p:nvPr/>
        </p:nvSpPr>
        <p:spPr>
          <a:xfrm>
            <a:off x="2286000" y="1551600"/>
            <a:ext cx="1203840" cy="360"/>
          </a:xfrm>
          <a:custGeom>
            <a:avLst/>
            <a:gdLst>
              <a:gd name="textAreaLeft" fmla="*/ 0 w 1203840"/>
              <a:gd name="textAreaRight" fmla="*/ 1204200 w 120384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7030a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-44280" bIns="-4428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CustomShape 36"/>
          <p:cNvSpPr/>
          <p:nvPr/>
        </p:nvSpPr>
        <p:spPr>
          <a:xfrm flipH="1">
            <a:off x="2285280" y="1704240"/>
            <a:ext cx="1203840" cy="360"/>
          </a:xfrm>
          <a:custGeom>
            <a:avLst/>
            <a:gdLst>
              <a:gd name="textAreaLeft" fmla="*/ 360 w 1203840"/>
              <a:gd name="textAreaRight" fmla="*/ 1204560 w 120384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00b0f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-44280" bIns="-4428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CustomShape 37"/>
          <p:cNvSpPr/>
          <p:nvPr/>
        </p:nvSpPr>
        <p:spPr>
          <a:xfrm>
            <a:off x="2293200" y="942840"/>
            <a:ext cx="1203840" cy="360"/>
          </a:xfrm>
          <a:custGeom>
            <a:avLst/>
            <a:gdLst>
              <a:gd name="textAreaLeft" fmla="*/ 0 w 1203840"/>
              <a:gd name="textAreaRight" fmla="*/ 1204200 w 120384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ff0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-44280" bIns="-4428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CustomShape 38"/>
          <p:cNvSpPr/>
          <p:nvPr/>
        </p:nvSpPr>
        <p:spPr>
          <a:xfrm flipH="1">
            <a:off x="2264760" y="1103400"/>
            <a:ext cx="1203840" cy="360"/>
          </a:xfrm>
          <a:custGeom>
            <a:avLst/>
            <a:gdLst>
              <a:gd name="textAreaLeft" fmla="*/ 360 w 1203840"/>
              <a:gd name="textAreaRight" fmla="*/ 1204560 w 120384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80808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-44280" bIns="-4428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CustomShape 39"/>
          <p:cNvSpPr/>
          <p:nvPr/>
        </p:nvSpPr>
        <p:spPr>
          <a:xfrm>
            <a:off x="5334120" y="1573560"/>
            <a:ext cx="1203840" cy="360"/>
          </a:xfrm>
          <a:custGeom>
            <a:avLst/>
            <a:gdLst>
              <a:gd name="textAreaLeft" fmla="*/ 0 w 1203840"/>
              <a:gd name="textAreaRight" fmla="*/ 1204200 w 120384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7030a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-44280" bIns="-4428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CustomShape 40"/>
          <p:cNvSpPr/>
          <p:nvPr/>
        </p:nvSpPr>
        <p:spPr>
          <a:xfrm flipH="1">
            <a:off x="5333400" y="1725840"/>
            <a:ext cx="1203840" cy="360"/>
          </a:xfrm>
          <a:custGeom>
            <a:avLst/>
            <a:gdLst>
              <a:gd name="textAreaLeft" fmla="*/ 360 w 1203840"/>
              <a:gd name="textAreaRight" fmla="*/ 1204560 w 120384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00b0f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-44280" bIns="-4428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CustomShape 41"/>
          <p:cNvSpPr/>
          <p:nvPr/>
        </p:nvSpPr>
        <p:spPr>
          <a:xfrm>
            <a:off x="5334120" y="933840"/>
            <a:ext cx="1203840" cy="360"/>
          </a:xfrm>
          <a:custGeom>
            <a:avLst/>
            <a:gdLst>
              <a:gd name="textAreaLeft" fmla="*/ 0 w 1203840"/>
              <a:gd name="textAreaRight" fmla="*/ 1204200 w 120384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ff0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-44280" bIns="-4428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CustomShape 42"/>
          <p:cNvSpPr/>
          <p:nvPr/>
        </p:nvSpPr>
        <p:spPr>
          <a:xfrm flipH="1">
            <a:off x="5333400" y="1086120"/>
            <a:ext cx="1203840" cy="360"/>
          </a:xfrm>
          <a:custGeom>
            <a:avLst/>
            <a:gdLst>
              <a:gd name="textAreaLeft" fmla="*/ 360 w 1203840"/>
              <a:gd name="textAreaRight" fmla="*/ 1204560 w 120384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80808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-44280" bIns="-4428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CustomShape 43"/>
          <p:cNvSpPr/>
          <p:nvPr/>
        </p:nvSpPr>
        <p:spPr>
          <a:xfrm>
            <a:off x="3875400" y="3294360"/>
            <a:ext cx="90720" cy="72360"/>
          </a:xfrm>
          <a:prstGeom prst="frame">
            <a:avLst>
              <a:gd name="adj1" fmla="val 12500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00237a"/>
            </a:solidFill>
            <a:round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rIns="90000" tIns="9360" bIns="936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CustomShape 44"/>
          <p:cNvSpPr/>
          <p:nvPr/>
        </p:nvSpPr>
        <p:spPr>
          <a:xfrm>
            <a:off x="4014720" y="3294360"/>
            <a:ext cx="90720" cy="72360"/>
          </a:xfrm>
          <a:prstGeom prst="frame">
            <a:avLst>
              <a:gd name="adj1" fmla="val 12500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00237a"/>
            </a:solidFill>
            <a:round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rIns="90000" tIns="9360" bIns="936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CustomShape 45"/>
          <p:cNvSpPr/>
          <p:nvPr/>
        </p:nvSpPr>
        <p:spPr>
          <a:xfrm>
            <a:off x="4194720" y="3294360"/>
            <a:ext cx="90720" cy="72360"/>
          </a:xfrm>
          <a:prstGeom prst="frame">
            <a:avLst>
              <a:gd name="adj1" fmla="val 12500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00237a"/>
            </a:solidFill>
            <a:round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rIns="90000" tIns="9360" bIns="936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CustomShape 46"/>
          <p:cNvSpPr/>
          <p:nvPr/>
        </p:nvSpPr>
        <p:spPr>
          <a:xfrm>
            <a:off x="4334040" y="3294360"/>
            <a:ext cx="90720" cy="72360"/>
          </a:xfrm>
          <a:prstGeom prst="frame">
            <a:avLst>
              <a:gd name="adj1" fmla="val 12500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00237a"/>
            </a:solidFill>
            <a:round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rIns="90000" tIns="9360" bIns="936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CustomShape 47"/>
          <p:cNvSpPr/>
          <p:nvPr/>
        </p:nvSpPr>
        <p:spPr>
          <a:xfrm>
            <a:off x="4833360" y="3294360"/>
            <a:ext cx="90720" cy="72360"/>
          </a:xfrm>
          <a:prstGeom prst="frame">
            <a:avLst>
              <a:gd name="adj1" fmla="val 12500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00237a"/>
            </a:solidFill>
            <a:round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rIns="90000" tIns="9360" bIns="936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CustomShape 48"/>
          <p:cNvSpPr/>
          <p:nvPr/>
        </p:nvSpPr>
        <p:spPr>
          <a:xfrm>
            <a:off x="4972680" y="3294360"/>
            <a:ext cx="90720" cy="72360"/>
          </a:xfrm>
          <a:prstGeom prst="frame">
            <a:avLst>
              <a:gd name="adj1" fmla="val 12500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00237a"/>
            </a:solidFill>
            <a:round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rIns="90000" tIns="9360" bIns="936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CustomShape 49"/>
          <p:cNvSpPr/>
          <p:nvPr/>
        </p:nvSpPr>
        <p:spPr>
          <a:xfrm>
            <a:off x="6727320" y="3512520"/>
            <a:ext cx="227196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adds vlan for each “color“ so we know where packets came from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CustomShape 50"/>
          <p:cNvSpPr/>
          <p:nvPr/>
        </p:nvSpPr>
        <p:spPr>
          <a:xfrm>
            <a:off x="783720" y="3751920"/>
            <a:ext cx="360" cy="958680"/>
          </a:xfrm>
          <a:custGeom>
            <a:avLst/>
            <a:gdLst>
              <a:gd name="textAreaLeft" fmla="*/ 0 w 360"/>
              <a:gd name="textAreaRight" fmla="*/ 720 w 360"/>
              <a:gd name="textAreaTop" fmla="*/ 0 h 958680"/>
              <a:gd name="textAreaBottom" fmla="*/ 959040 h 95868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1f497d">
                <a:lumMod val="60000"/>
                <a:lumOff val="40000"/>
              </a:srgbClr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CustomShape 51"/>
          <p:cNvSpPr/>
          <p:nvPr/>
        </p:nvSpPr>
        <p:spPr>
          <a:xfrm>
            <a:off x="920520" y="3751920"/>
            <a:ext cx="360" cy="958680"/>
          </a:xfrm>
          <a:custGeom>
            <a:avLst/>
            <a:gdLst>
              <a:gd name="textAreaLeft" fmla="*/ 0 w 360"/>
              <a:gd name="textAreaRight" fmla="*/ 720 w 360"/>
              <a:gd name="textAreaTop" fmla="*/ 0 h 958680"/>
              <a:gd name="textAreaBottom" fmla="*/ 959040 h 95868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00b05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CustomShape 52"/>
          <p:cNvSpPr/>
          <p:nvPr/>
        </p:nvSpPr>
        <p:spPr>
          <a:xfrm>
            <a:off x="1103040" y="3759120"/>
            <a:ext cx="360" cy="958680"/>
          </a:xfrm>
          <a:custGeom>
            <a:avLst/>
            <a:gdLst>
              <a:gd name="textAreaLeft" fmla="*/ 0 w 360"/>
              <a:gd name="textAreaRight" fmla="*/ 720 w 360"/>
              <a:gd name="textAreaTop" fmla="*/ 0 h 958680"/>
              <a:gd name="textAreaBottom" fmla="*/ 959040 h 95868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c00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CustomShape 53"/>
          <p:cNvSpPr/>
          <p:nvPr/>
        </p:nvSpPr>
        <p:spPr>
          <a:xfrm>
            <a:off x="1239840" y="3759120"/>
            <a:ext cx="360" cy="958680"/>
          </a:xfrm>
          <a:custGeom>
            <a:avLst/>
            <a:gdLst>
              <a:gd name="textAreaLeft" fmla="*/ 0 w 360"/>
              <a:gd name="textAreaRight" fmla="*/ 720 w 360"/>
              <a:gd name="textAreaTop" fmla="*/ 0 h 958680"/>
              <a:gd name="textAreaBottom" fmla="*/ 959040 h 95868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000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CustomShape 54"/>
          <p:cNvSpPr/>
          <p:nvPr/>
        </p:nvSpPr>
        <p:spPr>
          <a:xfrm>
            <a:off x="1422360" y="3766320"/>
            <a:ext cx="360" cy="958680"/>
          </a:xfrm>
          <a:custGeom>
            <a:avLst/>
            <a:gdLst>
              <a:gd name="textAreaLeft" fmla="*/ 0 w 360"/>
              <a:gd name="textAreaRight" fmla="*/ 720 w 360"/>
              <a:gd name="textAreaTop" fmla="*/ 0 h 958680"/>
              <a:gd name="textAreaBottom" fmla="*/ 959040 h 95868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00b0f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CustomShape 55"/>
          <p:cNvSpPr/>
          <p:nvPr/>
        </p:nvSpPr>
        <p:spPr>
          <a:xfrm>
            <a:off x="1559160" y="3766320"/>
            <a:ext cx="360" cy="958680"/>
          </a:xfrm>
          <a:custGeom>
            <a:avLst/>
            <a:gdLst>
              <a:gd name="textAreaLeft" fmla="*/ 0 w 360"/>
              <a:gd name="textAreaRight" fmla="*/ 720 w 360"/>
              <a:gd name="textAreaTop" fmla="*/ 0 h 958680"/>
              <a:gd name="textAreaBottom" fmla="*/ 959040 h 95868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7030a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CustomShape 56"/>
          <p:cNvSpPr/>
          <p:nvPr/>
        </p:nvSpPr>
        <p:spPr>
          <a:xfrm>
            <a:off x="1981080" y="3766320"/>
            <a:ext cx="360" cy="958680"/>
          </a:xfrm>
          <a:custGeom>
            <a:avLst/>
            <a:gdLst>
              <a:gd name="textAreaLeft" fmla="*/ 0 w 360"/>
              <a:gd name="textAreaRight" fmla="*/ 720 w 360"/>
              <a:gd name="textAreaTop" fmla="*/ 0 h 958680"/>
              <a:gd name="textAreaBottom" fmla="*/ 959040 h 95868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80808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CustomShape 57"/>
          <p:cNvSpPr/>
          <p:nvPr/>
        </p:nvSpPr>
        <p:spPr>
          <a:xfrm>
            <a:off x="2118240" y="3766320"/>
            <a:ext cx="360" cy="958680"/>
          </a:xfrm>
          <a:custGeom>
            <a:avLst/>
            <a:gdLst>
              <a:gd name="textAreaLeft" fmla="*/ 0 w 360"/>
              <a:gd name="textAreaRight" fmla="*/ 720 w 360"/>
              <a:gd name="textAreaTop" fmla="*/ 0 h 958680"/>
              <a:gd name="textAreaBottom" fmla="*/ 959040 h 95868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ff0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CustomShape 58"/>
          <p:cNvSpPr/>
          <p:nvPr/>
        </p:nvSpPr>
        <p:spPr>
          <a:xfrm rot="5400000">
            <a:off x="265320" y="3263760"/>
            <a:ext cx="104904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Vlan 151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CustomShape 59"/>
          <p:cNvSpPr/>
          <p:nvPr/>
        </p:nvSpPr>
        <p:spPr>
          <a:xfrm rot="5400000">
            <a:off x="417600" y="3263760"/>
            <a:ext cx="104904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Vlan 152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CustomShape 60"/>
          <p:cNvSpPr/>
          <p:nvPr/>
        </p:nvSpPr>
        <p:spPr>
          <a:xfrm rot="5400000">
            <a:off x="584640" y="3263760"/>
            <a:ext cx="104904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Vlan 153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CustomShape 61"/>
          <p:cNvSpPr/>
          <p:nvPr/>
        </p:nvSpPr>
        <p:spPr>
          <a:xfrm rot="5400000">
            <a:off x="736920" y="3263760"/>
            <a:ext cx="104904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Vlan 154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CustomShape 62"/>
          <p:cNvSpPr/>
          <p:nvPr/>
        </p:nvSpPr>
        <p:spPr>
          <a:xfrm rot="5400000">
            <a:off x="918720" y="3263760"/>
            <a:ext cx="104904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Vlan 155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CustomShape 63"/>
          <p:cNvSpPr/>
          <p:nvPr/>
        </p:nvSpPr>
        <p:spPr>
          <a:xfrm>
            <a:off x="2278800" y="1272600"/>
            <a:ext cx="1203840" cy="360"/>
          </a:xfrm>
          <a:custGeom>
            <a:avLst/>
            <a:gdLst>
              <a:gd name="textAreaLeft" fmla="*/ 0 w 1203840"/>
              <a:gd name="textAreaRight" fmla="*/ 1204200 w 120384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000000"/>
            </a:solidFill>
            <a:custDash>
              <a:ds d="500000" sp="400000"/>
            </a:custDash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280" bIns="-4428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CustomShape 64"/>
          <p:cNvSpPr/>
          <p:nvPr/>
        </p:nvSpPr>
        <p:spPr>
          <a:xfrm flipH="1">
            <a:off x="2278080" y="1424880"/>
            <a:ext cx="1203840" cy="360"/>
          </a:xfrm>
          <a:custGeom>
            <a:avLst/>
            <a:gdLst>
              <a:gd name="textAreaLeft" fmla="*/ 360 w 1203840"/>
              <a:gd name="textAreaRight" fmla="*/ 1204560 w 120384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000000"/>
            </a:solidFill>
            <a:custDash>
              <a:ds d="500000" sp="400000"/>
            </a:custDash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280" bIns="-4428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CustomShape 65"/>
          <p:cNvSpPr/>
          <p:nvPr/>
        </p:nvSpPr>
        <p:spPr>
          <a:xfrm>
            <a:off x="5334120" y="1282320"/>
            <a:ext cx="1203840" cy="360"/>
          </a:xfrm>
          <a:custGeom>
            <a:avLst/>
            <a:gdLst>
              <a:gd name="textAreaLeft" fmla="*/ 0 w 1203840"/>
              <a:gd name="textAreaRight" fmla="*/ 1204200 w 120384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000000"/>
            </a:solidFill>
            <a:custDash>
              <a:ds d="500000" sp="400000"/>
            </a:custDash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280" bIns="-4428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CustomShape 66"/>
          <p:cNvSpPr/>
          <p:nvPr/>
        </p:nvSpPr>
        <p:spPr>
          <a:xfrm flipH="1">
            <a:off x="5333400" y="1434600"/>
            <a:ext cx="1203840" cy="360"/>
          </a:xfrm>
          <a:custGeom>
            <a:avLst/>
            <a:gdLst>
              <a:gd name="textAreaLeft" fmla="*/ 360 w 1203840"/>
              <a:gd name="textAreaRight" fmla="*/ 1204560 w 120384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000000"/>
            </a:solidFill>
            <a:custDash>
              <a:ds d="500000" sp="400000"/>
            </a:custDash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-44280" bIns="-4428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CustomShape 67"/>
          <p:cNvSpPr/>
          <p:nvPr/>
        </p:nvSpPr>
        <p:spPr>
          <a:xfrm>
            <a:off x="6554160" y="1206000"/>
            <a:ext cx="1573920" cy="27468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Foreign BRx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CustomShape 68"/>
          <p:cNvSpPr/>
          <p:nvPr/>
        </p:nvSpPr>
        <p:spPr>
          <a:xfrm>
            <a:off x="4557600" y="2409480"/>
            <a:ext cx="360" cy="958680"/>
          </a:xfrm>
          <a:custGeom>
            <a:avLst/>
            <a:gdLst>
              <a:gd name="textAreaLeft" fmla="*/ 0 w 360"/>
              <a:gd name="textAreaRight" fmla="*/ 720 w 360"/>
              <a:gd name="textAreaTop" fmla="*/ 0 h 958680"/>
              <a:gd name="textAreaBottom" fmla="*/ 959040 h 95868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000000"/>
            </a:solidFill>
            <a:custDash>
              <a:ds d="500000" sp="400000"/>
            </a:custDash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CustomShape 69"/>
          <p:cNvSpPr/>
          <p:nvPr/>
        </p:nvSpPr>
        <p:spPr>
          <a:xfrm>
            <a:off x="4694400" y="2409480"/>
            <a:ext cx="360" cy="958680"/>
          </a:xfrm>
          <a:custGeom>
            <a:avLst/>
            <a:gdLst>
              <a:gd name="textAreaLeft" fmla="*/ 0 w 360"/>
              <a:gd name="textAreaRight" fmla="*/ 720 w 360"/>
              <a:gd name="textAreaTop" fmla="*/ 0 h 958680"/>
              <a:gd name="textAreaBottom" fmla="*/ 959040 h 95868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000000"/>
            </a:solidFill>
            <a:custDash>
              <a:ds d="500000" sp="400000"/>
            </a:custDash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CustomShape 70"/>
          <p:cNvSpPr/>
          <p:nvPr/>
        </p:nvSpPr>
        <p:spPr>
          <a:xfrm>
            <a:off x="4506840" y="3294360"/>
            <a:ext cx="90720" cy="72360"/>
          </a:xfrm>
          <a:prstGeom prst="frame">
            <a:avLst>
              <a:gd name="adj1" fmla="val 12500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00237a"/>
            </a:solidFill>
            <a:round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rIns="90000" tIns="9360" bIns="936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CustomShape 71"/>
          <p:cNvSpPr/>
          <p:nvPr/>
        </p:nvSpPr>
        <p:spPr>
          <a:xfrm>
            <a:off x="4645800" y="3294360"/>
            <a:ext cx="90720" cy="72360"/>
          </a:xfrm>
          <a:prstGeom prst="frame">
            <a:avLst>
              <a:gd name="adj1" fmla="val 12500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00237a"/>
            </a:solidFill>
            <a:round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rIns="90000" tIns="9360" bIns="936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CustomShape 72"/>
          <p:cNvSpPr/>
          <p:nvPr/>
        </p:nvSpPr>
        <p:spPr>
          <a:xfrm rot="5400000">
            <a:off x="1071360" y="3249360"/>
            <a:ext cx="104904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Vlan 156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CustomShape 73"/>
          <p:cNvSpPr/>
          <p:nvPr/>
        </p:nvSpPr>
        <p:spPr>
          <a:xfrm rot="5400000">
            <a:off x="1455840" y="3263760"/>
            <a:ext cx="104904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Vlan 165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CustomShape 74"/>
          <p:cNvSpPr/>
          <p:nvPr/>
        </p:nvSpPr>
        <p:spPr>
          <a:xfrm rot="5400000">
            <a:off x="1608120" y="3249360"/>
            <a:ext cx="104904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Vlan 166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CustomShape 75"/>
          <p:cNvSpPr/>
          <p:nvPr/>
        </p:nvSpPr>
        <p:spPr>
          <a:xfrm>
            <a:off x="1690920" y="3751920"/>
            <a:ext cx="360" cy="958680"/>
          </a:xfrm>
          <a:custGeom>
            <a:avLst/>
            <a:gdLst>
              <a:gd name="textAreaLeft" fmla="*/ 0 w 360"/>
              <a:gd name="textAreaRight" fmla="*/ 720 w 360"/>
              <a:gd name="textAreaTop" fmla="*/ 0 h 958680"/>
              <a:gd name="textAreaBottom" fmla="*/ 959040 h 95868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000000"/>
            </a:solidFill>
            <a:custDash>
              <a:ds d="500000" sp="400000"/>
            </a:custDash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CustomShape 76"/>
          <p:cNvSpPr/>
          <p:nvPr/>
        </p:nvSpPr>
        <p:spPr>
          <a:xfrm>
            <a:off x="1827720" y="3751920"/>
            <a:ext cx="360" cy="958680"/>
          </a:xfrm>
          <a:custGeom>
            <a:avLst/>
            <a:gdLst>
              <a:gd name="textAreaLeft" fmla="*/ 0 w 360"/>
              <a:gd name="textAreaRight" fmla="*/ 720 w 360"/>
              <a:gd name="textAreaTop" fmla="*/ 0 h 958680"/>
              <a:gd name="textAreaBottom" fmla="*/ 959040 h 95868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000000"/>
            </a:solidFill>
            <a:custDash>
              <a:ds d="500000" sp="400000"/>
            </a:custDash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CustomShape 77"/>
          <p:cNvSpPr/>
          <p:nvPr/>
        </p:nvSpPr>
        <p:spPr>
          <a:xfrm>
            <a:off x="6134760" y="4214160"/>
            <a:ext cx="90720" cy="73800"/>
          </a:xfrm>
          <a:prstGeom prst="frame">
            <a:avLst>
              <a:gd name="adj1" fmla="val 49606"/>
            </a:avLst>
          </a:prstGeom>
          <a:gradFill rotWithShape="0">
            <a:gsLst>
              <a:gs pos="0">
                <a:srgbClr val="2e5f99"/>
              </a:gs>
              <a:gs pos="100000">
                <a:srgbClr val="3c7ac7"/>
              </a:gs>
            </a:gsLst>
            <a:lin ang="16200000"/>
          </a:gradFill>
          <a:ln>
            <a:solidFill>
              <a:srgbClr val="00237a"/>
            </a:solidFill>
            <a:round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rIns="90000" tIns="-44640" bIns="-4464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CustomShape 78"/>
          <p:cNvSpPr/>
          <p:nvPr/>
        </p:nvSpPr>
        <p:spPr>
          <a:xfrm flipH="1">
            <a:off x="6177600" y="3493440"/>
            <a:ext cx="360" cy="704520"/>
          </a:xfrm>
          <a:custGeom>
            <a:avLst/>
            <a:gdLst>
              <a:gd name="textAreaLeft" fmla="*/ -360 w 360"/>
              <a:gd name="textAreaRight" fmla="*/ 360 w 360"/>
              <a:gd name="textAreaTop" fmla="*/ 0 h 704520"/>
              <a:gd name="textAreaBottom" fmla="*/ 704880 h 70452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000000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/>
          <p:nvPr/>
        </p:nvSpPr>
        <p:spPr>
          <a:xfrm>
            <a:off x="130680" y="72000"/>
            <a:ext cx="8555400" cy="856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247d"/>
                </a:solidFill>
                <a:latin typeface="Arial"/>
              </a:rPr>
              <a:t>Packet Broker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TextShape 2"/>
          <p:cNvSpPr/>
          <p:nvPr/>
        </p:nvSpPr>
        <p:spPr>
          <a:xfrm>
            <a:off x="130680" y="1142280"/>
            <a:ext cx="8555400" cy="348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72000" rIns="90000" tIns="45000" bIns="45000" anchor="t">
            <a:noAutofit/>
          </a:bodyPr>
          <a:p>
            <a:pPr marL="179280" indent="-1789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P4-programmable, based on Tofino NPU from Intel (formerly Barefoot Networks)</a:t>
            </a: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79280" indent="-1789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Devices from Edgecore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WEDGE 100BF-32X (32xQSFP, 6.4 Tbps)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AS9516-32D (32xQSFP-DD, 25.6 Tbps)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79280" indent="-1789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In-house developed P4 program </a:t>
            </a:r>
            <a:r>
              <a:rPr b="0" lang="en-US" sz="1600" spc="-1" strike="noStrike" u="sng">
                <a:solidFill>
                  <a:srgbClr val="0000ff"/>
                </a:solidFill>
                <a:uFillTx/>
                <a:latin typeface="Arial"/>
                <a:ea typeface="DejaVu Sans"/>
                <a:hlinkClick r:id="rId1"/>
              </a:rPr>
              <a:t>https://github.com/alexandergall/packet-broker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marL="179280" indent="-1789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Other useful features (packet-mirroring)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Shape 1"/>
          <p:cNvSpPr/>
          <p:nvPr/>
        </p:nvSpPr>
        <p:spPr>
          <a:xfrm>
            <a:off x="130680" y="72000"/>
            <a:ext cx="8555400" cy="856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247d"/>
                </a:solidFill>
                <a:latin typeface="Arial"/>
              </a:rPr>
              <a:t>Exporter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TextShape 2"/>
          <p:cNvSpPr/>
          <p:nvPr/>
        </p:nvSpPr>
        <p:spPr>
          <a:xfrm>
            <a:off x="130680" y="1142280"/>
            <a:ext cx="8555400" cy="348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72000" rIns="90000" tIns="45000" bIns="45000" anchor="t">
            <a:noAutofit/>
          </a:bodyPr>
          <a:p>
            <a:pPr marL="179280" indent="-1789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1RU x86-based server, Intel/AMD 12-48 cores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79280" indent="-1789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Mellanox ConnectX5/6/7 NIC (2x100, 1x400 Gbps)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79280" indent="-1789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In-house developed IPFIX-compliant exporter based on the Snabb framework </a:t>
            </a: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  <a:hlinkClick r:id="rId1"/>
              </a:rPr>
              <a:t>https://github.com/snabbco/snabb/tree/master/src/program/ipfix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79280" indent="-1789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Runs in user space, includes NIC driver (pre-dates XDP, DPDK)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79280" indent="-1789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Uses Lua with LuaJIT (very fast tracing JIT compiler)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extShape 1"/>
          <p:cNvSpPr/>
          <p:nvPr/>
        </p:nvSpPr>
        <p:spPr>
          <a:xfrm>
            <a:off x="130680" y="72000"/>
            <a:ext cx="8555400" cy="856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247d"/>
                </a:solidFill>
                <a:latin typeface="Arial"/>
              </a:rPr>
              <a:t>Performance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TextShape 2"/>
          <p:cNvSpPr/>
          <p:nvPr/>
        </p:nvSpPr>
        <p:spPr>
          <a:xfrm>
            <a:off x="130680" y="1142280"/>
            <a:ext cx="8555400" cy="348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72000" rIns="90000" tIns="45000" bIns="45000" anchor="t">
            <a:noAutofit/>
          </a:bodyPr>
          <a:p>
            <a:pPr marL="179280" indent="-1789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Depends on IPFIX template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79280" indent="-1789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Basic 5 tuple: ~500 cycles per packet (5-7 Mpps/core)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79280" indent="-1789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Plus ASN, MAC, VLAN, HTTP, HTTPS: ~1500 cpp (2-2.5 Mpps/core)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79280" indent="-1789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Uses hardware/software RSS to scale well with the number of cores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79280" indent="-1789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Aggregate typical rates @SWITCH: 400-600kfps, 20-25Mpps, 150-200Gbps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1_01-16zu9-SWITCH-Corporate_de</Template>
  <TotalTime>3163</TotalTime>
  <Application>LibreOffice/7.4.7.2$Linux_X86_64 LibreOffice_project/40$Build-2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2019-06-04T16:41:24Z</dcterms:created>
  <dc:creator>Alexander Gall</dc:creator>
  <dc:description/>
  <dc:language>en-US</dc:language>
  <cp:lastModifiedBy>Alexander Gall</cp:lastModifiedBy>
  <dcterms:modified xsi:type="dcterms:W3CDTF">2025-04-01T11:04:07Z</dcterms:modified>
  <cp:revision>82</cp:revision>
  <dc:subject/>
  <dc:title>Network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4</vt:i4>
  </property>
  <property fmtid="{D5CDD505-2E9C-101B-9397-08002B2CF9AE}" pid="3" name="HyperlinksChanged">
    <vt:bool>0</vt:bool>
  </property>
  <property fmtid="{D5CDD505-2E9C-101B-9397-08002B2CF9AE}" pid="4" name="LinksUpToDate">
    <vt:bool>0</vt:bool>
  </property>
  <property fmtid="{D5CDD505-2E9C-101B-9397-08002B2CF9AE}" pid="5" name="MMClips">
    <vt:i4>0</vt:i4>
  </property>
  <property fmtid="{D5CDD505-2E9C-101B-9397-08002B2CF9AE}" pid="6" name="Notes">
    <vt:i4>4</vt:i4>
  </property>
  <property fmtid="{D5CDD505-2E9C-101B-9397-08002B2CF9AE}" pid="7" name="PresentationFormat">
    <vt:lpwstr>On-screen Show (16:9)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13</vt:i4>
  </property>
</Properties>
</file>