
<file path=[Content_Types].xml><?xml version="1.0" encoding="utf-8"?>
<Types xmlns="http://schemas.openxmlformats.org/package/2006/content-types">
  <Default Extension="jpeg" ContentType="image/jpeg"/>
  <Default Extension="mp4" ContentType="vide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65"/>
  </p:notesMasterIdLst>
  <p:sldIdLst>
    <p:sldId id="4452" r:id="rId2"/>
    <p:sldId id="4458" r:id="rId3"/>
    <p:sldId id="4453" r:id="rId4"/>
    <p:sldId id="4455" r:id="rId5"/>
    <p:sldId id="4456" r:id="rId6"/>
    <p:sldId id="4457" r:id="rId7"/>
    <p:sldId id="4454" r:id="rId8"/>
    <p:sldId id="256" r:id="rId9"/>
    <p:sldId id="257" r:id="rId10"/>
    <p:sldId id="260" r:id="rId11"/>
    <p:sldId id="261" r:id="rId12"/>
    <p:sldId id="4443" r:id="rId13"/>
    <p:sldId id="4444" r:id="rId14"/>
    <p:sldId id="4445" r:id="rId15"/>
    <p:sldId id="4446" r:id="rId16"/>
    <p:sldId id="4447" r:id="rId17"/>
    <p:sldId id="265" r:id="rId18"/>
    <p:sldId id="266" r:id="rId19"/>
    <p:sldId id="267" r:id="rId20"/>
    <p:sldId id="268" r:id="rId21"/>
    <p:sldId id="269" r:id="rId22"/>
    <p:sldId id="270" r:id="rId23"/>
    <p:sldId id="271" r:id="rId24"/>
    <p:sldId id="272" r:id="rId25"/>
    <p:sldId id="273" r:id="rId26"/>
    <p:sldId id="274" r:id="rId27"/>
    <p:sldId id="275" r:id="rId28"/>
    <p:sldId id="276" r:id="rId29"/>
    <p:sldId id="277" r:id="rId30"/>
    <p:sldId id="278" r:id="rId31"/>
    <p:sldId id="279" r:id="rId32"/>
    <p:sldId id="280" r:id="rId33"/>
    <p:sldId id="402" r:id="rId34"/>
    <p:sldId id="4448" r:id="rId35"/>
    <p:sldId id="4449" r:id="rId36"/>
    <p:sldId id="4450" r:id="rId37"/>
    <p:sldId id="4451" r:id="rId38"/>
    <p:sldId id="397" r:id="rId39"/>
    <p:sldId id="371" r:id="rId40"/>
    <p:sldId id="407" r:id="rId41"/>
    <p:sldId id="408" r:id="rId42"/>
    <p:sldId id="409" r:id="rId43"/>
    <p:sldId id="410" r:id="rId44"/>
    <p:sldId id="411" r:id="rId45"/>
    <p:sldId id="412" r:id="rId46"/>
    <p:sldId id="414" r:id="rId47"/>
    <p:sldId id="4427" r:id="rId48"/>
    <p:sldId id="4428" r:id="rId49"/>
    <p:sldId id="4429" r:id="rId50"/>
    <p:sldId id="4430" r:id="rId51"/>
    <p:sldId id="4431" r:id="rId52"/>
    <p:sldId id="4432" r:id="rId53"/>
    <p:sldId id="4433" r:id="rId54"/>
    <p:sldId id="4434" r:id="rId55"/>
    <p:sldId id="4435" r:id="rId56"/>
    <p:sldId id="4426" r:id="rId57"/>
    <p:sldId id="4436" r:id="rId58"/>
    <p:sldId id="4438" r:id="rId59"/>
    <p:sldId id="1181" r:id="rId60"/>
    <p:sldId id="4439" r:id="rId61"/>
    <p:sldId id="4440" r:id="rId62"/>
    <p:sldId id="4441" r:id="rId63"/>
    <p:sldId id="4442" r:id="rId64"/>
  </p:sldIdLst>
  <p:sldSz cx="12192000" cy="6858000"/>
  <p:notesSz cx="6858000" cy="9144000"/>
  <p:defaultTextStyle>
    <a:defPPr>
      <a:defRPr lang="en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523"/>
    <p:restoredTop sz="94771"/>
  </p:normalViewPr>
  <p:slideViewPr>
    <p:cSldViewPr snapToGrid="0">
      <p:cViewPr varScale="1">
        <p:scale>
          <a:sx n="115" d="100"/>
          <a:sy n="115" d="100"/>
        </p:scale>
        <p:origin x="664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presProps" Target="presProp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viewProps" Target="view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L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B4464BF-023B-C548-A36E-AA6799714E62}" type="datetimeFigureOut">
              <a:rPr lang="en-NL" smtClean="0"/>
              <a:t>14/05/2025</a:t>
            </a:fld>
            <a:endParaRPr lang="en-NL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L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280B40D-8CF8-734D-AD31-CC2179AAAB4C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8384897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0" name="Google Shape;90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/>
          </a:p>
        </p:txBody>
      </p:sp>
      <p:sp>
        <p:nvSpPr>
          <p:cNvPr id="91" name="Google Shape;91;p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GB"/>
              <a:t>1</a:t>
            </a:fld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4" name="Google Shape;374;g2e48e25ae89_0_7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75" name="Google Shape;375;g2e48e25ae89_0_7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/>
          </a:p>
        </p:txBody>
      </p:sp>
      <p:sp>
        <p:nvSpPr>
          <p:cNvPr id="376" name="Google Shape;376;g2e48e25ae89_0_75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GB"/>
              <a:t>7</a:t>
            </a:fld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280B40D-8CF8-734D-AD31-CC2179AAAB4C}" type="slidenum">
              <a:rPr lang="en-NL" smtClean="0"/>
              <a:t>8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152896231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3" name="Google Shape;83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4" name="Google Shape;84;p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11</a:t>
            </a:fld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3" name="Google Shape;133;p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4" name="Google Shape;134;p9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17</a:t>
            </a:fld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g2f33cd374c7_4_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0" name="Google Shape;80;g2f33cd374c7_4_1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81" name="Google Shape;81;g2f33cd374c7_4_15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18</a:t>
            </a:fld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Google Shape;227;g2f33cd374c7_4_32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28" name="Google Shape;228;g2f33cd374c7_4_32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"/>
              <a:t>Thank you very much. Please move to the next module.</a:t>
            </a:r>
            <a:endParaRPr/>
          </a:p>
        </p:txBody>
      </p:sp>
      <p:sp>
        <p:nvSpPr>
          <p:cNvPr id="229" name="Google Shape;229;g2f33cd374c7_4_32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32</a:t>
            </a:fld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D11853-BF12-A34E-5C68-599381A7327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NL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8E7D0F8-4A1F-8CE1-C228-5610BD2B4FB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N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029F48-8E88-23F6-413F-D0C530F255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333FDD-CEBE-E747-9ABA-3A2C4E4D5D38}" type="datetimeFigureOut">
              <a:rPr lang="en-NL" smtClean="0"/>
              <a:t>14/05/2025</a:t>
            </a:fld>
            <a:endParaRPr lang="en-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F07940D-FC1D-6E11-1862-6333714374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C18E30B-492D-59CC-692F-B82B181019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51FA10-3216-C740-B9B4-8EF872C158E5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15177506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A5A42A-EBDC-7617-BC6C-D6748FD711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NL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B695307-0035-9F41-2F5E-9C50821AB40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N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813619A-6EE2-269F-0011-83F7F00C0F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333FDD-CEBE-E747-9ABA-3A2C4E4D5D38}" type="datetimeFigureOut">
              <a:rPr lang="en-NL" smtClean="0"/>
              <a:t>14/05/2025</a:t>
            </a:fld>
            <a:endParaRPr lang="en-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828BF1B-480E-EB93-9FD6-315E79DDD7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4104143-81A5-5846-E5EB-75B53AAF57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51FA10-3216-C740-B9B4-8EF872C158E5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40199542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0C95DF6-E586-687D-C364-400E75B4CC0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NL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212E5D5-5717-BEEA-6E29-4472D41705F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N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9FF2319-129A-5083-1AE9-BC0EF73321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333FDD-CEBE-E747-9ABA-3A2C4E4D5D38}" type="datetimeFigureOut">
              <a:rPr lang="en-NL" smtClean="0"/>
              <a:t>14/05/2025</a:t>
            </a:fld>
            <a:endParaRPr lang="en-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3473A7A-F2FD-079C-B49A-E985FBE709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AE26AFD-137D-AA92-A09E-E3F5D4A61D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51FA10-3216-C740-B9B4-8EF872C158E5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184474130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ustom Layout">
  <p:cSld name="Custom Layout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11"/>
          <p:cNvSpPr/>
          <p:nvPr/>
        </p:nvSpPr>
        <p:spPr>
          <a:xfrm>
            <a:off x="0" y="-22301"/>
            <a:ext cx="12032535" cy="6338264"/>
          </a:xfrm>
          <a:prstGeom prst="rect">
            <a:avLst/>
          </a:prstGeom>
          <a:solidFill>
            <a:srgbClr val="30348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7" name="Google Shape;17;p11"/>
          <p:cNvPicPr preferRelativeResize="0"/>
          <p:nvPr/>
        </p:nvPicPr>
        <p:blipFill rotWithShape="1">
          <a:blip r:embed="rId2">
            <a:alphaModFix/>
          </a:blip>
          <a:srcRect l="13286" t="60631" r="43124" b="7996"/>
          <a:stretch/>
        </p:blipFill>
        <p:spPr>
          <a:xfrm>
            <a:off x="711199" y="-22302"/>
            <a:ext cx="11480801" cy="5825201"/>
          </a:xfrm>
          <a:prstGeom prst="rect">
            <a:avLst/>
          </a:prstGeom>
          <a:noFill/>
          <a:ln>
            <a:noFill/>
          </a:ln>
        </p:spPr>
      </p:pic>
      <p:sp>
        <p:nvSpPr>
          <p:cNvPr id="18" name="Google Shape;18;p11"/>
          <p:cNvSpPr/>
          <p:nvPr/>
        </p:nvSpPr>
        <p:spPr>
          <a:xfrm>
            <a:off x="12754" y="4832211"/>
            <a:ext cx="12179246" cy="2042360"/>
          </a:xfrm>
          <a:prstGeom prst="rect">
            <a:avLst/>
          </a:prstGeom>
          <a:solidFill>
            <a:srgbClr val="425E9B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9" name="Google Shape;19;p11"/>
          <p:cNvPicPr preferRelativeResize="0"/>
          <p:nvPr/>
        </p:nvPicPr>
        <p:blipFill rotWithShape="1">
          <a:blip r:embed="rId3">
            <a:alphaModFix/>
          </a:blip>
          <a:srcRect t="-1" b="15503"/>
          <a:stretch/>
        </p:blipFill>
        <p:spPr>
          <a:xfrm>
            <a:off x="852542" y="682159"/>
            <a:ext cx="1432450" cy="689706"/>
          </a:xfrm>
          <a:prstGeom prst="rect">
            <a:avLst/>
          </a:prstGeom>
          <a:noFill/>
          <a:ln>
            <a:noFill/>
          </a:ln>
        </p:spPr>
      </p:pic>
      <p:sp>
        <p:nvSpPr>
          <p:cNvPr id="20" name="Google Shape;20;p11"/>
          <p:cNvSpPr txBox="1">
            <a:spLocks noGrp="1"/>
          </p:cNvSpPr>
          <p:nvPr>
            <p:ph type="title"/>
          </p:nvPr>
        </p:nvSpPr>
        <p:spPr>
          <a:xfrm>
            <a:off x="744354" y="2314410"/>
            <a:ext cx="9894723" cy="4309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Font typeface="Calibri"/>
              <a:buNone/>
              <a:defRPr sz="40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21" name="Google Shape;21;p11"/>
          <p:cNvSpPr txBox="1">
            <a:spLocks noGrp="1"/>
          </p:cNvSpPr>
          <p:nvPr>
            <p:ph type="body" idx="1"/>
          </p:nvPr>
        </p:nvSpPr>
        <p:spPr>
          <a:xfrm>
            <a:off x="744354" y="2777636"/>
            <a:ext cx="10444393" cy="4793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2" name="Google Shape;22;p11"/>
          <p:cNvSpPr/>
          <p:nvPr/>
        </p:nvSpPr>
        <p:spPr>
          <a:xfrm>
            <a:off x="11037739" y="5716824"/>
            <a:ext cx="1171195" cy="1171195"/>
          </a:xfrm>
          <a:custGeom>
            <a:avLst/>
            <a:gdLst/>
            <a:ahLst/>
            <a:cxnLst/>
            <a:rect l="l" t="t" r="r" b="b"/>
            <a:pathLst>
              <a:path w="1402596" h="1402596" extrusionOk="0">
                <a:moveTo>
                  <a:pt x="0" y="1402596"/>
                </a:moveTo>
                <a:lnTo>
                  <a:pt x="1402596" y="0"/>
                </a:lnTo>
                <a:lnTo>
                  <a:pt x="1402596" y="1402596"/>
                </a:lnTo>
                <a:lnTo>
                  <a:pt x="0" y="1402596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" name="Google Shape;23;p11"/>
          <p:cNvSpPr/>
          <p:nvPr/>
        </p:nvSpPr>
        <p:spPr>
          <a:xfrm rot="-2659028">
            <a:off x="10539361" y="5650681"/>
            <a:ext cx="1640667" cy="774393"/>
          </a:xfrm>
          <a:custGeom>
            <a:avLst/>
            <a:gdLst/>
            <a:ahLst/>
            <a:cxnLst/>
            <a:rect l="l" t="t" r="r" b="b"/>
            <a:pathLst>
              <a:path w="1568570" h="780013" extrusionOk="0">
                <a:moveTo>
                  <a:pt x="0" y="780013"/>
                </a:moveTo>
                <a:cubicBezTo>
                  <a:pt x="22577" y="772854"/>
                  <a:pt x="614066" y="457407"/>
                  <a:pt x="805448" y="0"/>
                </a:cubicBezTo>
                <a:cubicBezTo>
                  <a:pt x="1338525" y="651398"/>
                  <a:pt x="1577484" y="756042"/>
                  <a:pt x="1568317" y="756181"/>
                </a:cubicBezTo>
                <a:lnTo>
                  <a:pt x="0" y="780013"/>
                </a:lnTo>
                <a:close/>
              </a:path>
            </a:pathLst>
          </a:custGeom>
          <a:solidFill>
            <a:srgbClr val="30338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" name="Google Shape;24;p11"/>
          <p:cNvSpPr txBox="1"/>
          <p:nvPr/>
        </p:nvSpPr>
        <p:spPr>
          <a:xfrm>
            <a:off x="11291245" y="6408696"/>
            <a:ext cx="1003253" cy="4793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E426D"/>
              </a:buClr>
              <a:buSzPts val="2000"/>
              <a:buFont typeface="Arial"/>
              <a:buNone/>
            </a:pPr>
            <a:r>
              <a:rPr lang="en-GB" sz="2000" b="1" i="0" u="none" strike="noStrike" cap="none">
                <a:solidFill>
                  <a:srgbClr val="EE426D"/>
                </a:solidFill>
                <a:latin typeface="Calibri"/>
                <a:ea typeface="Calibri"/>
                <a:cs typeface="Calibri"/>
                <a:sym typeface="Calibri"/>
              </a:rPr>
              <a:t>GN5-2</a:t>
            </a:r>
            <a:endParaRPr sz="2000" b="1" i="0" u="none" strike="noStrike" cap="none">
              <a:solidFill>
                <a:srgbClr val="EE426D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62787702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16" name="Title Placeholder 1">
            <a:extLst>
              <a:ext uri="{FF2B5EF4-FFF2-40B4-BE49-F238E27FC236}">
                <a16:creationId xmlns:a16="http://schemas.microsoft.com/office/drawing/2014/main" id="{400FA2B3-1505-3A41-A87D-80572BB3C1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8895" y="786634"/>
            <a:ext cx="9894723" cy="61250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defRPr sz="2800"/>
            </a:lvl1pPr>
          </a:lstStyle>
          <a:p>
            <a:r>
              <a:rPr lang="en-GB" dirty="0"/>
              <a:t>Click to edit Master title style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C916E53-B331-D746-836D-0D6BAC2D7CF0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998895" y="1567629"/>
            <a:ext cx="9894887" cy="450373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414646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16" name="Title Placeholder 1">
            <a:extLst>
              <a:ext uri="{FF2B5EF4-FFF2-40B4-BE49-F238E27FC236}">
                <a16:creationId xmlns:a16="http://schemas.microsoft.com/office/drawing/2014/main" id="{439A0EAE-9DC7-E64C-B528-7FE2DD3BEA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8895" y="786634"/>
            <a:ext cx="9894723" cy="6455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accent2">
                    <a:lumMod val="90000"/>
                    <a:lumOff val="10000"/>
                  </a:schemeClr>
                </a:solidFill>
              </a:defRPr>
            </a:lvl1pPr>
          </a:lstStyle>
          <a:p>
            <a:r>
              <a:rPr lang="en-GB" dirty="0"/>
              <a:t>Click to edit Master title style</a:t>
            </a:r>
          </a:p>
        </p:txBody>
      </p:sp>
      <p:sp>
        <p:nvSpPr>
          <p:cNvPr id="17" name="Content Placeholder 3">
            <a:extLst>
              <a:ext uri="{FF2B5EF4-FFF2-40B4-BE49-F238E27FC236}">
                <a16:creationId xmlns:a16="http://schemas.microsoft.com/office/drawing/2014/main" id="{0444729D-076A-B34E-817B-AAAD4F608C6D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998895" y="1567629"/>
            <a:ext cx="9894887" cy="4503737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2">
                    <a:lumMod val="90000"/>
                    <a:lumOff val="10000"/>
                  </a:schemeClr>
                </a:solidFill>
              </a:defRPr>
            </a:lvl1pPr>
            <a:lvl2pPr>
              <a:defRPr>
                <a:solidFill>
                  <a:schemeClr val="accent2">
                    <a:lumMod val="90000"/>
                    <a:lumOff val="10000"/>
                  </a:schemeClr>
                </a:solidFill>
              </a:defRPr>
            </a:lvl2pPr>
            <a:lvl3pPr>
              <a:defRPr>
                <a:solidFill>
                  <a:schemeClr val="accent2">
                    <a:lumMod val="90000"/>
                    <a:lumOff val="10000"/>
                  </a:schemeClr>
                </a:solidFill>
              </a:defRPr>
            </a:lvl3pPr>
            <a:lvl4pPr>
              <a:defRPr>
                <a:solidFill>
                  <a:schemeClr val="accent2">
                    <a:lumMod val="90000"/>
                    <a:lumOff val="10000"/>
                  </a:schemeClr>
                </a:solidFill>
              </a:defRPr>
            </a:lvl4pPr>
            <a:lvl5pPr>
              <a:defRPr>
                <a:solidFill>
                  <a:schemeClr val="accent2">
                    <a:lumMod val="90000"/>
                    <a:lumOff val="10000"/>
                  </a:schemeClr>
                </a:solidFill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47951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AE3D2E-ECB8-D739-34B6-39B95C8B94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NL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4AEFBEC-5335-952D-E183-AD49CC52A46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N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295B554-1B44-E48F-BED5-CAB72A383E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333FDD-CEBE-E747-9ABA-3A2C4E4D5D38}" type="datetimeFigureOut">
              <a:rPr lang="en-NL" smtClean="0"/>
              <a:t>14/05/2025</a:t>
            </a:fld>
            <a:endParaRPr lang="en-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381E063-F724-A133-6D05-9224DAC3B0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89D8023-5342-4CBD-BC2A-8049E782E8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51FA10-3216-C740-B9B4-8EF872C158E5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18892872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90BF2E-0E47-6203-BA70-44E713E2EF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NL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A759CE8-6880-4226-0EDE-5BC3E71792F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90757D9-0D9B-DDED-CB2A-A27E3C8E5F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333FDD-CEBE-E747-9ABA-3A2C4E4D5D38}" type="datetimeFigureOut">
              <a:rPr lang="en-NL" smtClean="0"/>
              <a:t>14/05/2025</a:t>
            </a:fld>
            <a:endParaRPr lang="en-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25AC982-040A-E3C8-7955-77BA993C93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5CB15DE-2F13-09F5-C2DA-E4E4FDB7F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51FA10-3216-C740-B9B4-8EF872C158E5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16886650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C83CCA-84D0-85AB-C6DD-12C297B05A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NL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CA21621-DE9F-D8E8-3D98-9964BDF93AA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NL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6DBACAD-8DFE-38D4-0716-347EFEBC6C7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NL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FC57C02-295D-B6FE-75BB-FF2CCBD868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333FDD-CEBE-E747-9ABA-3A2C4E4D5D38}" type="datetimeFigureOut">
              <a:rPr lang="en-NL" smtClean="0"/>
              <a:t>14/05/2025</a:t>
            </a:fld>
            <a:endParaRPr lang="en-NL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5C6D558-1943-F6EF-039D-CA3A238BA6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002F75A-7C03-7B82-49F3-9805073609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51FA10-3216-C740-B9B4-8EF872C158E5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40474311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1C5C4C-DEC0-3E34-8585-16CB3B94D0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NL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4301A8F-71DB-9630-DECE-96FA2F7D8A7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DB15314-5E34-A981-B9BB-FAD96470664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NL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4B11D29-666C-8BC8-2D32-99BA7CDFB41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22EE929-7180-EB20-1B8B-6B985DC08F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NL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A6C88B2-0D32-01BF-1831-D2B95AA778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333FDD-CEBE-E747-9ABA-3A2C4E4D5D38}" type="datetimeFigureOut">
              <a:rPr lang="en-NL" smtClean="0"/>
              <a:t>14/05/2025</a:t>
            </a:fld>
            <a:endParaRPr lang="en-NL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6DD2609-E086-46DF-7FCB-F0094B692B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A04056E-AEEB-B4A1-0ED2-147E3BAA89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51FA10-3216-C740-B9B4-8EF872C158E5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8642344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D3C65E-C73D-3A70-B2AF-C03E6FD40E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NL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D28482C-D6BB-6271-5BC0-7791DF37FC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333FDD-CEBE-E747-9ABA-3A2C4E4D5D38}" type="datetimeFigureOut">
              <a:rPr lang="en-NL" smtClean="0"/>
              <a:t>14/05/2025</a:t>
            </a:fld>
            <a:endParaRPr lang="en-NL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3CFB7E9-9DBF-BB1D-07D7-8D6A0A6545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282126F-7315-4462-C8F2-AACA6A6D4B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51FA10-3216-C740-B9B4-8EF872C158E5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29868383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0F0E9E6-ED69-B9A7-D96E-213E7BC87C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333FDD-CEBE-E747-9ABA-3A2C4E4D5D38}" type="datetimeFigureOut">
              <a:rPr lang="en-NL" smtClean="0"/>
              <a:t>14/05/2025</a:t>
            </a:fld>
            <a:endParaRPr lang="en-NL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F33E5F9-AC01-3C57-D18D-CDB368D31E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AB9BFDA-96EC-6FE9-0822-6C803A60A4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51FA10-3216-C740-B9B4-8EF872C158E5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34705786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89E66A-79D3-9F16-3DF0-50C2023ADE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NL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D950F57-EE50-F978-8D44-1F90E3575F5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NL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77C77C7-D6EA-FBF8-BA02-F71F93960C0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EBF48FB-0D24-3189-3BD1-E3574F0CF3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333FDD-CEBE-E747-9ABA-3A2C4E4D5D38}" type="datetimeFigureOut">
              <a:rPr lang="en-NL" smtClean="0"/>
              <a:t>14/05/2025</a:t>
            </a:fld>
            <a:endParaRPr lang="en-NL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86139AA-65A8-C16A-5912-1DFC12A4A8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C823CE8-CC4D-D00A-53C4-5A0FEEE548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51FA10-3216-C740-B9B4-8EF872C158E5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11204887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89D244-B430-744D-407D-A80E849D23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NL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0D0A2CF-C752-A4CF-1235-7DF58B79B95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NL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8B06599-52BA-FB29-7364-792835061D3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2D6D185-258F-25B3-3562-487C8AB212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333FDD-CEBE-E747-9ABA-3A2C4E4D5D38}" type="datetimeFigureOut">
              <a:rPr lang="en-NL" smtClean="0"/>
              <a:t>14/05/2025</a:t>
            </a:fld>
            <a:endParaRPr lang="en-NL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D2B605-0B2F-C771-BDF6-87A724F4D0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D675E3C-1856-E7C8-55C8-F541BF40F4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51FA10-3216-C740-B9B4-8EF872C158E5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22947128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EE75424-C811-9314-1080-F4E7BF0519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NL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73D4668-E273-9ECB-8CA4-7F4452C9ACF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N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FDC2E2-E988-EC23-E071-3BF50BF2BC0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A333FDD-CEBE-E747-9ABA-3A2C4E4D5D38}" type="datetimeFigureOut">
              <a:rPr lang="en-NL" smtClean="0"/>
              <a:t>14/05/2025</a:t>
            </a:fld>
            <a:endParaRPr lang="en-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C6AB8B4-40CD-11A7-1FA8-CDCCCE2C064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8D739BA-6D25-0A40-F7FB-4013634FEAD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C51FA10-3216-C740-B9B4-8EF872C158E5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29265393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3" r:id="rId13"/>
    <p:sldLayoutId id="2147483664" r:id="rId1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mailto:sig-ciss@lists.geant.org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3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32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3.xml"/><Relationship Id="rId4" Type="http://schemas.openxmlformats.org/officeDocument/2006/relationships/hyperlink" Target="mailto:astagor@man.poznan.pl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3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3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48.png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14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4" Type="http://schemas.openxmlformats.org/officeDocument/2006/relationships/image" Target="../media/image50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14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14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14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1"/>
          <p:cNvSpPr txBox="1">
            <a:spLocks noGrp="1"/>
          </p:cNvSpPr>
          <p:nvPr>
            <p:ph type="body" idx="1"/>
          </p:nvPr>
        </p:nvSpPr>
        <p:spPr>
          <a:xfrm>
            <a:off x="744354" y="3178855"/>
            <a:ext cx="10444393" cy="7982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</a:pPr>
            <a:r>
              <a:rPr lang="en-GB" dirty="0"/>
              <a:t>Gyöngyi Horváth (GÉANT)</a:t>
            </a:r>
          </a:p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</a:pPr>
            <a:r>
              <a:rPr lang="en-GB" dirty="0"/>
              <a:t>Erik Kikkenborg (</a:t>
            </a:r>
            <a:r>
              <a:rPr lang="en-GB" dirty="0" err="1"/>
              <a:t>NORDUnet</a:t>
            </a:r>
            <a:r>
              <a:rPr lang="en-GB" dirty="0"/>
              <a:t>)</a:t>
            </a:r>
            <a:endParaRPr dirty="0"/>
          </a:p>
        </p:txBody>
      </p:sp>
      <p:sp>
        <p:nvSpPr>
          <p:cNvPr id="94" name="Google Shape;94;p1"/>
          <p:cNvSpPr txBox="1">
            <a:spLocks noGrp="1"/>
          </p:cNvSpPr>
          <p:nvPr>
            <p:ph type="title"/>
          </p:nvPr>
        </p:nvSpPr>
        <p:spPr>
          <a:xfrm>
            <a:off x="744350" y="2314394"/>
            <a:ext cx="9894600" cy="68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Font typeface="Calibri"/>
              <a:buNone/>
            </a:pPr>
            <a:r>
              <a:rPr lang="en-GB" dirty="0"/>
              <a:t>Task Force Educational Activities and Services</a:t>
            </a:r>
            <a:endParaRPr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8342C219-D2B9-15E7-8D83-F0D6CAEBF82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7" name="Rectangle 16">
            <a:extLst>
              <a:ext uri="{FF2B5EF4-FFF2-40B4-BE49-F238E27FC236}">
                <a16:creationId xmlns:a16="http://schemas.microsoft.com/office/drawing/2014/main" id="{80578C70-2E77-CC60-425D-E4189CDBE17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9" name="Freeform: Shape 18">
            <a:extLst>
              <a:ext uri="{FF2B5EF4-FFF2-40B4-BE49-F238E27FC236}">
                <a16:creationId xmlns:a16="http://schemas.microsoft.com/office/drawing/2014/main" id="{13475265-6DA2-F9C6-64B2-F366AE9DBFC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4455673" cy="6858000"/>
          </a:xfrm>
          <a:custGeom>
            <a:avLst/>
            <a:gdLst>
              <a:gd name="connsiteX0" fmla="*/ 0 w 4455673"/>
              <a:gd name="connsiteY0" fmla="*/ 0 h 6858000"/>
              <a:gd name="connsiteX1" fmla="*/ 3242695 w 4455673"/>
              <a:gd name="connsiteY1" fmla="*/ 0 h 6858000"/>
              <a:gd name="connsiteX2" fmla="*/ 3305678 w 4455673"/>
              <a:gd name="connsiteY2" fmla="*/ 69271 h 6858000"/>
              <a:gd name="connsiteX3" fmla="*/ 4455673 w 4455673"/>
              <a:gd name="connsiteY3" fmla="*/ 3429000 h 6858000"/>
              <a:gd name="connsiteX4" fmla="*/ 3305678 w 4455673"/>
              <a:gd name="connsiteY4" fmla="*/ 6788730 h 6858000"/>
              <a:gd name="connsiteX5" fmla="*/ 3242695 w 4455673"/>
              <a:gd name="connsiteY5" fmla="*/ 6858000 h 6858000"/>
              <a:gd name="connsiteX6" fmla="*/ 0 w 4455673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455673" h="6858000">
                <a:moveTo>
                  <a:pt x="0" y="0"/>
                </a:moveTo>
                <a:lnTo>
                  <a:pt x="3242695" y="0"/>
                </a:lnTo>
                <a:lnTo>
                  <a:pt x="3305678" y="69271"/>
                </a:lnTo>
                <a:cubicBezTo>
                  <a:pt x="4016204" y="929100"/>
                  <a:pt x="4455673" y="2116944"/>
                  <a:pt x="4455673" y="3429000"/>
                </a:cubicBezTo>
                <a:cubicBezTo>
                  <a:pt x="4455673" y="4741056"/>
                  <a:pt x="4016204" y="5928900"/>
                  <a:pt x="3305678" y="6788730"/>
                </a:cubicBezTo>
                <a:lnTo>
                  <a:pt x="3242695" y="6858000"/>
                </a:lnTo>
                <a:lnTo>
                  <a:pt x="0" y="6858000"/>
                </a:lnTo>
                <a:close/>
              </a:path>
            </a:pathLst>
          </a:custGeom>
          <a:ln w="9525">
            <a:solidFill>
              <a:srgbClr val="EFEFEF"/>
            </a:solidFill>
          </a:ln>
          <a:effectLst>
            <a:outerShdw blurRad="88900" dist="38100" algn="l" rotWithShape="0">
              <a:schemeClr val="bg1">
                <a:lumMod val="85000"/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21" name="Freeform: Shape 20">
            <a:extLst>
              <a:ext uri="{FF2B5EF4-FFF2-40B4-BE49-F238E27FC236}">
                <a16:creationId xmlns:a16="http://schemas.microsoft.com/office/drawing/2014/main" id="{53621C7D-0AEA-0F73-AA90-1282F712AB3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4446529" cy="6858000"/>
          </a:xfrm>
          <a:custGeom>
            <a:avLst/>
            <a:gdLst>
              <a:gd name="connsiteX0" fmla="*/ 0 w 4446529"/>
              <a:gd name="connsiteY0" fmla="*/ 0 h 6858000"/>
              <a:gd name="connsiteX1" fmla="*/ 3233551 w 4446529"/>
              <a:gd name="connsiteY1" fmla="*/ 0 h 6858000"/>
              <a:gd name="connsiteX2" fmla="*/ 3296534 w 4446529"/>
              <a:gd name="connsiteY2" fmla="*/ 69271 h 6858000"/>
              <a:gd name="connsiteX3" fmla="*/ 4446529 w 4446529"/>
              <a:gd name="connsiteY3" fmla="*/ 3429000 h 6858000"/>
              <a:gd name="connsiteX4" fmla="*/ 3296534 w 4446529"/>
              <a:gd name="connsiteY4" fmla="*/ 6788730 h 6858000"/>
              <a:gd name="connsiteX5" fmla="*/ 3233551 w 4446529"/>
              <a:gd name="connsiteY5" fmla="*/ 6858000 h 6858000"/>
              <a:gd name="connsiteX6" fmla="*/ 0 w 4446529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446529" h="6858000">
                <a:moveTo>
                  <a:pt x="0" y="0"/>
                </a:moveTo>
                <a:lnTo>
                  <a:pt x="3233551" y="0"/>
                </a:lnTo>
                <a:lnTo>
                  <a:pt x="3296534" y="69271"/>
                </a:lnTo>
                <a:cubicBezTo>
                  <a:pt x="4007060" y="929100"/>
                  <a:pt x="4446529" y="2116944"/>
                  <a:pt x="4446529" y="3429000"/>
                </a:cubicBezTo>
                <a:cubicBezTo>
                  <a:pt x="4446529" y="4741056"/>
                  <a:pt x="4007060" y="5928900"/>
                  <a:pt x="3296534" y="6788730"/>
                </a:cubicBezTo>
                <a:lnTo>
                  <a:pt x="3233551" y="6858000"/>
                </a:lnTo>
                <a:lnTo>
                  <a:pt x="0" y="6858000"/>
                </a:lnTo>
                <a:close/>
              </a:path>
            </a:pathLst>
          </a:cu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C48A5079-1583-D227-7FF8-899B9B927FF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426546"/>
            <a:ext cx="128016" cy="65390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53B7B55A-DA29-C64D-8112-A74B14FB99E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95893" y="2443480"/>
            <a:ext cx="3383280" cy="18288"/>
          </a:xfrm>
          <a:prstGeom prst="rect">
            <a:avLst/>
          </a:prstGeom>
          <a:solidFill>
            <a:srgbClr val="D5D5D5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Title 6">
            <a:extLst>
              <a:ext uri="{FF2B5EF4-FFF2-40B4-BE49-F238E27FC236}">
                <a16:creationId xmlns:a16="http://schemas.microsoft.com/office/drawing/2014/main" id="{FC6F1B2F-DBC2-F5EA-0679-51628FE1EBC7}"/>
              </a:ext>
            </a:extLst>
          </p:cNvPr>
          <p:cNvSpPr txBox="1">
            <a:spLocks/>
          </p:cNvSpPr>
          <p:nvPr/>
        </p:nvSpPr>
        <p:spPr>
          <a:xfrm>
            <a:off x="515228" y="1456605"/>
            <a:ext cx="9357865" cy="10419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/>
              <a:t>For the future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82911FE8-EEC8-9F51-50E6-6F589E7E87C7}"/>
              </a:ext>
            </a:extLst>
          </p:cNvPr>
          <p:cNvSpPr txBox="1">
            <a:spLocks/>
          </p:cNvSpPr>
          <p:nvPr/>
        </p:nvSpPr>
        <p:spPr>
          <a:xfrm>
            <a:off x="5509104" y="1052961"/>
            <a:ext cx="4483324" cy="26999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2000" b="1" dirty="0"/>
              <a:t>Challenges:</a:t>
            </a:r>
          </a:p>
          <a:p>
            <a:r>
              <a:rPr lang="en-US" sz="2000" dirty="0"/>
              <a:t>Meeting logistics</a:t>
            </a:r>
          </a:p>
          <a:p>
            <a:r>
              <a:rPr lang="en-US" sz="2000" dirty="0"/>
              <a:t>Less representation from certain NRENs</a:t>
            </a:r>
          </a:p>
          <a:p>
            <a:pPr marL="0"/>
            <a:endParaRPr lang="en-US" sz="2000" dirty="0"/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DF299515-C400-AC65-0B00-EF1166AEA9BE}"/>
              </a:ext>
            </a:extLst>
          </p:cNvPr>
          <p:cNvSpPr txBox="1">
            <a:spLocks/>
          </p:cNvSpPr>
          <p:nvPr/>
        </p:nvSpPr>
        <p:spPr>
          <a:xfrm>
            <a:off x="5510779" y="3804526"/>
            <a:ext cx="4554501" cy="26999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b="1" dirty="0"/>
              <a:t>Opportunities:</a:t>
            </a:r>
          </a:p>
          <a:p>
            <a:r>
              <a:rPr lang="en-US" sz="2000" dirty="0"/>
              <a:t>Overlapping topics</a:t>
            </a:r>
          </a:p>
          <a:p>
            <a:endParaRPr lang="en-US" sz="2000" dirty="0"/>
          </a:p>
          <a:p>
            <a:pPr marL="0"/>
            <a:endParaRPr lang="en-US" sz="2000" dirty="0"/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ACEFE853-8701-F887-56C2-97A18B2DCDF1}"/>
              </a:ext>
            </a:extLst>
          </p:cNvPr>
          <p:cNvSpPr txBox="1">
            <a:spLocks/>
          </p:cNvSpPr>
          <p:nvPr/>
        </p:nvSpPr>
        <p:spPr>
          <a:xfrm>
            <a:off x="5505772" y="2527175"/>
            <a:ext cx="4483324" cy="92384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>
                <a:solidFill>
                  <a:srgbClr val="FF0000"/>
                </a:solidFill>
              </a:rPr>
              <a:t>Getting group pictures of the participants</a:t>
            </a:r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A89F4783-5A96-797E-F196-48E09483D579}"/>
              </a:ext>
            </a:extLst>
          </p:cNvPr>
          <p:cNvSpPr txBox="1">
            <a:spLocks/>
          </p:cNvSpPr>
          <p:nvPr/>
        </p:nvSpPr>
        <p:spPr>
          <a:xfrm>
            <a:off x="5505772" y="4771758"/>
            <a:ext cx="4483324" cy="92384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>
                <a:solidFill>
                  <a:srgbClr val="FF0000"/>
                </a:solidFill>
              </a:rPr>
              <a:t>Getting group pictures of the participants</a:t>
            </a:r>
          </a:p>
        </p:txBody>
      </p:sp>
    </p:spTree>
    <p:extLst>
      <p:ext uri="{BB962C8B-B14F-4D97-AF65-F5344CB8AC3E}">
        <p14:creationId xmlns:p14="http://schemas.microsoft.com/office/powerpoint/2010/main" val="38860447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"/>
          <p:cNvSpPr txBox="1"/>
          <p:nvPr/>
        </p:nvSpPr>
        <p:spPr>
          <a:xfrm>
            <a:off x="744354" y="3940600"/>
            <a:ext cx="7485589" cy="7322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endParaRPr sz="20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7" name="Google Shape;87;p1"/>
          <p:cNvSpPr txBox="1"/>
          <p:nvPr/>
        </p:nvSpPr>
        <p:spPr>
          <a:xfrm>
            <a:off x="744354" y="6344021"/>
            <a:ext cx="6689792" cy="3534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Public (PUB)</a:t>
            </a:r>
            <a:endParaRPr sz="12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2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8" name="Google Shape;88;p1"/>
          <p:cNvSpPr txBox="1"/>
          <p:nvPr/>
        </p:nvSpPr>
        <p:spPr>
          <a:xfrm>
            <a:off x="744355" y="5186065"/>
            <a:ext cx="6199690" cy="4276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</a:pPr>
            <a:r>
              <a:rPr lang="en-GB" sz="16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Mario Reale </a:t>
            </a:r>
            <a:endParaRPr/>
          </a:p>
          <a:p>
            <a:pPr marL="0" marR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</a:pPr>
            <a:r>
              <a:rPr lang="en-GB" sz="16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Senior Research Engagement Officer – GÈANT</a:t>
            </a:r>
            <a:endParaRPr/>
          </a:p>
          <a:p>
            <a:pPr marL="0" marR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</a:pPr>
            <a:r>
              <a:rPr lang="en-GB" sz="16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Prague, May 14-15, 2025</a:t>
            </a:r>
            <a:endParaRPr/>
          </a:p>
        </p:txBody>
      </p:sp>
      <p:sp>
        <p:nvSpPr>
          <p:cNvPr id="89" name="Google Shape;89;p1"/>
          <p:cNvSpPr txBox="1">
            <a:spLocks noGrp="1"/>
          </p:cNvSpPr>
          <p:nvPr>
            <p:ph type="title"/>
          </p:nvPr>
        </p:nvSpPr>
        <p:spPr>
          <a:xfrm>
            <a:off x="744354" y="2314410"/>
            <a:ext cx="9894723" cy="4309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Font typeface="Calibri"/>
              <a:buNone/>
            </a:pPr>
            <a:r>
              <a:rPr lang="en-GB"/>
              <a:t>Special Interest Group</a:t>
            </a:r>
            <a:br>
              <a:rPr lang="en-GB"/>
            </a:br>
            <a:r>
              <a:rPr lang="en-GB"/>
              <a:t>     on Cloud Interoperable Software Stacks</a:t>
            </a:r>
            <a:br>
              <a:rPr lang="en-GB"/>
            </a:br>
            <a:r>
              <a:rPr lang="en-GB"/>
              <a:t>            (SIG-CISS)</a:t>
            </a:r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screenshot of a computer&#10;&#10;AI-generated content may be incorrect.">
            <a:extLst>
              <a:ext uri="{FF2B5EF4-FFF2-40B4-BE49-F238E27FC236}">
                <a16:creationId xmlns:a16="http://schemas.microsoft.com/office/drawing/2014/main" id="{57A84CC9-DDBF-22A1-DBCE-B5356BA64048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442"/>
          <a:stretch>
            <a:fillRect/>
          </a:stretch>
        </p:blipFill>
        <p:spPr>
          <a:xfrm>
            <a:off x="20" y="10"/>
            <a:ext cx="12191980" cy="685799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54204338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5" name="Content Placeholder 4" descr="A screenshot of a computer&#10;&#10;AI-generated content may be incorrect.">
            <a:extLst>
              <a:ext uri="{FF2B5EF4-FFF2-40B4-BE49-F238E27FC236}">
                <a16:creationId xmlns:a16="http://schemas.microsoft.com/office/drawing/2014/main" id="{C947BD58-A93F-033F-9ADB-76A2FB247B3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rcRect b="1334"/>
          <a:stretch>
            <a:fillRect/>
          </a:stretch>
        </p:blipFill>
        <p:spPr>
          <a:xfrm>
            <a:off x="20" y="1282"/>
            <a:ext cx="12191980" cy="6856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059371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5" name="Content Placeholder 4" descr="A screenshot of a computer&#10;&#10;AI-generated content may be incorrect.">
            <a:extLst>
              <a:ext uri="{FF2B5EF4-FFF2-40B4-BE49-F238E27FC236}">
                <a16:creationId xmlns:a16="http://schemas.microsoft.com/office/drawing/2014/main" id="{B43DAD26-5089-0252-052F-54AEA13E184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rcRect b="461"/>
          <a:stretch>
            <a:fillRect/>
          </a:stretch>
        </p:blipFill>
        <p:spPr>
          <a:xfrm>
            <a:off x="20" y="1282"/>
            <a:ext cx="12191980" cy="6856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265287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5" name="Content Placeholder 4" descr="A screen shot of a computer&#10;&#10;AI-generated content may be incorrect.">
            <a:extLst>
              <a:ext uri="{FF2B5EF4-FFF2-40B4-BE49-F238E27FC236}">
                <a16:creationId xmlns:a16="http://schemas.microsoft.com/office/drawing/2014/main" id="{C75F71A8-1880-529A-0987-2BA4A8D8358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rcRect t="899"/>
          <a:stretch>
            <a:fillRect/>
          </a:stretch>
        </p:blipFill>
        <p:spPr>
          <a:xfrm>
            <a:off x="20" y="1282"/>
            <a:ext cx="12191980" cy="6856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837197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5" name="Content Placeholder 4" descr="A screenshot of a computer&#10;&#10;AI-generated content may be incorrect.">
            <a:extLst>
              <a:ext uri="{FF2B5EF4-FFF2-40B4-BE49-F238E27FC236}">
                <a16:creationId xmlns:a16="http://schemas.microsoft.com/office/drawing/2014/main" id="{7502DB65-B5DF-6373-88EE-6855AAB5CCA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rcRect b="900"/>
          <a:stretch>
            <a:fillRect/>
          </a:stretch>
        </p:blipFill>
        <p:spPr>
          <a:xfrm>
            <a:off x="20" y="1282"/>
            <a:ext cx="12191980" cy="6856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22725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9"/>
          <p:cNvSpPr txBox="1">
            <a:spLocks noGrp="1"/>
          </p:cNvSpPr>
          <p:nvPr>
            <p:ph type="title"/>
          </p:nvPr>
        </p:nvSpPr>
        <p:spPr>
          <a:xfrm>
            <a:off x="744354" y="2187410"/>
            <a:ext cx="9894723" cy="4309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Font typeface="Calibri"/>
              <a:buNone/>
            </a:pPr>
            <a:br>
              <a:rPr lang="en-GB"/>
            </a:br>
            <a:br>
              <a:rPr lang="en-GB"/>
            </a:br>
            <a:r>
              <a:rPr lang="en-GB" u="sng">
                <a:solidFill>
                  <a:schemeClr val="hlink"/>
                </a:solidFill>
                <a:hlinkClick r:id="rId3"/>
              </a:rPr>
              <a:t>sig-ciss@lists.geant.org</a:t>
            </a:r>
            <a:r>
              <a:rPr lang="en-GB"/>
              <a:t> </a:t>
            </a:r>
            <a:br>
              <a:rPr lang="en-GB"/>
            </a:br>
            <a:br>
              <a:rPr lang="en-GB"/>
            </a:br>
            <a:r>
              <a:rPr lang="en-GB"/>
              <a:t>Thank You</a:t>
            </a:r>
            <a:endParaRPr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g2f33cd374c7_4_15"/>
          <p:cNvSpPr txBox="1"/>
          <p:nvPr/>
        </p:nvSpPr>
        <p:spPr>
          <a:xfrm>
            <a:off x="744355" y="3940600"/>
            <a:ext cx="7485589" cy="7322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t" anchorCtr="0">
            <a:noAutofit/>
          </a:bodyPr>
          <a:lstStyle/>
          <a:p>
            <a:pPr>
              <a:buClr>
                <a:schemeClr val="dk1"/>
              </a:buClr>
              <a:buSzPts val="1500"/>
            </a:pPr>
            <a:endParaRPr sz="20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4" name="Google Shape;84;g2f33cd374c7_4_15"/>
          <p:cNvSpPr txBox="1"/>
          <p:nvPr/>
        </p:nvSpPr>
        <p:spPr>
          <a:xfrm>
            <a:off x="744353" y="6344021"/>
            <a:ext cx="6689792" cy="3534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>
              <a:lnSpc>
                <a:spcPct val="150000"/>
              </a:lnSpc>
              <a:buClr>
                <a:srgbClr val="000000"/>
              </a:buClr>
              <a:buSzPts val="900"/>
            </a:pPr>
            <a:r>
              <a:rPr lang="en" sz="1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Public (PU) </a:t>
            </a:r>
            <a:endParaRPr sz="12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5" name="Google Shape;85;g2f33cd374c7_4_15"/>
          <p:cNvSpPr txBox="1"/>
          <p:nvPr/>
        </p:nvSpPr>
        <p:spPr>
          <a:xfrm>
            <a:off x="744367" y="5186068"/>
            <a:ext cx="6199600" cy="98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>
              <a:lnSpc>
                <a:spcPct val="90000"/>
              </a:lnSpc>
              <a:spcBef>
                <a:spcPts val="1067"/>
              </a:spcBef>
              <a:buClr>
                <a:schemeClr val="lt1"/>
              </a:buClr>
              <a:buSzPts val="1200"/>
            </a:pPr>
            <a:r>
              <a:rPr lang="en" sz="16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Mario Reale </a:t>
            </a:r>
            <a:br>
              <a:rPr lang="en" sz="16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" sz="16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Senior Research Engagement Officer GÈANT</a:t>
            </a:r>
            <a:br>
              <a:rPr lang="en" sz="16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" sz="16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SIG-DHD coordinator</a:t>
            </a:r>
            <a:br>
              <a:rPr lang="en" sz="16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</a:br>
            <a:br>
              <a:rPr lang="en" sz="16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" sz="16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May  14-15, 2025</a:t>
            </a:r>
            <a:br>
              <a:rPr lang="en" sz="16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" sz="16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Prague</a:t>
            </a:r>
            <a:endParaRPr sz="16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6" name="Google Shape;86;g2f33cd374c7_4_15"/>
          <p:cNvSpPr txBox="1">
            <a:spLocks noGrp="1"/>
          </p:cNvSpPr>
          <p:nvPr>
            <p:ph type="title"/>
          </p:nvPr>
        </p:nvSpPr>
        <p:spPr>
          <a:xfrm>
            <a:off x="744367" y="2314400"/>
            <a:ext cx="11320800" cy="430800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33" tIns="45700" rIns="91433" bIns="45700" rtlCol="0" anchor="ctr" anchorCtr="0">
            <a:noAutofit/>
          </a:bodyPr>
          <a:lstStyle/>
          <a:p>
            <a:pPr>
              <a:buSzPts val="3000"/>
            </a:pPr>
            <a:r>
              <a:rPr lang="en"/>
              <a:t>GÈANT Special Interest Group on Digital Health Data</a:t>
            </a:r>
            <a:endParaRPr/>
          </a:p>
        </p:txBody>
      </p:sp>
      <p:sp>
        <p:nvSpPr>
          <p:cNvPr id="87" name="Google Shape;87;g2f33cd374c7_4_15"/>
          <p:cNvSpPr txBox="1">
            <a:spLocks noGrp="1"/>
          </p:cNvSpPr>
          <p:nvPr>
            <p:ph type="body" idx="1"/>
          </p:nvPr>
        </p:nvSpPr>
        <p:spPr>
          <a:xfrm>
            <a:off x="744361" y="2777633"/>
            <a:ext cx="6374800" cy="479200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33" tIns="45700" rIns="91433" bIns="45700" rtlCol="0" anchor="t" anchorCtr="0">
            <a:noAutofit/>
          </a:bodyPr>
          <a:lstStyle/>
          <a:p>
            <a:pPr marL="0" indent="0">
              <a:spcBef>
                <a:spcPts val="1067"/>
              </a:spcBef>
              <a:buSzPts val="1800"/>
            </a:pPr>
            <a:endParaRPr/>
          </a:p>
          <a:p>
            <a:pPr marL="0" indent="0">
              <a:spcBef>
                <a:spcPts val="1067"/>
              </a:spcBef>
              <a:buSzPts val="1800"/>
            </a:pPr>
            <a:endParaRPr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screen shot of a graph&#10;&#10;AI-generated content may be incorrect.">
            <a:extLst>
              <a:ext uri="{FF2B5EF4-FFF2-40B4-BE49-F238E27FC236}">
                <a16:creationId xmlns:a16="http://schemas.microsoft.com/office/drawing/2014/main" id="{674AB138-3251-44E4-6F07-2DD363848EB3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20" y="10"/>
            <a:ext cx="12191980" cy="685799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9754436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0AAE66F-BD08-357B-4074-F80F9D0A199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0516832B-BA32-3922-A953-B3AB07990E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9636"/>
          </a:xfrm>
        </p:spPr>
        <p:txBody>
          <a:bodyPr>
            <a:normAutofit fontScale="90000"/>
          </a:bodyPr>
          <a:lstStyle/>
          <a:p>
            <a:r>
              <a:rPr lang="en-NL" dirty="0">
                <a:solidFill>
                  <a:schemeClr val="tx2">
                    <a:lumMod val="75000"/>
                    <a:lumOff val="25000"/>
                  </a:schemeClr>
                </a:solidFill>
              </a:rPr>
              <a:t>TF-EDU background</a:t>
            </a:r>
          </a:p>
        </p:txBody>
      </p:sp>
      <p:sp>
        <p:nvSpPr>
          <p:cNvPr id="6" name="Title 3">
            <a:extLst>
              <a:ext uri="{FF2B5EF4-FFF2-40B4-BE49-F238E27FC236}">
                <a16:creationId xmlns:a16="http://schemas.microsoft.com/office/drawing/2014/main" id="{08E0C410-1E06-345F-7CC5-E63E856D9166}"/>
              </a:ext>
            </a:extLst>
          </p:cNvPr>
          <p:cNvSpPr txBox="1">
            <a:spLocks/>
          </p:cNvSpPr>
          <p:nvPr/>
        </p:nvSpPr>
        <p:spPr>
          <a:xfrm>
            <a:off x="838200" y="1197750"/>
            <a:ext cx="10515600" cy="46900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571500" indent="-571500">
              <a:buFont typeface="Arial" panose="020B0604020202020204" pitchFamily="34" charset="0"/>
              <a:buChar char="•"/>
            </a:pPr>
            <a:r>
              <a:rPr lang="en-NL" sz="28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Established 2019 January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NL" sz="28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Mailing list subscribers: 293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endParaRPr lang="en-NL" sz="2800" dirty="0">
              <a:solidFill>
                <a:schemeClr val="tx2">
                  <a:lumMod val="75000"/>
                  <a:lumOff val="25000"/>
                </a:schemeClr>
              </a:solidFill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NL" sz="28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Steering Committee: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NL" sz="28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Erik Kikkenborg (NORDUnet)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NL" sz="28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Dragana Kupres (CARNET)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NL" sz="28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Evelien Renders (SURF)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NL" sz="28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Vegard Moen (Sikt)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NL" sz="28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Tomi Dolenc (ARNES)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NL" sz="28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Gill Ferrell (EUNIS / 1EdTech)</a:t>
            </a:r>
          </a:p>
          <a:p>
            <a:pPr marL="1028700" lvl="1" indent="-571500">
              <a:buFont typeface="Arial" panose="020B0604020202020204" pitchFamily="34" charset="0"/>
              <a:buChar char="•"/>
            </a:pPr>
            <a:endParaRPr lang="en-NL" sz="200" dirty="0">
              <a:solidFill>
                <a:schemeClr val="tx2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505803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5" name="Content Placeholder 4" descr="A screenshot of a computer&#10;&#10;AI-generated content may be incorrect.">
            <a:extLst>
              <a:ext uri="{FF2B5EF4-FFF2-40B4-BE49-F238E27FC236}">
                <a16:creationId xmlns:a16="http://schemas.microsoft.com/office/drawing/2014/main" id="{8D7F931F-D83B-FE96-8A21-30D9DC8B956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rcRect t="19"/>
          <a:stretch>
            <a:fillRect/>
          </a:stretch>
        </p:blipFill>
        <p:spPr>
          <a:xfrm>
            <a:off x="20" y="1282"/>
            <a:ext cx="12191980" cy="6856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417079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5" name="Content Placeholder 4" descr="A map of europe with blue squares&#10;&#10;AI-generated content may be incorrect.">
            <a:extLst>
              <a:ext uri="{FF2B5EF4-FFF2-40B4-BE49-F238E27FC236}">
                <a16:creationId xmlns:a16="http://schemas.microsoft.com/office/drawing/2014/main" id="{C131E39E-6AEA-0A02-F559-F3AE77A8677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rcRect t="19"/>
          <a:stretch>
            <a:fillRect/>
          </a:stretch>
        </p:blipFill>
        <p:spPr>
          <a:xfrm>
            <a:off x="20" y="1282"/>
            <a:ext cx="12191980" cy="6856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180394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5" name="Content Placeholder 4" descr="A screenshot of a computer&#10;&#10;AI-generated content may be incorrect.">
            <a:extLst>
              <a:ext uri="{FF2B5EF4-FFF2-40B4-BE49-F238E27FC236}">
                <a16:creationId xmlns:a16="http://schemas.microsoft.com/office/drawing/2014/main" id="{53236346-34A5-7B19-347B-9599A12E837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rcRect b="900"/>
          <a:stretch>
            <a:fillRect/>
          </a:stretch>
        </p:blipFill>
        <p:spPr>
          <a:xfrm>
            <a:off x="20" y="1282"/>
            <a:ext cx="12191980" cy="6856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61010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5" name="Content Placeholder 4" descr="A screenshot of a computer&#10;&#10;AI-generated content may be incorrect.">
            <a:extLst>
              <a:ext uri="{FF2B5EF4-FFF2-40B4-BE49-F238E27FC236}">
                <a16:creationId xmlns:a16="http://schemas.microsoft.com/office/drawing/2014/main" id="{11AA9091-DBCC-9681-1B08-DE7DFB929DF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rcRect b="900"/>
          <a:stretch>
            <a:fillRect/>
          </a:stretch>
        </p:blipFill>
        <p:spPr>
          <a:xfrm>
            <a:off x="20" y="1282"/>
            <a:ext cx="12191980" cy="6856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313512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9" name="Content Placeholder 8" descr="A screenshot of a computer&#10;&#10;AI-generated content may be incorrect.">
            <a:extLst>
              <a:ext uri="{FF2B5EF4-FFF2-40B4-BE49-F238E27FC236}">
                <a16:creationId xmlns:a16="http://schemas.microsoft.com/office/drawing/2014/main" id="{5D5E9937-B49F-9BB3-58BF-08DA415155F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rcRect b="900"/>
          <a:stretch>
            <a:fillRect/>
          </a:stretch>
        </p:blipFill>
        <p:spPr>
          <a:xfrm>
            <a:off x="20" y="1282"/>
            <a:ext cx="12191980" cy="6856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508923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AF95F435-8A15-FA50-C1EB-1D82D325A2B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5" name="Content Placeholder 4" descr="A screenshot of a computer&#10;&#10;AI-generated content may be incorrect.">
            <a:extLst>
              <a:ext uri="{FF2B5EF4-FFF2-40B4-BE49-F238E27FC236}">
                <a16:creationId xmlns:a16="http://schemas.microsoft.com/office/drawing/2014/main" id="{5BBEB781-1DB9-B8EA-5EE7-F258A07AE10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rcRect b="900"/>
          <a:stretch>
            <a:fillRect/>
          </a:stretch>
        </p:blipFill>
        <p:spPr>
          <a:xfrm>
            <a:off x="20" y="1282"/>
            <a:ext cx="12191980" cy="6856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848983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5" name="Content Placeholder 4" descr="A screenshot of a computer&#10;&#10;AI-generated content may be incorrect.">
            <a:extLst>
              <a:ext uri="{FF2B5EF4-FFF2-40B4-BE49-F238E27FC236}">
                <a16:creationId xmlns:a16="http://schemas.microsoft.com/office/drawing/2014/main" id="{879BB50F-23A3-5BC3-1351-EEC7E211250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rcRect b="461"/>
          <a:stretch>
            <a:fillRect/>
          </a:stretch>
        </p:blipFill>
        <p:spPr>
          <a:xfrm>
            <a:off x="20" y="1282"/>
            <a:ext cx="12191980" cy="6856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686221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5" name="Content Placeholder 4" descr="A screenshot of a computer screen&#10;&#10;AI-generated content may be incorrect.">
            <a:extLst>
              <a:ext uri="{FF2B5EF4-FFF2-40B4-BE49-F238E27FC236}">
                <a16:creationId xmlns:a16="http://schemas.microsoft.com/office/drawing/2014/main" id="{92D692FA-E30D-BEC3-5BB9-00CA71C6F66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rcRect b="19"/>
          <a:stretch>
            <a:fillRect/>
          </a:stretch>
        </p:blipFill>
        <p:spPr>
          <a:xfrm>
            <a:off x="20" y="1282"/>
            <a:ext cx="12191980" cy="6856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981370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5" name="Content Placeholder 4" descr="A screenshot of a computer&#10;&#10;AI-generated content may be incorrect.">
            <a:extLst>
              <a:ext uri="{FF2B5EF4-FFF2-40B4-BE49-F238E27FC236}">
                <a16:creationId xmlns:a16="http://schemas.microsoft.com/office/drawing/2014/main" id="{364577B6-E95F-8B26-E580-E6FD35DB4EB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rcRect b="461"/>
          <a:stretch>
            <a:fillRect/>
          </a:stretch>
        </p:blipFill>
        <p:spPr>
          <a:xfrm>
            <a:off x="20" y="1282"/>
            <a:ext cx="12191980" cy="6856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987871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9" name="Content Placeholder 8" descr="A screenshot of a computer screen&#10;&#10;AI-generated content may be incorrect.">
            <a:extLst>
              <a:ext uri="{FF2B5EF4-FFF2-40B4-BE49-F238E27FC236}">
                <a16:creationId xmlns:a16="http://schemas.microsoft.com/office/drawing/2014/main" id="{47A85DC1-3802-D964-6D83-C76A622445B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rcRect b="1334"/>
          <a:stretch>
            <a:fillRect/>
          </a:stretch>
        </p:blipFill>
        <p:spPr>
          <a:xfrm>
            <a:off x="20" y="1282"/>
            <a:ext cx="12191980" cy="6856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35906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04DF36-1D97-B3EF-3015-777969E9C4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39514A9-601B-E336-FCFA-7F7F3E3C404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L"/>
          </a:p>
        </p:txBody>
      </p:sp>
      <p:pic>
        <p:nvPicPr>
          <p:cNvPr id="5" name="Picture 4" descr="A blue and white text on a white background&#10;&#10;AI-generated content may be incorrect.">
            <a:extLst>
              <a:ext uri="{FF2B5EF4-FFF2-40B4-BE49-F238E27FC236}">
                <a16:creationId xmlns:a16="http://schemas.microsoft.com/office/drawing/2014/main" id="{7E4712C3-7B28-8537-7670-A7AF1F6333C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89210" y="-82218"/>
            <a:ext cx="12434424" cy="70128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580050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5" name="Content Placeholder 4" descr="A screenshot of a computer&#10;&#10;AI-generated content may be incorrect.">
            <a:extLst>
              <a:ext uri="{FF2B5EF4-FFF2-40B4-BE49-F238E27FC236}">
                <a16:creationId xmlns:a16="http://schemas.microsoft.com/office/drawing/2014/main" id="{026305FA-6B4E-73BF-EBCF-0D4786CC35E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rcRect b="900"/>
          <a:stretch>
            <a:fillRect/>
          </a:stretch>
        </p:blipFill>
        <p:spPr>
          <a:xfrm>
            <a:off x="20" y="1282"/>
            <a:ext cx="12191980" cy="6856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119056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5" name="Content Placeholder 4" descr="A screenshot of a medical conference&#10;&#10;AI-generated content may be incorrect.">
            <a:extLst>
              <a:ext uri="{FF2B5EF4-FFF2-40B4-BE49-F238E27FC236}">
                <a16:creationId xmlns:a16="http://schemas.microsoft.com/office/drawing/2014/main" id="{A1CC54AC-ABD7-F158-CC55-BFED83CD7A2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rcRect r="425" b="-1"/>
          <a:stretch>
            <a:fillRect/>
          </a:stretch>
        </p:blipFill>
        <p:spPr>
          <a:xfrm>
            <a:off x="20" y="1282"/>
            <a:ext cx="12191980" cy="6856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71386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Google Shape;231;g2f33cd374c7_4_327"/>
          <p:cNvSpPr txBox="1">
            <a:spLocks noGrp="1"/>
          </p:cNvSpPr>
          <p:nvPr>
            <p:ph type="title"/>
          </p:nvPr>
        </p:nvSpPr>
        <p:spPr>
          <a:xfrm>
            <a:off x="744353" y="2187410"/>
            <a:ext cx="9894723" cy="430909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33" tIns="45700" rIns="91433" bIns="45700" rtlCol="0" anchor="ctr" anchorCtr="0">
            <a:noAutofit/>
          </a:bodyPr>
          <a:lstStyle/>
          <a:p>
            <a:pPr>
              <a:buSzPts val="3000"/>
            </a:pPr>
            <a:r>
              <a:rPr lang="en"/>
              <a:t>Thank You</a:t>
            </a:r>
            <a:endParaRPr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angle 32">
            <a:extLst>
              <a:ext uri="{FF2B5EF4-FFF2-40B4-BE49-F238E27FC236}">
                <a16:creationId xmlns:a16="http://schemas.microsoft.com/office/drawing/2014/main" id="{FB45E650-A7C9-7941-B8C1-9EB62BC38C2F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3034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C01D1AD-FF15-244B-B225-8E5849DDC67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422" t="52611" r="43229" b="19183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9" name="Text Placeholder 10"/>
          <p:cNvSpPr txBox="1">
            <a:spLocks/>
          </p:cNvSpPr>
          <p:nvPr/>
        </p:nvSpPr>
        <p:spPr>
          <a:xfrm>
            <a:off x="1255494" y="1619457"/>
            <a:ext cx="6059706" cy="737449"/>
          </a:xfrm>
          <a:prstGeom prst="rect">
            <a:avLst/>
          </a:prstGeom>
        </p:spPr>
        <p:txBody>
          <a:bodyPr lIns="91440" tIns="45720" rIns="91440" bIns="45720" anchor="t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3000" dirty="0">
                <a:solidFill>
                  <a:schemeClr val="bg1"/>
                </a:solidFill>
              </a:rPr>
              <a:t>SIG-Marcomms Overview</a:t>
            </a:r>
            <a:endParaRPr lang="en-US" sz="3000" dirty="0">
              <a:solidFill>
                <a:schemeClr val="bg1"/>
              </a:solidFill>
              <a:ea typeface="Calibri"/>
              <a:cs typeface="Calibri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15504"/>
          <a:stretch/>
        </p:blipFill>
        <p:spPr>
          <a:xfrm>
            <a:off x="1353030" y="682159"/>
            <a:ext cx="1432450" cy="689706"/>
          </a:xfrm>
          <a:prstGeom prst="rect">
            <a:avLst/>
          </a:prstGeom>
        </p:spPr>
      </p:pic>
      <p:sp>
        <p:nvSpPr>
          <p:cNvPr id="13" name="Text Placeholder 6"/>
          <p:cNvSpPr txBox="1">
            <a:spLocks/>
          </p:cNvSpPr>
          <p:nvPr/>
        </p:nvSpPr>
        <p:spPr>
          <a:xfrm>
            <a:off x="1255494" y="3498256"/>
            <a:ext cx="6753726" cy="732266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2000" b="1" dirty="0">
                <a:solidFill>
                  <a:schemeClr val="bg1"/>
                </a:solidFill>
              </a:rPr>
              <a:t>Barbara Carroll (HEAnet)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2000" b="1" dirty="0">
                <a:solidFill>
                  <a:schemeClr val="bg1"/>
                </a:solidFill>
              </a:rPr>
              <a:t>Ariela Her</a:t>
            </a:r>
            <a:r>
              <a:rPr lang="en-IE" sz="2000" b="1" dirty="0">
                <a:solidFill>
                  <a:schemeClr val="bg1"/>
                </a:solidFill>
              </a:rPr>
              <a:t>č</a:t>
            </a:r>
            <a:r>
              <a:rPr lang="en-US" sz="2000" b="1">
                <a:solidFill>
                  <a:schemeClr val="bg1"/>
                </a:solidFill>
              </a:rPr>
              <a:t>ek (</a:t>
            </a:r>
            <a:r>
              <a:rPr lang="en-US" sz="2000" b="1" dirty="0">
                <a:solidFill>
                  <a:schemeClr val="bg1"/>
                </a:solidFill>
              </a:rPr>
              <a:t>A</a:t>
            </a:r>
            <a:r>
              <a:rPr lang="en-US" sz="2000" b="1">
                <a:solidFill>
                  <a:schemeClr val="bg1"/>
                </a:solidFill>
              </a:rPr>
              <a:t>rnes</a:t>
            </a:r>
            <a:r>
              <a:rPr lang="en-US" sz="2000" b="1" dirty="0">
                <a:solidFill>
                  <a:schemeClr val="bg1"/>
                </a:solidFill>
              </a:rPr>
              <a:t>)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2000" b="1" dirty="0">
                <a:solidFill>
                  <a:schemeClr val="bg1"/>
                </a:solidFill>
              </a:rPr>
              <a:t>Silvia Fiore (GÉANT)</a:t>
            </a:r>
          </a:p>
        </p:txBody>
      </p:sp>
      <p:sp>
        <p:nvSpPr>
          <p:cNvPr id="24" name="Text Placeholder 6">
            <a:extLst>
              <a:ext uri="{FF2B5EF4-FFF2-40B4-BE49-F238E27FC236}">
                <a16:creationId xmlns:a16="http://schemas.microsoft.com/office/drawing/2014/main" id="{E4D4F5F2-667F-9F48-BEA4-D811E44CE491}"/>
              </a:ext>
            </a:extLst>
          </p:cNvPr>
          <p:cNvSpPr txBox="1">
            <a:spLocks/>
          </p:cNvSpPr>
          <p:nvPr/>
        </p:nvSpPr>
        <p:spPr>
          <a:xfrm>
            <a:off x="1255494" y="5073436"/>
            <a:ext cx="5467827" cy="427671"/>
          </a:xfrm>
          <a:prstGeom prst="rect">
            <a:avLst/>
          </a:prstGeom>
        </p:spPr>
        <p:txBody>
          <a:bodyPr anchor="ctr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>
                <a:solidFill>
                  <a:schemeClr val="bg1"/>
                </a:solidFill>
              </a:rPr>
              <a:t>GÉANT Community </a:t>
            </a:r>
            <a:r>
              <a:rPr lang="en-US" sz="1600" dirty="0" err="1">
                <a:solidFill>
                  <a:schemeClr val="bg1"/>
                </a:solidFill>
              </a:rPr>
              <a:t>Programme</a:t>
            </a:r>
            <a:r>
              <a:rPr lang="en-US" sz="1600" dirty="0">
                <a:solidFill>
                  <a:schemeClr val="bg1"/>
                </a:solidFill>
              </a:rPr>
              <a:t> Meeting, Prague</a:t>
            </a:r>
            <a:endParaRPr lang="en-GB" sz="1600" dirty="0">
              <a:solidFill>
                <a:schemeClr val="bg1"/>
              </a:solidFill>
            </a:endParaRPr>
          </a:p>
        </p:txBody>
      </p:sp>
      <p:sp>
        <p:nvSpPr>
          <p:cNvPr id="31" name="Text Placeholder 6">
            <a:extLst>
              <a:ext uri="{FF2B5EF4-FFF2-40B4-BE49-F238E27FC236}">
                <a16:creationId xmlns:a16="http://schemas.microsoft.com/office/drawing/2014/main" id="{BF97B6D9-9532-6C4C-BD89-9525855C36B1}"/>
              </a:ext>
            </a:extLst>
          </p:cNvPr>
          <p:cNvSpPr txBox="1">
            <a:spLocks/>
          </p:cNvSpPr>
          <p:nvPr/>
        </p:nvSpPr>
        <p:spPr>
          <a:xfrm>
            <a:off x="1255494" y="5375228"/>
            <a:ext cx="5467827" cy="427671"/>
          </a:xfrm>
          <a:prstGeom prst="rect">
            <a:avLst/>
          </a:prstGeom>
        </p:spPr>
        <p:txBody>
          <a:bodyPr anchor="ctr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>
                <a:solidFill>
                  <a:schemeClr val="bg1"/>
                </a:solidFill>
              </a:rPr>
              <a:t>14/05/2025</a:t>
            </a:r>
            <a:endParaRPr lang="en-GB" sz="1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1351918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A screenshot of a website&#10;&#10;AI-generated content may be incorrect.">
            <a:extLst>
              <a:ext uri="{FF2B5EF4-FFF2-40B4-BE49-F238E27FC236}">
                <a16:creationId xmlns:a16="http://schemas.microsoft.com/office/drawing/2014/main" id="{56AC726D-21A2-DFF4-C943-2261658328A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rcRect b="881"/>
          <a:stretch>
            <a:fillRect/>
          </a:stretch>
        </p:blipFill>
        <p:spPr>
          <a:xfrm>
            <a:off x="20" y="10"/>
            <a:ext cx="12191980" cy="6857990"/>
          </a:xfrm>
          <a:noFill/>
        </p:spPr>
      </p:pic>
    </p:spTree>
    <p:extLst>
      <p:ext uri="{BB962C8B-B14F-4D97-AF65-F5344CB8AC3E}">
        <p14:creationId xmlns:p14="http://schemas.microsoft.com/office/powerpoint/2010/main" val="1885360179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5" name="Content Placeholder 4" descr="A group of people posing for a photo&#10;&#10;AI-generated content may be incorrect.">
            <a:extLst>
              <a:ext uri="{FF2B5EF4-FFF2-40B4-BE49-F238E27FC236}">
                <a16:creationId xmlns:a16="http://schemas.microsoft.com/office/drawing/2014/main" id="{EA7E5A4E-9B85-08F8-96F3-FFCCA1CC460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rcRect b="19"/>
          <a:stretch>
            <a:fillRect/>
          </a:stretch>
        </p:blipFill>
        <p:spPr>
          <a:xfrm>
            <a:off x="20" y="1282"/>
            <a:ext cx="12191980" cy="6856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3147311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5" name="Content Placeholder 4" descr="A group of people sitting in a room&#10;&#10;AI-generated content may be incorrect.">
            <a:extLst>
              <a:ext uri="{FF2B5EF4-FFF2-40B4-BE49-F238E27FC236}">
                <a16:creationId xmlns:a16="http://schemas.microsoft.com/office/drawing/2014/main" id="{2C806C97-03AD-114F-FC50-3B9C1902622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rcRect b="461"/>
          <a:stretch>
            <a:fillRect/>
          </a:stretch>
        </p:blipFill>
        <p:spPr>
          <a:xfrm>
            <a:off x="20" y="1282"/>
            <a:ext cx="12191980" cy="6856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6663223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5" name="Content Placeholder 4" descr="A person sitting at a table&#10;&#10;AI-generated content may be incorrect.">
            <a:extLst>
              <a:ext uri="{FF2B5EF4-FFF2-40B4-BE49-F238E27FC236}">
                <a16:creationId xmlns:a16="http://schemas.microsoft.com/office/drawing/2014/main" id="{6F195660-90FD-4352-B329-B7F06F0944F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rcRect b="900"/>
          <a:stretch>
            <a:fillRect/>
          </a:stretch>
        </p:blipFill>
        <p:spPr>
          <a:xfrm>
            <a:off x="20" y="1282"/>
            <a:ext cx="12191980" cy="6856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2061778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>
            <a:extLst>
              <a:ext uri="{FF2B5EF4-FFF2-40B4-BE49-F238E27FC236}">
                <a16:creationId xmlns:a16="http://schemas.microsoft.com/office/drawing/2014/main" id="{65A1A63B-A7B3-C64F-84BA-269873DB019A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3034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658167B-A053-AE81-158B-F99E75A25CF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422" t="52611" r="43229" b="19183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9" name="Text Placeholder 10"/>
          <p:cNvSpPr txBox="1">
            <a:spLocks/>
          </p:cNvSpPr>
          <p:nvPr/>
        </p:nvSpPr>
        <p:spPr>
          <a:xfrm>
            <a:off x="1255494" y="1966743"/>
            <a:ext cx="6059706" cy="73744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4000" dirty="0">
                <a:solidFill>
                  <a:schemeClr val="bg1"/>
                </a:solidFill>
              </a:rPr>
              <a:t>Thank You</a:t>
            </a:r>
            <a:endParaRPr lang="en-US" sz="4000" dirty="0">
              <a:solidFill>
                <a:schemeClr val="bg1"/>
              </a:solidFill>
            </a:endParaRPr>
          </a:p>
        </p:txBody>
      </p:sp>
      <p:sp>
        <p:nvSpPr>
          <p:cNvPr id="10" name="Text Placeholder 6"/>
          <p:cNvSpPr txBox="1">
            <a:spLocks/>
          </p:cNvSpPr>
          <p:nvPr/>
        </p:nvSpPr>
        <p:spPr>
          <a:xfrm>
            <a:off x="1291788" y="2599353"/>
            <a:ext cx="6753726" cy="749473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GB" sz="2400" dirty="0">
                <a:solidFill>
                  <a:schemeClr val="bg1"/>
                </a:solidFill>
              </a:rPr>
              <a:t>Any questions?</a:t>
            </a:r>
          </a:p>
          <a:p>
            <a:endParaRPr lang="en-GB" sz="2400" dirty="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15504"/>
          <a:stretch/>
        </p:blipFill>
        <p:spPr>
          <a:xfrm>
            <a:off x="1353030" y="682159"/>
            <a:ext cx="1432450" cy="689706"/>
          </a:xfrm>
          <a:prstGeom prst="rect">
            <a:avLst/>
          </a:prstGeom>
        </p:spPr>
      </p:pic>
      <p:sp>
        <p:nvSpPr>
          <p:cNvPr id="24" name="Text Placeholder 6">
            <a:extLst>
              <a:ext uri="{FF2B5EF4-FFF2-40B4-BE49-F238E27FC236}">
                <a16:creationId xmlns:a16="http://schemas.microsoft.com/office/drawing/2014/main" id="{E4D4F5F2-667F-9F48-BEA4-D811E44CE491}"/>
              </a:ext>
            </a:extLst>
          </p:cNvPr>
          <p:cNvSpPr txBox="1">
            <a:spLocks/>
          </p:cNvSpPr>
          <p:nvPr/>
        </p:nvSpPr>
        <p:spPr>
          <a:xfrm>
            <a:off x="1291787" y="5303545"/>
            <a:ext cx="5467827" cy="427671"/>
          </a:xfrm>
          <a:prstGeom prst="rect">
            <a:avLst/>
          </a:prstGeom>
        </p:spPr>
        <p:txBody>
          <a:bodyPr anchor="ctr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 err="1">
                <a:solidFill>
                  <a:schemeClr val="bg1"/>
                </a:solidFill>
              </a:rPr>
              <a:t>www.geant.org</a:t>
            </a:r>
            <a:endParaRPr lang="en-GB" sz="1400" dirty="0">
              <a:solidFill>
                <a:schemeClr val="bg1"/>
              </a:solidFill>
            </a:endParaRPr>
          </a:p>
        </p:txBody>
      </p:sp>
      <p:pic>
        <p:nvPicPr>
          <p:cNvPr id="5" name="Picture 4" descr="A black background with white text&#10;&#10;Description automatically generated">
            <a:extLst>
              <a:ext uri="{FF2B5EF4-FFF2-40B4-BE49-F238E27FC236}">
                <a16:creationId xmlns:a16="http://schemas.microsoft.com/office/drawing/2014/main" id="{1A339847-548B-84E1-087C-99DEE09B333C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3030" y="5905413"/>
            <a:ext cx="2007168" cy="4276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601766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angle 32">
            <a:extLst>
              <a:ext uri="{FF2B5EF4-FFF2-40B4-BE49-F238E27FC236}">
                <a16:creationId xmlns:a16="http://schemas.microsoft.com/office/drawing/2014/main" id="{FB45E650-A7C9-7941-B8C1-9EB62BC38C2F}"/>
              </a:ext>
            </a:extLst>
          </p:cNvPr>
          <p:cNvSpPr/>
          <p:nvPr/>
        </p:nvSpPr>
        <p:spPr>
          <a:xfrm>
            <a:off x="0" y="-22302"/>
            <a:ext cx="12192000" cy="6842711"/>
          </a:xfrm>
          <a:prstGeom prst="rect">
            <a:avLst/>
          </a:prstGeom>
          <a:solidFill>
            <a:srgbClr val="3034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C01D1AD-FF15-244B-B225-8E5849DDC67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86" t="60631" r="43125" b="7997"/>
          <a:stretch/>
        </p:blipFill>
        <p:spPr>
          <a:xfrm>
            <a:off x="679192" y="0"/>
            <a:ext cx="11480801" cy="5825201"/>
          </a:xfrm>
          <a:prstGeom prst="rect">
            <a:avLst/>
          </a:prstGeom>
        </p:spPr>
      </p:pic>
      <p:sp>
        <p:nvSpPr>
          <p:cNvPr id="9" name="Text Placeholder 10"/>
          <p:cNvSpPr txBox="1">
            <a:spLocks/>
          </p:cNvSpPr>
          <p:nvPr/>
        </p:nvSpPr>
        <p:spPr>
          <a:xfrm>
            <a:off x="1255494" y="1619457"/>
            <a:ext cx="6059706" cy="737449"/>
          </a:xfrm>
          <a:prstGeom prst="rect">
            <a:avLst/>
          </a:prstGeom>
        </p:spPr>
        <p:txBody>
          <a:bodyPr lIns="91440" tIns="45720" rIns="91440" bIns="45720" anchor="t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3000" dirty="0">
                <a:solidFill>
                  <a:schemeClr val="bg1"/>
                </a:solidFill>
              </a:rPr>
              <a:t>GÉANT Innovation Programme</a:t>
            </a:r>
            <a:r>
              <a:rPr lang="pl-PL" sz="3000" dirty="0">
                <a:solidFill>
                  <a:schemeClr val="bg1"/>
                </a:solidFill>
              </a:rPr>
              <a:t> (GIP)</a:t>
            </a:r>
            <a:endParaRPr lang="en-GB" sz="3000" dirty="0">
              <a:solidFill>
                <a:schemeClr val="bg1"/>
              </a:solidFill>
              <a:ea typeface="Calibri"/>
              <a:cs typeface="Calibri"/>
            </a:endParaRPr>
          </a:p>
        </p:txBody>
      </p:sp>
      <p:sp>
        <p:nvSpPr>
          <p:cNvPr id="10" name="Text Placeholder 6"/>
          <p:cNvSpPr txBox="1">
            <a:spLocks/>
          </p:cNvSpPr>
          <p:nvPr/>
        </p:nvSpPr>
        <p:spPr>
          <a:xfrm>
            <a:off x="1255494" y="2607476"/>
            <a:ext cx="6753726" cy="749473"/>
          </a:xfrm>
          <a:prstGeom prst="rect">
            <a:avLst/>
          </a:prstGeom>
        </p:spPr>
        <p:txBody>
          <a:bodyPr lIns="91440" tIns="45720" rIns="91440" bIns="45720" anchor="t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endParaRPr lang="en-US" sz="2400" dirty="0">
              <a:solidFill>
                <a:schemeClr val="bg1"/>
              </a:solidFill>
              <a:cs typeface="Calibri"/>
            </a:endParaRPr>
          </a:p>
          <a:p>
            <a:endParaRPr lang="en-GB" sz="2400" dirty="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15504"/>
          <a:stretch/>
        </p:blipFill>
        <p:spPr>
          <a:xfrm>
            <a:off x="1353030" y="682159"/>
            <a:ext cx="1432450" cy="689706"/>
          </a:xfrm>
          <a:prstGeom prst="rect">
            <a:avLst/>
          </a:prstGeom>
        </p:spPr>
      </p:pic>
      <p:sp>
        <p:nvSpPr>
          <p:cNvPr id="13" name="Text Placeholder 6"/>
          <p:cNvSpPr txBox="1">
            <a:spLocks/>
          </p:cNvSpPr>
          <p:nvPr/>
        </p:nvSpPr>
        <p:spPr>
          <a:xfrm>
            <a:off x="1255494" y="3498256"/>
            <a:ext cx="6753726" cy="732266"/>
          </a:xfrm>
          <a:prstGeom prst="rect">
            <a:avLst/>
          </a:prstGeom>
        </p:spPr>
        <p:txBody>
          <a:bodyPr lIns="91440" tIns="45720" rIns="91440" bIns="45720" anchor="t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</a:pPr>
            <a:endParaRPr lang="en-US" sz="2000" b="1" dirty="0">
              <a:solidFill>
                <a:schemeClr val="bg1"/>
              </a:solidFill>
              <a:cs typeface="Calibri"/>
            </a:endParaRPr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en-US" sz="2000" b="1" dirty="0">
              <a:solidFill>
                <a:schemeClr val="bg1"/>
              </a:solidFill>
              <a:cs typeface="Calibri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07BFC8EF-A9F1-694B-9F9D-CC0F056AA3B5}"/>
              </a:ext>
            </a:extLst>
          </p:cNvPr>
          <p:cNvSpPr/>
          <p:nvPr/>
        </p:nvSpPr>
        <p:spPr>
          <a:xfrm>
            <a:off x="0" y="4828031"/>
            <a:ext cx="12192000" cy="2052067"/>
          </a:xfrm>
          <a:prstGeom prst="rect">
            <a:avLst/>
          </a:prstGeom>
          <a:solidFill>
            <a:srgbClr val="425E9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/>
              <a:t>GCP </a:t>
            </a:r>
            <a:r>
              <a:rPr lang="pl-PL" dirty="0"/>
              <a:t>W</a:t>
            </a:r>
            <a:r>
              <a:rPr lang="en-US" dirty="0" err="1"/>
              <a:t>orkshop</a:t>
            </a:r>
            <a:endParaRPr lang="pl-PL" dirty="0"/>
          </a:p>
          <a:p>
            <a:r>
              <a:rPr lang="pl-PL" dirty="0"/>
              <a:t>14-15.05.2025</a:t>
            </a:r>
          </a:p>
          <a:p>
            <a:r>
              <a:rPr lang="pl-PL" dirty="0" err="1"/>
              <a:t>Prague</a:t>
            </a:r>
            <a:r>
              <a:rPr lang="pl-PL" dirty="0"/>
              <a:t>, Czech Republic</a:t>
            </a:r>
          </a:p>
          <a:p>
            <a:endParaRPr lang="pl-PL" dirty="0"/>
          </a:p>
          <a:p>
            <a:r>
              <a:rPr lang="pl-PL" dirty="0">
                <a:solidFill>
                  <a:schemeClr val="bg1"/>
                </a:solidFill>
              </a:rPr>
              <a:t>Piotr Pawałowski (PSNC) &lt;</a:t>
            </a:r>
            <a:r>
              <a:rPr lang="pl-PL" dirty="0">
                <a:solidFill>
                  <a:schemeClr val="bg1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astagor@man.poznan.pl</a:t>
            </a:r>
            <a:r>
              <a:rPr lang="pl-PL" dirty="0">
                <a:solidFill>
                  <a:schemeClr val="bg1"/>
                </a:solidFill>
              </a:rPr>
              <a:t>&gt;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4" name="Text Placeholder 6">
            <a:extLst>
              <a:ext uri="{FF2B5EF4-FFF2-40B4-BE49-F238E27FC236}">
                <a16:creationId xmlns:a16="http://schemas.microsoft.com/office/drawing/2014/main" id="{E4D4F5F2-667F-9F48-BEA4-D811E44CE491}"/>
              </a:ext>
            </a:extLst>
          </p:cNvPr>
          <p:cNvSpPr txBox="1">
            <a:spLocks/>
          </p:cNvSpPr>
          <p:nvPr/>
        </p:nvSpPr>
        <p:spPr>
          <a:xfrm>
            <a:off x="1255494" y="5073436"/>
            <a:ext cx="5467827" cy="427671"/>
          </a:xfrm>
          <a:prstGeom prst="rect">
            <a:avLst/>
          </a:prstGeom>
        </p:spPr>
        <p:txBody>
          <a:bodyPr lIns="91440" tIns="45720" rIns="91440" bIns="45720" anchor="ctr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600" dirty="0">
              <a:solidFill>
                <a:schemeClr val="bg1"/>
              </a:solidFill>
              <a:cs typeface="Calibri"/>
            </a:endParaRPr>
          </a:p>
        </p:txBody>
      </p:sp>
      <p:sp>
        <p:nvSpPr>
          <p:cNvPr id="31" name="Text Placeholder 6">
            <a:extLst>
              <a:ext uri="{FF2B5EF4-FFF2-40B4-BE49-F238E27FC236}">
                <a16:creationId xmlns:a16="http://schemas.microsoft.com/office/drawing/2014/main" id="{BF97B6D9-9532-6C4C-BD89-9525855C36B1}"/>
              </a:ext>
            </a:extLst>
          </p:cNvPr>
          <p:cNvSpPr txBox="1">
            <a:spLocks/>
          </p:cNvSpPr>
          <p:nvPr/>
        </p:nvSpPr>
        <p:spPr>
          <a:xfrm>
            <a:off x="1255494" y="5375228"/>
            <a:ext cx="5467827" cy="427671"/>
          </a:xfrm>
          <a:prstGeom prst="rect">
            <a:avLst/>
          </a:prstGeom>
        </p:spPr>
        <p:txBody>
          <a:bodyPr lIns="91440" tIns="45720" rIns="91440" bIns="45720" anchor="ctr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73495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white and blue text on a white background&#10;&#10;AI-generated content may be incorrect.">
            <a:extLst>
              <a:ext uri="{FF2B5EF4-FFF2-40B4-BE49-F238E27FC236}">
                <a16:creationId xmlns:a16="http://schemas.microsoft.com/office/drawing/2014/main" id="{6189763F-6FB7-B8CD-B716-5E4EAE6C6F7E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20" y="10"/>
            <a:ext cx="12191980" cy="685799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753771809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A blue and white text on a white background&#10;&#10;AI-generated content may be incorrect.">
            <a:extLst>
              <a:ext uri="{FF2B5EF4-FFF2-40B4-BE49-F238E27FC236}">
                <a16:creationId xmlns:a16="http://schemas.microsoft.com/office/drawing/2014/main" id="{9A851EBE-B4A1-0014-E0DE-D661BC5B0DE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0" y="10"/>
            <a:ext cx="12191980" cy="6857990"/>
          </a:xfrm>
          <a:noFill/>
        </p:spPr>
      </p:pic>
    </p:spTree>
    <p:extLst>
      <p:ext uri="{BB962C8B-B14F-4D97-AF65-F5344CB8AC3E}">
        <p14:creationId xmlns:p14="http://schemas.microsoft.com/office/powerpoint/2010/main" val="4179036120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5" name="Content Placeholder 4" descr="A screen shot of a screen&#10;&#10;AI-generated content may be incorrect.">
            <a:extLst>
              <a:ext uri="{FF2B5EF4-FFF2-40B4-BE49-F238E27FC236}">
                <a16:creationId xmlns:a16="http://schemas.microsoft.com/office/drawing/2014/main" id="{623E2A2A-758B-739C-2FFC-987AC22D486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rcRect b="461"/>
          <a:stretch>
            <a:fillRect/>
          </a:stretch>
        </p:blipFill>
        <p:spPr>
          <a:xfrm>
            <a:off x="20" y="1282"/>
            <a:ext cx="12191980" cy="6856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5628910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5" name="Content Placeholder 4" descr="A screenshot of a computer screen&#10;&#10;AI-generated content may be incorrect.">
            <a:extLst>
              <a:ext uri="{FF2B5EF4-FFF2-40B4-BE49-F238E27FC236}">
                <a16:creationId xmlns:a16="http://schemas.microsoft.com/office/drawing/2014/main" id="{7353F4C2-CA72-4DFE-9C08-1BA17DFF497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rcRect b="900"/>
          <a:stretch>
            <a:fillRect/>
          </a:stretch>
        </p:blipFill>
        <p:spPr>
          <a:xfrm>
            <a:off x="20" y="1282"/>
            <a:ext cx="12191980" cy="6856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5831579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5" name="Content Placeholder 4" descr="A screenshot of a computer&#10;&#10;AI-generated content may be incorrect.">
            <a:extLst>
              <a:ext uri="{FF2B5EF4-FFF2-40B4-BE49-F238E27FC236}">
                <a16:creationId xmlns:a16="http://schemas.microsoft.com/office/drawing/2014/main" id="{2C049EB7-152A-9286-CDBA-5619DDEC2F3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rcRect b="1334"/>
          <a:stretch>
            <a:fillRect/>
          </a:stretch>
        </p:blipFill>
        <p:spPr>
          <a:xfrm>
            <a:off x="20" y="1282"/>
            <a:ext cx="12191980" cy="6856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7410989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5" name="Content Placeholder 4" descr="A white background with blue text&#10;&#10;AI-generated content may be incorrect.">
            <a:extLst>
              <a:ext uri="{FF2B5EF4-FFF2-40B4-BE49-F238E27FC236}">
                <a16:creationId xmlns:a16="http://schemas.microsoft.com/office/drawing/2014/main" id="{AE61C882-271E-3372-426D-E8CB0D4B399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rcRect t="899"/>
          <a:stretch>
            <a:fillRect/>
          </a:stretch>
        </p:blipFill>
        <p:spPr>
          <a:xfrm>
            <a:off x="20" y="1282"/>
            <a:ext cx="12191980" cy="6856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7951267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5" name="Content Placeholder 4" descr="A blue and white timeline&#10;&#10;AI-generated content may be incorrect.">
            <a:extLst>
              <a:ext uri="{FF2B5EF4-FFF2-40B4-BE49-F238E27FC236}">
                <a16:creationId xmlns:a16="http://schemas.microsoft.com/office/drawing/2014/main" id="{29CF4494-EF4F-E063-043D-9DD463F73A2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rcRect t="899"/>
          <a:stretch>
            <a:fillRect/>
          </a:stretch>
        </p:blipFill>
        <p:spPr>
          <a:xfrm>
            <a:off x="20" y="1282"/>
            <a:ext cx="12191980" cy="6856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6197048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angle 32">
            <a:extLst>
              <a:ext uri="{FF2B5EF4-FFF2-40B4-BE49-F238E27FC236}">
                <a16:creationId xmlns:a16="http://schemas.microsoft.com/office/drawing/2014/main" id="{FB45E650-A7C9-7941-B8C1-9EB62BC38C2F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3034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C01D1AD-FF15-244B-B225-8E5849DDC67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422" t="52611" r="43229" b="19183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9" name="Text Placeholder 10"/>
          <p:cNvSpPr txBox="1">
            <a:spLocks/>
          </p:cNvSpPr>
          <p:nvPr/>
        </p:nvSpPr>
        <p:spPr>
          <a:xfrm>
            <a:off x="1255494" y="1619457"/>
            <a:ext cx="6059706" cy="737449"/>
          </a:xfrm>
          <a:prstGeom prst="rect">
            <a:avLst/>
          </a:prstGeom>
        </p:spPr>
        <p:txBody>
          <a:bodyPr lIns="91440" tIns="45720" rIns="91440" bIns="45720" anchor="t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3000" dirty="0">
                <a:solidFill>
                  <a:schemeClr val="bg1"/>
                </a:solidFill>
                <a:ea typeface="Calibri"/>
                <a:cs typeface="Calibri"/>
              </a:rPr>
              <a:t>GÉANT Community Principles + Community of Practice for Software Solutions</a:t>
            </a:r>
            <a:endParaRPr lang="en-US" sz="3000" dirty="0">
              <a:solidFill>
                <a:schemeClr val="bg1"/>
              </a:solidFill>
              <a:ea typeface="Calibri"/>
              <a:cs typeface="Calibri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15504"/>
          <a:stretch/>
        </p:blipFill>
        <p:spPr>
          <a:xfrm>
            <a:off x="1353030" y="682159"/>
            <a:ext cx="1432450" cy="689706"/>
          </a:xfrm>
          <a:prstGeom prst="rect">
            <a:avLst/>
          </a:prstGeom>
        </p:spPr>
      </p:pic>
      <p:sp>
        <p:nvSpPr>
          <p:cNvPr id="13" name="Text Placeholder 6"/>
          <p:cNvSpPr txBox="1">
            <a:spLocks/>
          </p:cNvSpPr>
          <p:nvPr/>
        </p:nvSpPr>
        <p:spPr>
          <a:xfrm>
            <a:off x="1255494" y="3498256"/>
            <a:ext cx="6753726" cy="732266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2000" b="1" dirty="0">
                <a:solidFill>
                  <a:schemeClr val="bg1"/>
                </a:solidFill>
              </a:rPr>
              <a:t>Nicole Harris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2000" b="1" dirty="0">
                <a:solidFill>
                  <a:schemeClr val="bg1"/>
                </a:solidFill>
              </a:rPr>
              <a:t>Senior Trust and Security Manager</a:t>
            </a:r>
          </a:p>
        </p:txBody>
      </p:sp>
      <p:sp>
        <p:nvSpPr>
          <p:cNvPr id="23" name="Date Placeholder 3">
            <a:extLst>
              <a:ext uri="{FF2B5EF4-FFF2-40B4-BE49-F238E27FC236}">
                <a16:creationId xmlns:a16="http://schemas.microsoft.com/office/drawing/2014/main" id="{C850078D-81AF-0448-A794-95A3C416C535}"/>
              </a:ext>
            </a:extLst>
          </p:cNvPr>
          <p:cNvSpPr txBox="1">
            <a:spLocks/>
          </p:cNvSpPr>
          <p:nvPr/>
        </p:nvSpPr>
        <p:spPr>
          <a:xfrm>
            <a:off x="1255494" y="5922278"/>
            <a:ext cx="2480762" cy="61469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dirty="0">
                <a:solidFill>
                  <a:schemeClr val="bg1"/>
                </a:solidFill>
              </a:rPr>
              <a:t>Public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24" name="Text Placeholder 6">
            <a:extLst>
              <a:ext uri="{FF2B5EF4-FFF2-40B4-BE49-F238E27FC236}">
                <a16:creationId xmlns:a16="http://schemas.microsoft.com/office/drawing/2014/main" id="{E4D4F5F2-667F-9F48-BEA4-D811E44CE491}"/>
              </a:ext>
            </a:extLst>
          </p:cNvPr>
          <p:cNvSpPr txBox="1">
            <a:spLocks/>
          </p:cNvSpPr>
          <p:nvPr/>
        </p:nvSpPr>
        <p:spPr>
          <a:xfrm>
            <a:off x="1255494" y="5073436"/>
            <a:ext cx="5467827" cy="427671"/>
          </a:xfrm>
          <a:prstGeom prst="rect">
            <a:avLst/>
          </a:prstGeom>
        </p:spPr>
        <p:txBody>
          <a:bodyPr anchor="ctr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>
                <a:solidFill>
                  <a:schemeClr val="bg1"/>
                </a:solidFill>
              </a:rPr>
              <a:t>GCP Workshop, Prague</a:t>
            </a:r>
            <a:endParaRPr lang="en-GB" sz="1600" dirty="0">
              <a:solidFill>
                <a:schemeClr val="bg1"/>
              </a:solidFill>
            </a:endParaRPr>
          </a:p>
        </p:txBody>
      </p:sp>
      <p:sp>
        <p:nvSpPr>
          <p:cNvPr id="31" name="Text Placeholder 6">
            <a:extLst>
              <a:ext uri="{FF2B5EF4-FFF2-40B4-BE49-F238E27FC236}">
                <a16:creationId xmlns:a16="http://schemas.microsoft.com/office/drawing/2014/main" id="{BF97B6D9-9532-6C4C-BD89-9525855C36B1}"/>
              </a:ext>
            </a:extLst>
          </p:cNvPr>
          <p:cNvSpPr txBox="1">
            <a:spLocks/>
          </p:cNvSpPr>
          <p:nvPr/>
        </p:nvSpPr>
        <p:spPr>
          <a:xfrm>
            <a:off x="1255494" y="5375228"/>
            <a:ext cx="5467827" cy="427671"/>
          </a:xfrm>
          <a:prstGeom prst="rect">
            <a:avLst/>
          </a:prstGeom>
        </p:spPr>
        <p:txBody>
          <a:bodyPr anchor="ctr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>
                <a:solidFill>
                  <a:schemeClr val="bg1"/>
                </a:solidFill>
              </a:rPr>
              <a:t>14</a:t>
            </a:r>
            <a:r>
              <a:rPr lang="en-US" sz="1600" baseline="30000" dirty="0">
                <a:solidFill>
                  <a:schemeClr val="bg1"/>
                </a:solidFill>
              </a:rPr>
              <a:t>th</a:t>
            </a:r>
            <a:r>
              <a:rPr lang="en-US" sz="1600" dirty="0">
                <a:solidFill>
                  <a:schemeClr val="bg1"/>
                </a:solidFill>
              </a:rPr>
              <a:t> May 2025</a:t>
            </a:r>
            <a:endParaRPr lang="en-GB" sz="1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0899383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A diagram of a company's principles&#10;&#10;AI-generated content may be incorrect.">
            <a:extLst>
              <a:ext uri="{FF2B5EF4-FFF2-40B4-BE49-F238E27FC236}">
                <a16:creationId xmlns:a16="http://schemas.microsoft.com/office/drawing/2014/main" id="{92964109-D824-BE8E-282F-2E665E17703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rcRect b="881"/>
          <a:stretch>
            <a:fillRect/>
          </a:stretch>
        </p:blipFill>
        <p:spPr>
          <a:xfrm>
            <a:off x="20" y="10"/>
            <a:ext cx="12191980" cy="6857990"/>
          </a:xfrm>
          <a:noFill/>
        </p:spPr>
      </p:pic>
    </p:spTree>
    <p:extLst>
      <p:ext uri="{BB962C8B-B14F-4D97-AF65-F5344CB8AC3E}">
        <p14:creationId xmlns:p14="http://schemas.microsoft.com/office/powerpoint/2010/main" val="1336505984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9" name="Content Placeholder 8" descr="A screenshot of a website&#10;&#10;AI-generated content may be incorrect.">
            <a:extLst>
              <a:ext uri="{FF2B5EF4-FFF2-40B4-BE49-F238E27FC236}">
                <a16:creationId xmlns:a16="http://schemas.microsoft.com/office/drawing/2014/main" id="{5D122A18-6C5A-D6A2-99A8-2529AD93C81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rcRect b="19"/>
          <a:stretch>
            <a:fillRect/>
          </a:stretch>
        </p:blipFill>
        <p:spPr>
          <a:xfrm>
            <a:off x="20" y="1282"/>
            <a:ext cx="12191980" cy="6856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8086371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5" name="Content Placeholder 4" descr="A screenshot of a computer&#10;&#10;AI-generated content may be incorrect.">
            <a:extLst>
              <a:ext uri="{FF2B5EF4-FFF2-40B4-BE49-F238E27FC236}">
                <a16:creationId xmlns:a16="http://schemas.microsoft.com/office/drawing/2014/main" id="{614EA899-9C7B-DDB9-6AF9-5419760FC2D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rcRect t="461"/>
          <a:stretch>
            <a:fillRect/>
          </a:stretch>
        </p:blipFill>
        <p:spPr>
          <a:xfrm>
            <a:off x="20" y="1282"/>
            <a:ext cx="12191980" cy="6856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58030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5" name="Content Placeholder 4" descr="A blue and white text on a white background&#10;&#10;AI-generated content may be incorrect.">
            <a:extLst>
              <a:ext uri="{FF2B5EF4-FFF2-40B4-BE49-F238E27FC236}">
                <a16:creationId xmlns:a16="http://schemas.microsoft.com/office/drawing/2014/main" id="{8C2BCF23-C3D3-0CB4-589F-F465C8738D2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rcRect b="19"/>
          <a:stretch>
            <a:fillRect/>
          </a:stretch>
        </p:blipFill>
        <p:spPr>
          <a:xfrm>
            <a:off x="20" y="1282"/>
            <a:ext cx="12191980" cy="6856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829540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5" name="Content Placeholder 4" descr="A screenshot of a computer&#10;&#10;AI-generated content may be incorrect.">
            <a:extLst>
              <a:ext uri="{FF2B5EF4-FFF2-40B4-BE49-F238E27FC236}">
                <a16:creationId xmlns:a16="http://schemas.microsoft.com/office/drawing/2014/main" id="{3523330E-2FBA-668B-63EB-AA7B434FBF1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rcRect b="19"/>
          <a:stretch>
            <a:fillRect/>
          </a:stretch>
        </p:blipFill>
        <p:spPr>
          <a:xfrm>
            <a:off x="20" y="1282"/>
            <a:ext cx="12191980" cy="6856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1550433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5" name="Content Placeholder 4" descr="A screenshot of a computer&#10;&#10;AI-generated content may be incorrect.">
            <a:extLst>
              <a:ext uri="{FF2B5EF4-FFF2-40B4-BE49-F238E27FC236}">
                <a16:creationId xmlns:a16="http://schemas.microsoft.com/office/drawing/2014/main" id="{74BE0A32-6BB3-D36A-6834-10A94065584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rcRect t="19"/>
          <a:stretch>
            <a:fillRect/>
          </a:stretch>
        </p:blipFill>
        <p:spPr>
          <a:xfrm>
            <a:off x="20" y="1282"/>
            <a:ext cx="12191980" cy="6856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7677936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5" name="Content Placeholder 4" descr="A screenshot of a computer&#10;&#10;AI-generated content may be incorrect.">
            <a:extLst>
              <a:ext uri="{FF2B5EF4-FFF2-40B4-BE49-F238E27FC236}">
                <a16:creationId xmlns:a16="http://schemas.microsoft.com/office/drawing/2014/main" id="{3D697ADB-1630-2552-6642-2F88509F4DD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rcRect b="900"/>
          <a:stretch>
            <a:fillRect/>
          </a:stretch>
        </p:blipFill>
        <p:spPr>
          <a:xfrm>
            <a:off x="20" y="1282"/>
            <a:ext cx="12191980" cy="6856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2207090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5" name="Content Placeholder 4" descr="A diagram of a company's open source&#10;&#10;AI-generated content may be incorrect.">
            <a:extLst>
              <a:ext uri="{FF2B5EF4-FFF2-40B4-BE49-F238E27FC236}">
                <a16:creationId xmlns:a16="http://schemas.microsoft.com/office/drawing/2014/main" id="{81901EF9-B9B2-3CF7-7168-AC65DE73C51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rcRect b="19"/>
          <a:stretch>
            <a:fillRect/>
          </a:stretch>
        </p:blipFill>
        <p:spPr>
          <a:xfrm>
            <a:off x="20" y="1282"/>
            <a:ext cx="12191980" cy="6856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5902508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5" name="Content Placeholder 4" descr="A blue and white page with text&#10;&#10;AI-generated content may be incorrect.">
            <a:extLst>
              <a:ext uri="{FF2B5EF4-FFF2-40B4-BE49-F238E27FC236}">
                <a16:creationId xmlns:a16="http://schemas.microsoft.com/office/drawing/2014/main" id="{65952740-8E88-0605-B6CB-E976C662C0A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rcRect b="461"/>
          <a:stretch>
            <a:fillRect/>
          </a:stretch>
        </p:blipFill>
        <p:spPr>
          <a:xfrm>
            <a:off x="20" y="1282"/>
            <a:ext cx="12191980" cy="6856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1584631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5" name="Content Placeholder 4" descr="A screenshot of a computer screen&#10;&#10;AI-generated content may be incorrect.">
            <a:extLst>
              <a:ext uri="{FF2B5EF4-FFF2-40B4-BE49-F238E27FC236}">
                <a16:creationId xmlns:a16="http://schemas.microsoft.com/office/drawing/2014/main" id="{650F7D90-0F28-2AD6-D5C6-146DA188F6E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rcRect b="461"/>
          <a:stretch>
            <a:fillRect/>
          </a:stretch>
        </p:blipFill>
        <p:spPr>
          <a:xfrm>
            <a:off x="20" y="1282"/>
            <a:ext cx="12191980" cy="6856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0281960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>
            <a:extLst>
              <a:ext uri="{FF2B5EF4-FFF2-40B4-BE49-F238E27FC236}">
                <a16:creationId xmlns:a16="http://schemas.microsoft.com/office/drawing/2014/main" id="{65A1A63B-A7B3-C64F-84BA-269873DB019A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3034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658167B-A053-AE81-158B-F99E75A25CF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422" t="52611" r="43229" b="19183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9" name="Text Placeholder 10"/>
          <p:cNvSpPr txBox="1">
            <a:spLocks/>
          </p:cNvSpPr>
          <p:nvPr/>
        </p:nvSpPr>
        <p:spPr>
          <a:xfrm>
            <a:off x="1255494" y="1966743"/>
            <a:ext cx="6059706" cy="73744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4000" dirty="0">
                <a:solidFill>
                  <a:schemeClr val="bg1"/>
                </a:solidFill>
              </a:rPr>
              <a:t>Thank You</a:t>
            </a:r>
            <a:endParaRPr lang="en-US" sz="4000" dirty="0">
              <a:solidFill>
                <a:schemeClr val="bg1"/>
              </a:solidFill>
            </a:endParaRPr>
          </a:p>
        </p:txBody>
      </p:sp>
      <p:sp>
        <p:nvSpPr>
          <p:cNvPr id="10" name="Text Placeholder 6"/>
          <p:cNvSpPr txBox="1">
            <a:spLocks/>
          </p:cNvSpPr>
          <p:nvPr/>
        </p:nvSpPr>
        <p:spPr>
          <a:xfrm>
            <a:off x="1291788" y="2599353"/>
            <a:ext cx="6753726" cy="749473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GB" sz="2400" dirty="0">
                <a:solidFill>
                  <a:schemeClr val="bg1"/>
                </a:solidFill>
              </a:rPr>
              <a:t>Any questions?</a:t>
            </a:r>
          </a:p>
          <a:p>
            <a:endParaRPr lang="en-GB" sz="2400" dirty="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15504"/>
          <a:stretch/>
        </p:blipFill>
        <p:spPr>
          <a:xfrm>
            <a:off x="1353030" y="682159"/>
            <a:ext cx="1432450" cy="689706"/>
          </a:xfrm>
          <a:prstGeom prst="rect">
            <a:avLst/>
          </a:prstGeom>
        </p:spPr>
      </p:pic>
      <p:sp>
        <p:nvSpPr>
          <p:cNvPr id="24" name="Text Placeholder 6">
            <a:extLst>
              <a:ext uri="{FF2B5EF4-FFF2-40B4-BE49-F238E27FC236}">
                <a16:creationId xmlns:a16="http://schemas.microsoft.com/office/drawing/2014/main" id="{E4D4F5F2-667F-9F48-BEA4-D811E44CE491}"/>
              </a:ext>
            </a:extLst>
          </p:cNvPr>
          <p:cNvSpPr txBox="1">
            <a:spLocks/>
          </p:cNvSpPr>
          <p:nvPr/>
        </p:nvSpPr>
        <p:spPr>
          <a:xfrm>
            <a:off x="1291787" y="5962005"/>
            <a:ext cx="5467827" cy="427671"/>
          </a:xfrm>
          <a:prstGeom prst="rect">
            <a:avLst/>
          </a:prstGeom>
        </p:spPr>
        <p:txBody>
          <a:bodyPr anchor="ctr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 err="1">
                <a:solidFill>
                  <a:schemeClr val="bg1"/>
                </a:solidFill>
              </a:rPr>
              <a:t>www.geant.org</a:t>
            </a:r>
            <a:endParaRPr lang="en-GB" sz="1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449311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angle 32">
            <a:extLst>
              <a:ext uri="{FF2B5EF4-FFF2-40B4-BE49-F238E27FC236}">
                <a16:creationId xmlns:a16="http://schemas.microsoft.com/office/drawing/2014/main" id="{FB45E650-A7C9-7941-B8C1-9EB62BC38C2F}"/>
              </a:ext>
            </a:extLst>
          </p:cNvPr>
          <p:cNvSpPr/>
          <p:nvPr/>
        </p:nvSpPr>
        <p:spPr>
          <a:xfrm>
            <a:off x="0" y="-22302"/>
            <a:ext cx="12192000" cy="6842711"/>
          </a:xfrm>
          <a:prstGeom prst="rect">
            <a:avLst/>
          </a:prstGeom>
          <a:solidFill>
            <a:srgbClr val="3034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C01D1AD-FF15-244B-B225-8E5849DDC67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86" t="60631" r="43125" b="7997"/>
          <a:stretch/>
        </p:blipFill>
        <p:spPr>
          <a:xfrm>
            <a:off x="711199" y="-28287"/>
            <a:ext cx="11480801" cy="5825201"/>
          </a:xfrm>
          <a:prstGeom prst="rect">
            <a:avLst/>
          </a:prstGeom>
        </p:spPr>
      </p:pic>
      <p:sp>
        <p:nvSpPr>
          <p:cNvPr id="9" name="Text Placeholder 10"/>
          <p:cNvSpPr txBox="1">
            <a:spLocks/>
          </p:cNvSpPr>
          <p:nvPr/>
        </p:nvSpPr>
        <p:spPr>
          <a:xfrm>
            <a:off x="1255494" y="2000457"/>
            <a:ext cx="6059706" cy="737449"/>
          </a:xfrm>
          <a:prstGeom prst="rect">
            <a:avLst/>
          </a:prstGeom>
        </p:spPr>
        <p:txBody>
          <a:bodyPr lIns="91440" tIns="45720" rIns="91440" bIns="45720" anchor="t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>
                <a:solidFill>
                  <a:schemeClr val="bg1"/>
                </a:solidFill>
              </a:rPr>
              <a:t>NPAPW</a:t>
            </a:r>
          </a:p>
          <a:p>
            <a:endParaRPr lang="en-GB" sz="3000" dirty="0">
              <a:solidFill>
                <a:schemeClr val="bg1"/>
              </a:solidFill>
              <a:ea typeface="Calibri"/>
              <a:cs typeface="Calibri"/>
            </a:endParaRPr>
          </a:p>
        </p:txBody>
      </p:sp>
      <p:sp>
        <p:nvSpPr>
          <p:cNvPr id="10" name="Text Placeholder 6"/>
          <p:cNvSpPr txBox="1">
            <a:spLocks/>
          </p:cNvSpPr>
          <p:nvPr/>
        </p:nvSpPr>
        <p:spPr>
          <a:xfrm>
            <a:off x="1255494" y="2607476"/>
            <a:ext cx="6753726" cy="749473"/>
          </a:xfrm>
          <a:prstGeom prst="rect">
            <a:avLst/>
          </a:prstGeom>
        </p:spPr>
        <p:txBody>
          <a:bodyPr lIns="91440" tIns="45720" rIns="91440" bIns="45720" anchor="t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endParaRPr lang="en-US" sz="2400" dirty="0">
              <a:solidFill>
                <a:schemeClr val="bg1"/>
              </a:solidFill>
              <a:cs typeface="Calibri"/>
            </a:endParaRPr>
          </a:p>
          <a:p>
            <a:endParaRPr lang="en-GB" sz="2400" dirty="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15504"/>
          <a:stretch/>
        </p:blipFill>
        <p:spPr>
          <a:xfrm>
            <a:off x="1353030" y="682159"/>
            <a:ext cx="1432450" cy="689706"/>
          </a:xfrm>
          <a:prstGeom prst="rect">
            <a:avLst/>
          </a:prstGeom>
        </p:spPr>
      </p:pic>
      <p:sp>
        <p:nvSpPr>
          <p:cNvPr id="13" name="Text Placeholder 6"/>
          <p:cNvSpPr txBox="1">
            <a:spLocks/>
          </p:cNvSpPr>
          <p:nvPr/>
        </p:nvSpPr>
        <p:spPr>
          <a:xfrm>
            <a:off x="1255494" y="3345856"/>
            <a:ext cx="6753726" cy="732266"/>
          </a:xfrm>
          <a:prstGeom prst="rect">
            <a:avLst/>
          </a:prstGeom>
        </p:spPr>
        <p:txBody>
          <a:bodyPr lIns="91440" tIns="45720" rIns="91440" bIns="45720" anchor="t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2000" b="1" dirty="0">
                <a:solidFill>
                  <a:schemeClr val="bg1"/>
                </a:solidFill>
                <a:ea typeface="Calibri"/>
                <a:cs typeface="Calibri"/>
              </a:rPr>
              <a:t>GCP Workshop Lightning Talk</a:t>
            </a:r>
            <a:endParaRPr lang="en-US" sz="2000" b="1" dirty="0">
              <a:solidFill>
                <a:schemeClr val="bg1"/>
              </a:solidFill>
            </a:endParaRPr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en-US" sz="2000" b="1" dirty="0">
              <a:solidFill>
                <a:schemeClr val="bg1"/>
              </a:solidFill>
              <a:cs typeface="Calibri"/>
            </a:endParaRP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2000" b="1" dirty="0">
                <a:solidFill>
                  <a:schemeClr val="bg1"/>
                </a:solidFill>
                <a:cs typeface="Calibri"/>
              </a:rPr>
              <a:t>14 May 2025</a:t>
            </a:r>
            <a:endParaRPr lang="en-US" sz="2000" b="1" dirty="0">
              <a:solidFill>
                <a:schemeClr val="bg1"/>
              </a:solidFill>
              <a:ea typeface="Calibri"/>
              <a:cs typeface="Calibri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07BFC8EF-A9F1-694B-9F9D-CC0F056AA3B5}"/>
              </a:ext>
            </a:extLst>
          </p:cNvPr>
          <p:cNvSpPr/>
          <p:nvPr/>
        </p:nvSpPr>
        <p:spPr>
          <a:xfrm>
            <a:off x="0" y="4828031"/>
            <a:ext cx="12192000" cy="2052067"/>
          </a:xfrm>
          <a:prstGeom prst="rect">
            <a:avLst/>
          </a:prstGeom>
          <a:solidFill>
            <a:srgbClr val="425E9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ext Placeholder 6">
            <a:extLst>
              <a:ext uri="{FF2B5EF4-FFF2-40B4-BE49-F238E27FC236}">
                <a16:creationId xmlns:a16="http://schemas.microsoft.com/office/drawing/2014/main" id="{E4D4F5F2-667F-9F48-BEA4-D811E44CE491}"/>
              </a:ext>
            </a:extLst>
          </p:cNvPr>
          <p:cNvSpPr txBox="1">
            <a:spLocks/>
          </p:cNvSpPr>
          <p:nvPr/>
        </p:nvSpPr>
        <p:spPr>
          <a:xfrm>
            <a:off x="1255494" y="5073436"/>
            <a:ext cx="5467827" cy="427671"/>
          </a:xfrm>
          <a:prstGeom prst="rect">
            <a:avLst/>
          </a:prstGeom>
        </p:spPr>
        <p:txBody>
          <a:bodyPr lIns="91440" tIns="45720" rIns="91440" bIns="45720" anchor="ctr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600" dirty="0">
              <a:solidFill>
                <a:schemeClr val="bg1"/>
              </a:solidFill>
              <a:cs typeface="Calibri"/>
            </a:endParaRPr>
          </a:p>
        </p:txBody>
      </p:sp>
      <p:sp>
        <p:nvSpPr>
          <p:cNvPr id="31" name="Text Placeholder 6">
            <a:extLst>
              <a:ext uri="{FF2B5EF4-FFF2-40B4-BE49-F238E27FC236}">
                <a16:creationId xmlns:a16="http://schemas.microsoft.com/office/drawing/2014/main" id="{BF97B6D9-9532-6C4C-BD89-9525855C36B1}"/>
              </a:ext>
            </a:extLst>
          </p:cNvPr>
          <p:cNvSpPr txBox="1">
            <a:spLocks/>
          </p:cNvSpPr>
          <p:nvPr/>
        </p:nvSpPr>
        <p:spPr>
          <a:xfrm>
            <a:off x="1255494" y="5375228"/>
            <a:ext cx="5467827" cy="427671"/>
          </a:xfrm>
          <a:prstGeom prst="rect">
            <a:avLst/>
          </a:prstGeom>
        </p:spPr>
        <p:txBody>
          <a:bodyPr lIns="91440" tIns="45720" rIns="91440" bIns="45720" anchor="ctr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7" name="Google Shape;152;p28">
            <a:extLst>
              <a:ext uri="{FF2B5EF4-FFF2-40B4-BE49-F238E27FC236}">
                <a16:creationId xmlns:a16="http://schemas.microsoft.com/office/drawing/2014/main" id="{7EBC938B-2C1A-5DE5-2167-7EDA3C67AAC5}"/>
              </a:ext>
            </a:extLst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251938" y="287045"/>
            <a:ext cx="6629551" cy="440890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39222522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E4AE01-9357-EA87-D399-20149B1CF2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en-NL"/>
          </a:p>
        </p:txBody>
      </p:sp>
      <p:pic>
        <p:nvPicPr>
          <p:cNvPr id="5" name="Content Placeholder 4" descr="A group of people playing a piano&#10;&#10;AI-generated content may be incorrect.">
            <a:extLst>
              <a:ext uri="{FF2B5EF4-FFF2-40B4-BE49-F238E27FC236}">
                <a16:creationId xmlns:a16="http://schemas.microsoft.com/office/drawing/2014/main" id="{B5F1E4B6-CBFD-8C98-B93E-0AB18F880B7A}"/>
              </a:ext>
            </a:extLst>
          </p:cNvPr>
          <p:cNvPicPr>
            <a:picLocks noGrp="1" noChangeAspect="1"/>
          </p:cNvPicPr>
          <p:nvPr>
            <p:ph sz="quarter" idx="10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12233494" cy="6858000"/>
          </a:xfrm>
        </p:spPr>
      </p:pic>
    </p:spTree>
    <p:extLst>
      <p:ext uri="{BB962C8B-B14F-4D97-AF65-F5344CB8AC3E}">
        <p14:creationId xmlns:p14="http://schemas.microsoft.com/office/powerpoint/2010/main" val="211866750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5C4C13-AAA2-1F13-5AFB-64E474F531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9873" y="503052"/>
            <a:ext cx="9894723" cy="645559"/>
          </a:xfrm>
        </p:spPr>
        <p:txBody>
          <a:bodyPr>
            <a:noAutofit/>
          </a:bodyPr>
          <a:lstStyle/>
          <a:p>
            <a:r>
              <a:rPr lang="en-US" sz="32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Vilnius (Trumpet) – Prague (Piano and Double Bass)</a:t>
            </a:r>
          </a:p>
        </p:txBody>
      </p:sp>
      <p:pic>
        <p:nvPicPr>
          <p:cNvPr id="4" name="NPAPW24_ParisCafe.mp4">
            <a:hlinkClick r:id="" action="ppaction://media"/>
            <a:extLst>
              <a:ext uri="{FF2B5EF4-FFF2-40B4-BE49-F238E27FC236}">
                <a16:creationId xmlns:a16="http://schemas.microsoft.com/office/drawing/2014/main" id="{DFD9E4E0-7B23-F935-26CB-35DC14E59BE6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998895" y="1432193"/>
            <a:ext cx="8696090" cy="492275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4208059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606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 vol="100000">
                <p:cTn id="12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6AD6A5D1-38FC-8297-117F-98812456F01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3" name="Content Placeholder 2" descr="A blue and white text on a white background&#10;&#10;AI-generated content may be incorrect.">
            <a:extLst>
              <a:ext uri="{FF2B5EF4-FFF2-40B4-BE49-F238E27FC236}">
                <a16:creationId xmlns:a16="http://schemas.microsoft.com/office/drawing/2014/main" id="{B183D0B2-F6DA-3F8D-A255-EF9F9BD3787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rcRect b="461"/>
          <a:stretch>
            <a:fillRect/>
          </a:stretch>
        </p:blipFill>
        <p:spPr>
          <a:xfrm>
            <a:off x="20" y="1282"/>
            <a:ext cx="12191980" cy="6856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0928174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BDF7B4-80C5-E53E-E558-04540FCA6C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en-NL"/>
          </a:p>
        </p:txBody>
      </p:sp>
      <p:pic>
        <p:nvPicPr>
          <p:cNvPr id="5" name="Content Placeholder 4" descr="A screenshot of a web page&#10;&#10;AI-generated content may be incorrect.">
            <a:extLst>
              <a:ext uri="{FF2B5EF4-FFF2-40B4-BE49-F238E27FC236}">
                <a16:creationId xmlns:a16="http://schemas.microsoft.com/office/drawing/2014/main" id="{2C154782-091F-BA54-BBB1-F3DD14A8E43C}"/>
              </a:ext>
            </a:extLst>
          </p:cNvPr>
          <p:cNvPicPr>
            <a:picLocks noGrp="1" noChangeAspect="1"/>
          </p:cNvPicPr>
          <p:nvPr>
            <p:ph sz="quarter" idx="10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12219708" cy="6858000"/>
          </a:xfrm>
        </p:spPr>
      </p:pic>
    </p:spTree>
    <p:extLst>
      <p:ext uri="{BB962C8B-B14F-4D97-AF65-F5344CB8AC3E}">
        <p14:creationId xmlns:p14="http://schemas.microsoft.com/office/powerpoint/2010/main" val="1177142898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63A3CC-BC04-C79D-9578-E77CD595B6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en-NL"/>
          </a:p>
        </p:txBody>
      </p:sp>
      <p:pic>
        <p:nvPicPr>
          <p:cNvPr id="5" name="Content Placeholder 4" descr="A screenshot of a computer&#10;&#10;AI-generated content may be incorrect.">
            <a:extLst>
              <a:ext uri="{FF2B5EF4-FFF2-40B4-BE49-F238E27FC236}">
                <a16:creationId xmlns:a16="http://schemas.microsoft.com/office/drawing/2014/main" id="{C68714D5-4BB2-2B27-9D77-CE9AD2391FE8}"/>
              </a:ext>
            </a:extLst>
          </p:cNvPr>
          <p:cNvPicPr>
            <a:picLocks noGrp="1" noChangeAspect="1"/>
          </p:cNvPicPr>
          <p:nvPr>
            <p:ph sz="quarter" idx="10"/>
          </p:nvPr>
        </p:nvPicPr>
        <p:blipFill>
          <a:blip r:embed="rId2"/>
          <a:stretch>
            <a:fillRect/>
          </a:stretch>
        </p:blipFill>
        <p:spPr>
          <a:xfrm>
            <a:off x="0" y="-1"/>
            <a:ext cx="12192000" cy="6895569"/>
          </a:xfrm>
        </p:spPr>
      </p:pic>
    </p:spTree>
    <p:extLst>
      <p:ext uri="{BB962C8B-B14F-4D97-AF65-F5344CB8AC3E}">
        <p14:creationId xmlns:p14="http://schemas.microsoft.com/office/powerpoint/2010/main" val="609526264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6831FF-87CC-DFBF-4F43-6CF82F4209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en-NL"/>
          </a:p>
        </p:txBody>
      </p:sp>
      <p:pic>
        <p:nvPicPr>
          <p:cNvPr id="5" name="Content Placeholder 4" descr="A screenshot of a computer&#10;&#10;AI-generated content may be incorrect.">
            <a:extLst>
              <a:ext uri="{FF2B5EF4-FFF2-40B4-BE49-F238E27FC236}">
                <a16:creationId xmlns:a16="http://schemas.microsoft.com/office/drawing/2014/main" id="{5A9A1786-C4AB-7CDA-9553-3DCCFC419742}"/>
              </a:ext>
            </a:extLst>
          </p:cNvPr>
          <p:cNvPicPr>
            <a:picLocks noGrp="1" noChangeAspect="1"/>
          </p:cNvPicPr>
          <p:nvPr>
            <p:ph sz="quarter" idx="10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86223"/>
          </a:xfrm>
        </p:spPr>
      </p:pic>
    </p:spTree>
    <p:extLst>
      <p:ext uri="{BB962C8B-B14F-4D97-AF65-F5344CB8AC3E}">
        <p14:creationId xmlns:p14="http://schemas.microsoft.com/office/powerpoint/2010/main" val="2814149978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2CEE361-1899-3211-63F9-98626263D49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>
            <a:extLst>
              <a:ext uri="{FF2B5EF4-FFF2-40B4-BE49-F238E27FC236}">
                <a16:creationId xmlns:a16="http://schemas.microsoft.com/office/drawing/2014/main" id="{22825A70-4C04-EAC3-8EFE-92DE56095DF1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3034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F765C29-0F72-067D-412D-C7F8A85C0C5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422" t="52611" r="43229" b="19183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9" name="Text Placeholder 10">
            <a:extLst>
              <a:ext uri="{FF2B5EF4-FFF2-40B4-BE49-F238E27FC236}">
                <a16:creationId xmlns:a16="http://schemas.microsoft.com/office/drawing/2014/main" id="{66389723-A25B-5F2E-ADAC-16ADD390905E}"/>
              </a:ext>
            </a:extLst>
          </p:cNvPr>
          <p:cNvSpPr txBox="1">
            <a:spLocks/>
          </p:cNvSpPr>
          <p:nvPr/>
        </p:nvSpPr>
        <p:spPr>
          <a:xfrm>
            <a:off x="1255494" y="1966743"/>
            <a:ext cx="6059706" cy="73744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4000" dirty="0">
                <a:solidFill>
                  <a:schemeClr val="bg1"/>
                </a:solidFill>
              </a:rPr>
              <a:t>Coffee Break</a:t>
            </a:r>
            <a:endParaRPr lang="en-US" sz="4000" dirty="0">
              <a:solidFill>
                <a:schemeClr val="bg1"/>
              </a:solidFill>
            </a:endParaRPr>
          </a:p>
        </p:txBody>
      </p:sp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E7E8CB15-F970-9535-0320-91EA4EE93E99}"/>
              </a:ext>
            </a:extLst>
          </p:cNvPr>
          <p:cNvSpPr txBox="1">
            <a:spLocks/>
          </p:cNvSpPr>
          <p:nvPr/>
        </p:nvSpPr>
        <p:spPr>
          <a:xfrm>
            <a:off x="1291787" y="3054263"/>
            <a:ext cx="6753726" cy="749473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GB" b="0" i="0" dirty="0">
                <a:solidFill>
                  <a:schemeClr val="bg1"/>
                </a:solidFill>
                <a:effectLst/>
                <a:latin typeface="WordVisi_MSFontService"/>
              </a:rPr>
              <a:t>Pair with your favourite SIG(s) and cook up your next co-located meeting!</a:t>
            </a:r>
            <a:endParaRPr lang="en-GB" sz="4000" dirty="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0ECA24BD-783D-53CF-ED56-938B853A9884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15504"/>
          <a:stretch/>
        </p:blipFill>
        <p:spPr>
          <a:xfrm>
            <a:off x="1353030" y="682159"/>
            <a:ext cx="1432450" cy="6897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701654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" name="Google Shape;378;g2e48e25ae89_0_75"/>
          <p:cNvSpPr txBox="1">
            <a:spLocks noGrp="1"/>
          </p:cNvSpPr>
          <p:nvPr>
            <p:ph type="body" idx="1"/>
          </p:nvPr>
        </p:nvSpPr>
        <p:spPr>
          <a:xfrm>
            <a:off x="744354" y="3178855"/>
            <a:ext cx="10444500" cy="9965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</a:pPr>
            <a:r>
              <a:rPr lang="en-GB" dirty="0"/>
              <a:t>Gyöngyi Horváth (GÉANT)</a:t>
            </a:r>
            <a:br>
              <a:rPr lang="en-GB" dirty="0"/>
            </a:br>
            <a:r>
              <a:rPr lang="en-GB" dirty="0"/>
              <a:t>Erik Kikkenborg (</a:t>
            </a:r>
            <a:r>
              <a:rPr lang="en-GB" dirty="0" err="1"/>
              <a:t>NORDUnet</a:t>
            </a:r>
            <a:r>
              <a:rPr lang="en-GB" dirty="0"/>
              <a:t>)</a:t>
            </a:r>
            <a:endParaRPr dirty="0"/>
          </a:p>
        </p:txBody>
      </p:sp>
      <p:sp>
        <p:nvSpPr>
          <p:cNvPr id="379" name="Google Shape;379;g2e48e25ae89_0_75"/>
          <p:cNvSpPr txBox="1">
            <a:spLocks noGrp="1"/>
          </p:cNvSpPr>
          <p:nvPr>
            <p:ph type="title"/>
          </p:nvPr>
        </p:nvSpPr>
        <p:spPr>
          <a:xfrm>
            <a:off x="744350" y="2314394"/>
            <a:ext cx="9894600" cy="68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Font typeface="Calibri"/>
              <a:buNone/>
            </a:pPr>
            <a:r>
              <a:rPr lang="en-GB" dirty="0"/>
              <a:t>Thank you!</a:t>
            </a:r>
            <a:endParaRPr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8" name="Rectangle 27">
            <a:extLst>
              <a:ext uri="{FF2B5EF4-FFF2-40B4-BE49-F238E27FC236}">
                <a16:creationId xmlns:a16="http://schemas.microsoft.com/office/drawing/2014/main" id="{BAD76F3E-3A97-486B-B402-44400A8B917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B157132-D2F8-6745-981E-6F0DFF81AB9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8199" y="1093788"/>
            <a:ext cx="10506455" cy="2967208"/>
          </a:xfrm>
        </p:spPr>
        <p:txBody>
          <a:bodyPr>
            <a:normAutofit/>
          </a:bodyPr>
          <a:lstStyle/>
          <a:p>
            <a:pPr algn="l"/>
            <a:r>
              <a:rPr lang="en-NL" sz="8000" dirty="0"/>
              <a:t>Special Interest Group - Procurement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E4E779D-19FE-2791-EBF9-182C0EDA0CB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400924" y="4619624"/>
            <a:ext cx="3946779" cy="1038225"/>
          </a:xfrm>
        </p:spPr>
        <p:txBody>
          <a:bodyPr>
            <a:normAutofit/>
          </a:bodyPr>
          <a:lstStyle/>
          <a:p>
            <a:pPr algn="r"/>
            <a:r>
              <a:rPr lang="en-NL" sz="1300" b="1" dirty="0"/>
              <a:t>SIG-Procurement Coordinator: </a:t>
            </a:r>
            <a:br>
              <a:rPr lang="en-NL" sz="1300" b="1" dirty="0"/>
            </a:br>
            <a:r>
              <a:rPr lang="en-NL" sz="1300" dirty="0"/>
              <a:t>Badreddine Ajbar el Gueriri</a:t>
            </a:r>
          </a:p>
          <a:p>
            <a:pPr algn="r"/>
            <a:r>
              <a:rPr lang="en-NL" sz="1300" b="1" dirty="0"/>
              <a:t>SIG-Procurement Steering Committee member: </a:t>
            </a:r>
            <a:br>
              <a:rPr lang="en-NL" sz="1300" dirty="0"/>
            </a:br>
            <a:r>
              <a:rPr lang="en-NL" sz="1300" dirty="0"/>
              <a:t>Monique Pellinkhof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391F6B52-91F4-4AEB-B6DB-29FEBCF28C8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41248" y="4331166"/>
            <a:ext cx="10506456" cy="18288"/>
          </a:xfrm>
          <a:prstGeom prst="rect">
            <a:avLst/>
          </a:prstGeom>
          <a:solidFill>
            <a:srgbClr val="D5D5D5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2CD6F061-7C53-44F4-9794-953DB70A451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9346882" y="2348839"/>
            <a:ext cx="54864" cy="394677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3671948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88263A24-0C1F-4677-B43C-4AE14E276B2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32" name="Rectangle 31">
            <a:extLst>
              <a:ext uri="{FF2B5EF4-FFF2-40B4-BE49-F238E27FC236}">
                <a16:creationId xmlns:a16="http://schemas.microsoft.com/office/drawing/2014/main" id="{0ADDB668-2CA4-4D2B-9C34-3487CA330BA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51553" y="304802"/>
            <a:ext cx="11097349" cy="1573149"/>
          </a:xfrm>
          <a:prstGeom prst="rect">
            <a:avLst/>
          </a:prstGeom>
          <a:ln w="12700">
            <a:solidFill>
              <a:srgbClr val="DEDEDE"/>
            </a:solidFill>
          </a:ln>
          <a:effectLst>
            <a:outerShdw blurRad="50800" dist="38100" dir="2700000" algn="tl" rotWithShape="0">
              <a:schemeClr val="bg2">
                <a:lumMod val="85000"/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8735173-CFC3-12EE-EBC9-5CA1E419E4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8680" y="405575"/>
            <a:ext cx="5001768" cy="1371600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3600" dirty="0"/>
              <a:t>In a Nutshell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7B2BA7B-03F7-11AC-80BD-E9FDD3D91EC3}"/>
              </a:ext>
            </a:extLst>
          </p:cNvPr>
          <p:cNvSpPr txBox="1"/>
          <p:nvPr/>
        </p:nvSpPr>
        <p:spPr>
          <a:xfrm>
            <a:off x="6382512" y="498698"/>
            <a:ext cx="4940808" cy="118535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ts val="1000"/>
              </a:spcBef>
            </a:pPr>
            <a:r>
              <a:rPr lang="en-US" sz="1300" b="0" i="0" dirty="0">
                <a:solidFill>
                  <a:schemeClr val="accent2">
                    <a:lumMod val="75000"/>
                  </a:schemeClr>
                </a:solidFill>
                <a:effectLst/>
              </a:rPr>
              <a:t>“To provide collaboration to exchange experiences, ideas and knowledge on the field of procurement, with a particular focus on developments in the R&amp;E community; This will be achieved through group meetings (online and face-to-face), the use of online collaborative tools, collating and dissemination of information or organizing pilot projects.”</a:t>
            </a:r>
            <a:endParaRPr lang="en-US" sz="13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2568BC19-F052-4108-93E1-6A3D1DEC072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94784" y="764424"/>
            <a:ext cx="128016" cy="65390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D5FD337D-4D6B-4C8B-B6F5-121097E0988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5586984" y="1071836"/>
            <a:ext cx="1021458" cy="9144"/>
          </a:xfrm>
          <a:prstGeom prst="rect">
            <a:avLst/>
          </a:prstGeom>
          <a:solidFill>
            <a:srgbClr val="D5D5D5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EE87A34-9523-509D-7853-7272D544C680}"/>
              </a:ext>
            </a:extLst>
          </p:cNvPr>
          <p:cNvSpPr txBox="1"/>
          <p:nvPr/>
        </p:nvSpPr>
        <p:spPr>
          <a:xfrm>
            <a:off x="6382511" y="2581538"/>
            <a:ext cx="4701500" cy="3207258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b="1" dirty="0"/>
              <a:t>Previous meeting topics:</a:t>
            </a:r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700" dirty="0"/>
              <a:t>Kick-off</a:t>
            </a:r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700" dirty="0"/>
              <a:t>Big Tech</a:t>
            </a:r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700" dirty="0"/>
              <a:t>Artificial Intelligence</a:t>
            </a:r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1700" dirty="0"/>
          </a:p>
          <a:p>
            <a:pPr marL="57150">
              <a:lnSpc>
                <a:spcPct val="90000"/>
              </a:lnSpc>
              <a:spcAft>
                <a:spcPts val="600"/>
              </a:spcAft>
            </a:pPr>
            <a:r>
              <a:rPr lang="en-US" b="1" dirty="0"/>
              <a:t>Upcoming meeting topic:</a:t>
            </a:r>
          </a:p>
          <a:p>
            <a:pPr marL="342900" indent="-28575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700" dirty="0"/>
              <a:t>Sustainable procurement (at TNC25 Brighton)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1030144-60C0-8136-264C-0F82A87581DA}"/>
              </a:ext>
            </a:extLst>
          </p:cNvPr>
          <p:cNvSpPr txBox="1"/>
          <p:nvPr/>
        </p:nvSpPr>
        <p:spPr>
          <a:xfrm>
            <a:off x="868680" y="2581538"/>
            <a:ext cx="4122647" cy="3207258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b="1" dirty="0"/>
              <a:t>Steering Committee:</a:t>
            </a:r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700" dirty="0"/>
              <a:t>John </a:t>
            </a:r>
            <a:r>
              <a:rPr lang="en-US" sz="1700" dirty="0" err="1"/>
              <a:t>Shaile</a:t>
            </a:r>
            <a:r>
              <a:rPr lang="en-US" sz="1700" dirty="0"/>
              <a:t> (</a:t>
            </a:r>
            <a:r>
              <a:rPr lang="en-US" sz="1700" dirty="0" err="1"/>
              <a:t>Jisc</a:t>
            </a:r>
            <a:r>
              <a:rPr lang="en-US" sz="1700" dirty="0"/>
              <a:t>) (Chair)</a:t>
            </a:r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700" dirty="0"/>
              <a:t>Ellena Papageorgiou (Surf)</a:t>
            </a:r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700" dirty="0"/>
              <a:t>Monique </a:t>
            </a:r>
            <a:r>
              <a:rPr lang="en-US" sz="1700" dirty="0" err="1"/>
              <a:t>Pellinkhof</a:t>
            </a:r>
            <a:r>
              <a:rPr lang="en-US" sz="1700" dirty="0"/>
              <a:t> (GEANT)</a:t>
            </a:r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700" dirty="0"/>
              <a:t>Stefan Arnet (Switch)</a:t>
            </a:r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700" dirty="0"/>
              <a:t>Tim De Raes (</a:t>
            </a:r>
            <a:r>
              <a:rPr lang="en-US" sz="1700" dirty="0" err="1"/>
              <a:t>Belnet</a:t>
            </a:r>
            <a:r>
              <a:rPr lang="en-US" sz="1700" dirty="0"/>
              <a:t>)</a:t>
            </a:r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1700" dirty="0"/>
          </a:p>
          <a:p>
            <a:pPr marL="57150">
              <a:lnSpc>
                <a:spcPct val="90000"/>
              </a:lnSpc>
              <a:spcAft>
                <a:spcPts val="600"/>
              </a:spcAft>
            </a:pPr>
            <a:r>
              <a:rPr lang="en-US" b="1" dirty="0"/>
              <a:t>Coordinator:</a:t>
            </a:r>
            <a:br>
              <a:rPr lang="en-US" sz="1700" dirty="0"/>
            </a:br>
            <a:r>
              <a:rPr lang="en-US" sz="1700" dirty="0"/>
              <a:t>Badreddine Ajbar </a:t>
            </a:r>
            <a:r>
              <a:rPr lang="en-US" sz="1700" dirty="0" err="1"/>
              <a:t>el</a:t>
            </a:r>
            <a:r>
              <a:rPr lang="en-US" sz="1700" dirty="0"/>
              <a:t> Gueriri (GEANT)</a:t>
            </a:r>
          </a:p>
        </p:txBody>
      </p:sp>
    </p:spTree>
    <p:extLst>
      <p:ext uri="{BB962C8B-B14F-4D97-AF65-F5344CB8AC3E}">
        <p14:creationId xmlns:p14="http://schemas.microsoft.com/office/powerpoint/2010/main" val="79399439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118</TotalTime>
  <Words>483</Words>
  <Application>Microsoft Macintosh PowerPoint</Application>
  <PresentationFormat>Widescreen</PresentationFormat>
  <Paragraphs>93</Paragraphs>
  <Slides>63</Slides>
  <Notes>7</Notes>
  <HiddenSlides>0</HiddenSlides>
  <MMClips>1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63</vt:i4>
      </vt:variant>
    </vt:vector>
  </HeadingPairs>
  <TitlesOfParts>
    <vt:vector size="69" baseType="lpstr">
      <vt:lpstr>Aptos</vt:lpstr>
      <vt:lpstr>Aptos Display</vt:lpstr>
      <vt:lpstr>Arial</vt:lpstr>
      <vt:lpstr>Calibri</vt:lpstr>
      <vt:lpstr>WordVisi_MSFontService</vt:lpstr>
      <vt:lpstr>Office Theme</vt:lpstr>
      <vt:lpstr>Task Force Educational Activities and Services</vt:lpstr>
      <vt:lpstr>TF-EDU background</vt:lpstr>
      <vt:lpstr>PowerPoint Presentation</vt:lpstr>
      <vt:lpstr>PowerPoint Presentation</vt:lpstr>
      <vt:lpstr>PowerPoint Presentation</vt:lpstr>
      <vt:lpstr>PowerPoint Presentation</vt:lpstr>
      <vt:lpstr>Thank you!</vt:lpstr>
      <vt:lpstr>Special Interest Group - Procurement</vt:lpstr>
      <vt:lpstr>In a Nutshell</vt:lpstr>
      <vt:lpstr>PowerPoint Presentation</vt:lpstr>
      <vt:lpstr>Special Interest Group      on Cloud Interoperable Software Stacks             (SIG-CISS)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  sig-ciss@lists.geant.org   Thank You</vt:lpstr>
      <vt:lpstr>GÈANT Special Interest Group on Digital Health Data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Thank You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Vilnius (Trumpet) – Prague (Piano and Double Bass)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Badreddine Ajbar El Gueriri</dc:creator>
  <cp:lastModifiedBy>Nadelina Sandu</cp:lastModifiedBy>
  <cp:revision>16</cp:revision>
  <dcterms:created xsi:type="dcterms:W3CDTF">2025-05-12T10:47:19Z</dcterms:created>
  <dcterms:modified xsi:type="dcterms:W3CDTF">2025-05-14T12:25:45Z</dcterms:modified>
</cp:coreProperties>
</file>