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3"/>
  </p:notesMasterIdLst>
  <p:sldIdLst>
    <p:sldId id="402" r:id="rId5"/>
    <p:sldId id="407" r:id="rId6"/>
    <p:sldId id="371" r:id="rId7"/>
    <p:sldId id="414" r:id="rId8"/>
    <p:sldId id="415" r:id="rId9"/>
    <p:sldId id="406" r:id="rId10"/>
    <p:sldId id="416" r:id="rId11"/>
    <p:sldId id="1126" r:id="rId12"/>
    <p:sldId id="1127" r:id="rId13"/>
    <p:sldId id="1128" r:id="rId14"/>
    <p:sldId id="1129" r:id="rId15"/>
    <p:sldId id="256" r:id="rId16"/>
    <p:sldId id="257" r:id="rId17"/>
    <p:sldId id="258" r:id="rId18"/>
    <p:sldId id="259" r:id="rId19"/>
    <p:sldId id="260" r:id="rId20"/>
    <p:sldId id="261" r:id="rId21"/>
    <p:sldId id="262" r:id="rId22"/>
    <p:sldId id="263" r:id="rId23"/>
    <p:sldId id="417" r:id="rId24"/>
    <p:sldId id="418" r:id="rId25"/>
    <p:sldId id="419" r:id="rId26"/>
    <p:sldId id="420" r:id="rId27"/>
    <p:sldId id="1094" r:id="rId28"/>
    <p:sldId id="1095" r:id="rId29"/>
    <p:sldId id="1100" r:id="rId30"/>
    <p:sldId id="1096" r:id="rId31"/>
    <p:sldId id="1092" r:id="rId32"/>
    <p:sldId id="1101" r:id="rId33"/>
    <p:sldId id="1097" r:id="rId34"/>
    <p:sldId id="1102" r:id="rId35"/>
    <p:sldId id="1103" r:id="rId36"/>
    <p:sldId id="282" r:id="rId37"/>
    <p:sldId id="288" r:id="rId38"/>
    <p:sldId id="270" r:id="rId39"/>
    <p:sldId id="290" r:id="rId40"/>
    <p:sldId id="284" r:id="rId41"/>
    <p:sldId id="1104" r:id="rId42"/>
    <p:sldId id="286" r:id="rId43"/>
    <p:sldId id="289" r:id="rId44"/>
    <p:sldId id="277" r:id="rId45"/>
    <p:sldId id="278" r:id="rId46"/>
    <p:sldId id="276" r:id="rId47"/>
    <p:sldId id="1105" r:id="rId48"/>
    <p:sldId id="1106" r:id="rId49"/>
    <p:sldId id="1107" r:id="rId50"/>
    <p:sldId id="1108" r:id="rId51"/>
    <p:sldId id="1109" r:id="rId52"/>
    <p:sldId id="1110" r:id="rId53"/>
    <p:sldId id="1111" r:id="rId54"/>
    <p:sldId id="1112" r:id="rId55"/>
    <p:sldId id="1113" r:id="rId56"/>
    <p:sldId id="1114" r:id="rId57"/>
    <p:sldId id="350" r:id="rId58"/>
    <p:sldId id="362" r:id="rId59"/>
    <p:sldId id="366" r:id="rId60"/>
    <p:sldId id="367" r:id="rId61"/>
    <p:sldId id="368" r:id="rId6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B3B4"/>
    <a:srgbClr val="30348F"/>
    <a:srgbClr val="8EB1D1"/>
    <a:srgbClr val="83A3C2"/>
    <a:srgbClr val="80A1BE"/>
    <a:srgbClr val="2C318F"/>
    <a:srgbClr val="2A2E84"/>
    <a:srgbClr val="62738F"/>
    <a:srgbClr val="425E9B"/>
    <a:srgbClr val="2C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92" autoAdjust="0"/>
    <p:restoredTop sz="89957" autoAdjust="0"/>
  </p:normalViewPr>
  <p:slideViewPr>
    <p:cSldViewPr snapToGrid="0">
      <p:cViewPr varScale="1">
        <p:scale>
          <a:sx n="107" d="100"/>
          <a:sy n="107" d="100"/>
        </p:scale>
        <p:origin x="1384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8CDF18-1013-4350-B936-B9D8EA34206A}" type="doc">
      <dgm:prSet loTypeId="urn:microsoft.com/office/officeart/2017/3/layout/DropPinTimeline" loCatId="time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3C109CA-C148-4674-B261-A8DC94B2759C}">
      <dgm:prSet phldrT="[Text]" phldr="0"/>
      <dgm:spPr/>
      <dgm:t>
        <a:bodyPr/>
        <a:lstStyle/>
        <a:p>
          <a:pPr rtl="0"/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4th SIG-AI Meeting</a:t>
          </a:r>
          <a:br>
            <a:rPr lang="en-GB" b="0" dirty="0">
              <a:solidFill>
                <a:srgbClr val="010000"/>
              </a:solidFill>
              <a:latin typeface="Calibri"/>
              <a:ea typeface="Calibri"/>
              <a:cs typeface="Calibri"/>
            </a:rPr>
          </a:br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(Copenhagen)</a:t>
          </a:r>
          <a:b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</a:br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Jointly with TF-EDU at NCW'25</a:t>
          </a:r>
          <a:br>
            <a:rPr lang="en-GB" b="0" dirty="0">
              <a:solidFill>
                <a:srgbClr val="010000"/>
              </a:solidFill>
              <a:latin typeface="Calibri"/>
              <a:ea typeface="Calibri"/>
              <a:cs typeface="Calibri"/>
            </a:rPr>
          </a:br>
          <a:r>
            <a:rPr lang="en-GB" b="0" dirty="0">
              <a:latin typeface="Calibri"/>
              <a:ea typeface="Calibri"/>
              <a:cs typeface="Calibri"/>
            </a:rPr>
            <a:t>AI in Education</a:t>
          </a:r>
          <a:endParaRPr lang="en-GB" b="0" dirty="0">
            <a:latin typeface="Calibri Light" panose="020F0302020204030204"/>
            <a:ea typeface="Calibri Light" panose="020F0302020204030204"/>
            <a:cs typeface="Calibri Light" panose="020F0302020204030204"/>
          </a:endParaRPr>
        </a:p>
      </dgm:t>
    </dgm:pt>
    <dgm:pt modelId="{A60D9ADE-0544-470E-8CB4-15F324BB2EF9}" type="parTrans" cxnId="{A1CBAB49-5D94-40F9-B8D7-28138AC9C041}">
      <dgm:prSet/>
      <dgm:spPr/>
      <dgm:t>
        <a:bodyPr/>
        <a:lstStyle/>
        <a:p>
          <a:endParaRPr lang="en-GB"/>
        </a:p>
      </dgm:t>
    </dgm:pt>
    <dgm:pt modelId="{8335215A-4108-4EB3-BFE8-5527B2C08073}" type="sibTrans" cxnId="{A1CBAB49-5D94-40F9-B8D7-28138AC9C041}">
      <dgm:prSet/>
      <dgm:spPr/>
      <dgm:t>
        <a:bodyPr/>
        <a:lstStyle/>
        <a:p>
          <a:endParaRPr lang="en-GB"/>
        </a:p>
      </dgm:t>
    </dgm:pt>
    <dgm:pt modelId="{BF042228-8212-45AB-B1DA-28C98BEC6644}">
      <dgm:prSet phldr="0"/>
      <dgm:spPr/>
      <dgm:t>
        <a:bodyPr/>
        <a:lstStyle/>
        <a:p>
          <a:pPr>
            <a:defRPr b="1"/>
          </a:pPr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June/24</a:t>
          </a:r>
        </a:p>
      </dgm:t>
    </dgm:pt>
    <dgm:pt modelId="{E41489DD-B182-422B-AB8E-F25F2805A474}" type="parTrans" cxnId="{B9A54162-B0D9-4EC8-BA9B-A2E7486D3417}">
      <dgm:prSet/>
      <dgm:spPr/>
    </dgm:pt>
    <dgm:pt modelId="{6FC9420F-97E8-4F36-B609-73F126FBF2B8}" type="sibTrans" cxnId="{B9A54162-B0D9-4EC8-BA9B-A2E7486D3417}">
      <dgm:prSet/>
      <dgm:spPr/>
    </dgm:pt>
    <dgm:pt modelId="{92F17896-76C7-4FE8-A65E-3DB7CF74B70A}">
      <dgm:prSet phldr="0"/>
      <dgm:spPr/>
      <dgm:t>
        <a:bodyPr/>
        <a:lstStyle/>
        <a:p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TNC24 – Rennes </a:t>
          </a:r>
          <a:b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</a:br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Community Hub round tables about SIG-AI idea</a:t>
          </a:r>
          <a:endParaRPr lang="en-US" b="0" dirty="0">
            <a:solidFill>
              <a:srgbClr val="444444"/>
            </a:solidFill>
            <a:latin typeface="Calibri"/>
            <a:ea typeface="Calibri"/>
            <a:cs typeface="Calibri"/>
          </a:endParaRPr>
        </a:p>
      </dgm:t>
    </dgm:pt>
    <dgm:pt modelId="{942DE847-BAFA-4109-AAEB-AF1C884D9B10}" type="parTrans" cxnId="{B0138C11-55B6-4C4B-B813-A1696C49907E}">
      <dgm:prSet/>
      <dgm:spPr/>
    </dgm:pt>
    <dgm:pt modelId="{83A380F3-5923-4098-AA63-85B363D807FF}" type="sibTrans" cxnId="{B0138C11-55B6-4C4B-B813-A1696C49907E}">
      <dgm:prSet/>
      <dgm:spPr/>
    </dgm:pt>
    <dgm:pt modelId="{ABC5411C-B410-4EEB-9E11-930152FEF234}">
      <dgm:prSet phldr="0"/>
      <dgm:spPr/>
      <dgm:t>
        <a:bodyPr/>
        <a:lstStyle/>
        <a:p>
          <a:pPr>
            <a:defRPr b="1"/>
          </a:pPr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September/24</a:t>
          </a:r>
          <a:endParaRPr lang="en-US" b="0" dirty="0">
            <a:solidFill>
              <a:srgbClr val="444444"/>
            </a:solidFill>
            <a:latin typeface="Calibri"/>
            <a:ea typeface="Calibri"/>
            <a:cs typeface="Calibri"/>
          </a:endParaRPr>
        </a:p>
      </dgm:t>
    </dgm:pt>
    <dgm:pt modelId="{711D811E-926A-48A2-8FE9-361CB28011B7}" type="parTrans" cxnId="{B23612D2-C2D9-417F-8AE4-EF715CF078D7}">
      <dgm:prSet/>
      <dgm:spPr/>
    </dgm:pt>
    <dgm:pt modelId="{68537360-2E41-4777-9639-102B168AF85D}" type="sibTrans" cxnId="{B23612D2-C2D9-417F-8AE4-EF715CF078D7}">
      <dgm:prSet/>
      <dgm:spPr/>
    </dgm:pt>
    <dgm:pt modelId="{6D889550-9171-4952-8D31-5CAD84FD1900}">
      <dgm:prSet phldr="0"/>
      <dgm:spPr/>
      <dgm:t>
        <a:bodyPr/>
        <a:lstStyle/>
        <a:p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Kick-off meeting SIG-AI SC</a:t>
          </a:r>
          <a:endParaRPr lang="en-US" b="0" dirty="0">
            <a:solidFill>
              <a:srgbClr val="444444"/>
            </a:solidFill>
            <a:latin typeface="Calibri"/>
            <a:ea typeface="Calibri"/>
            <a:cs typeface="Calibri"/>
          </a:endParaRPr>
        </a:p>
      </dgm:t>
    </dgm:pt>
    <dgm:pt modelId="{1CE2B4C0-2C3C-4B16-9B66-94238FBFA0EA}" type="parTrans" cxnId="{2B28CDD4-F28A-4B72-8C1A-B9F40F6699C3}">
      <dgm:prSet/>
      <dgm:spPr/>
    </dgm:pt>
    <dgm:pt modelId="{3328207F-187C-459F-B8C9-DD67F7EA7D6F}" type="sibTrans" cxnId="{2B28CDD4-F28A-4B72-8C1A-B9F40F6699C3}">
      <dgm:prSet/>
      <dgm:spPr/>
    </dgm:pt>
    <dgm:pt modelId="{1D9C8D64-5973-469C-A8C1-20E322B790AC}">
      <dgm:prSet phldr="0"/>
      <dgm:spPr/>
      <dgm:t>
        <a:bodyPr/>
        <a:lstStyle/>
        <a:p>
          <a:pPr>
            <a:defRPr b="1"/>
          </a:pPr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December/24</a:t>
          </a:r>
          <a:endParaRPr lang="en-US" b="0" dirty="0">
            <a:solidFill>
              <a:srgbClr val="444444"/>
            </a:solidFill>
            <a:latin typeface="Calibri"/>
            <a:ea typeface="Calibri"/>
            <a:cs typeface="Calibri"/>
          </a:endParaRPr>
        </a:p>
      </dgm:t>
    </dgm:pt>
    <dgm:pt modelId="{5B62B4CF-6C2B-4B18-A021-318BB7896931}" type="parTrans" cxnId="{0EF34DD6-F080-4664-88AA-DE2DAFBBA313}">
      <dgm:prSet/>
      <dgm:spPr/>
    </dgm:pt>
    <dgm:pt modelId="{F763DFD0-4692-4E2A-A22C-45DE2FCEDEF9}" type="sibTrans" cxnId="{0EF34DD6-F080-4664-88AA-DE2DAFBBA313}">
      <dgm:prSet/>
      <dgm:spPr/>
    </dgm:pt>
    <dgm:pt modelId="{FDC122C7-A146-49DA-85C4-24C625732047}">
      <dgm:prSet phldr="0"/>
      <dgm:spPr/>
      <dgm:t>
        <a:bodyPr/>
        <a:lstStyle/>
        <a:p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1st SIG-AI Meeting </a:t>
          </a:r>
          <a:b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</a:br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(Poznan) </a:t>
          </a:r>
          <a:b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</a:br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General Overview</a:t>
          </a:r>
          <a:endParaRPr lang="en-US" b="0" dirty="0">
            <a:solidFill>
              <a:srgbClr val="444444"/>
            </a:solidFill>
            <a:latin typeface="Calibri"/>
            <a:ea typeface="Calibri"/>
            <a:cs typeface="Calibri"/>
          </a:endParaRPr>
        </a:p>
      </dgm:t>
    </dgm:pt>
    <dgm:pt modelId="{3B8A41A6-F085-429D-A3B0-A61630435A37}" type="parTrans" cxnId="{470C25A1-B865-483E-9278-A5230B0C8EA1}">
      <dgm:prSet/>
      <dgm:spPr/>
    </dgm:pt>
    <dgm:pt modelId="{3B588E67-CF95-4290-801D-DE50718A2422}" type="sibTrans" cxnId="{470C25A1-B865-483E-9278-A5230B0C8EA1}">
      <dgm:prSet/>
      <dgm:spPr/>
    </dgm:pt>
    <dgm:pt modelId="{14E31C0C-8F13-4B47-8853-A7C154260F72}">
      <dgm:prSet phldr="0"/>
      <dgm:spPr/>
      <dgm:t>
        <a:bodyPr/>
        <a:lstStyle/>
        <a:p>
          <a:pPr>
            <a:defRPr b="1"/>
          </a:pPr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April/25</a:t>
          </a:r>
          <a:endParaRPr lang="en-US" b="0" dirty="0">
            <a:solidFill>
              <a:srgbClr val="444444"/>
            </a:solidFill>
            <a:latin typeface="Calibri"/>
            <a:ea typeface="Calibri"/>
            <a:cs typeface="Calibri"/>
          </a:endParaRPr>
        </a:p>
      </dgm:t>
    </dgm:pt>
    <dgm:pt modelId="{9E1D2C3E-C236-4F60-84F0-3A792BDB1B2E}" type="parTrans" cxnId="{A956BD36-2EEE-458B-861D-5CAE9F6B60AF}">
      <dgm:prSet/>
      <dgm:spPr/>
    </dgm:pt>
    <dgm:pt modelId="{F9AED0E2-4467-41F9-98BF-22EF000EDBCD}" type="sibTrans" cxnId="{A956BD36-2EEE-458B-861D-5CAE9F6B60AF}">
      <dgm:prSet/>
      <dgm:spPr/>
    </dgm:pt>
    <dgm:pt modelId="{7B895880-54A8-4E2D-944E-7671A324C7BC}">
      <dgm:prSet phldr="0"/>
      <dgm:spPr/>
      <dgm:t>
        <a:bodyPr/>
        <a:lstStyle/>
        <a:p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2nd SIG-AI Meeting </a:t>
          </a:r>
          <a:b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</a:br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(Prague) </a:t>
          </a:r>
          <a:b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</a:br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AI &amp; Security</a:t>
          </a:r>
          <a:endParaRPr lang="en-US" b="0" dirty="0">
            <a:solidFill>
              <a:srgbClr val="444444"/>
            </a:solidFill>
            <a:latin typeface="Calibri"/>
            <a:ea typeface="Calibri"/>
            <a:cs typeface="Calibri"/>
          </a:endParaRPr>
        </a:p>
      </dgm:t>
    </dgm:pt>
    <dgm:pt modelId="{6269137D-CFB6-4617-9BB9-30B28794A2A0}" type="parTrans" cxnId="{85146E99-72A1-49B2-B6FE-6287EB187229}">
      <dgm:prSet/>
      <dgm:spPr/>
    </dgm:pt>
    <dgm:pt modelId="{9782429A-6ECD-47E7-A05C-08FC6EFB3729}" type="sibTrans" cxnId="{85146E99-72A1-49B2-B6FE-6287EB187229}">
      <dgm:prSet/>
      <dgm:spPr/>
    </dgm:pt>
    <dgm:pt modelId="{126DD0BA-2CC4-48F9-B551-AC94629DF994}">
      <dgm:prSet phldr="0"/>
      <dgm:spPr/>
      <dgm:t>
        <a:bodyPr/>
        <a:lstStyle/>
        <a:p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Panel during GÉANT Security Days</a:t>
          </a:r>
          <a:endParaRPr lang="en-US" b="0" dirty="0">
            <a:solidFill>
              <a:srgbClr val="444444"/>
            </a:solidFill>
            <a:latin typeface="Calibri"/>
            <a:ea typeface="Calibri"/>
            <a:cs typeface="Calibri"/>
          </a:endParaRPr>
        </a:p>
      </dgm:t>
    </dgm:pt>
    <dgm:pt modelId="{02F047F2-4515-4EDF-B528-554DEE36E691}" type="parTrans" cxnId="{9BA04E31-644A-427A-89D8-D2E6A881133E}">
      <dgm:prSet/>
      <dgm:spPr/>
    </dgm:pt>
    <dgm:pt modelId="{C66F5A13-F3B3-4BD7-926C-322FA935F8C2}" type="sibTrans" cxnId="{9BA04E31-644A-427A-89D8-D2E6A881133E}">
      <dgm:prSet/>
      <dgm:spPr/>
    </dgm:pt>
    <dgm:pt modelId="{A717C527-30B2-4CA1-B442-9C46AE27FD83}">
      <dgm:prSet phldr="0"/>
      <dgm:spPr/>
      <dgm:t>
        <a:bodyPr/>
        <a:lstStyle/>
        <a:p>
          <a:pPr>
            <a:defRPr b="1"/>
          </a:pPr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June/25</a:t>
          </a:r>
          <a:endParaRPr lang="en-US" b="0" dirty="0">
            <a:solidFill>
              <a:srgbClr val="444444"/>
            </a:solidFill>
            <a:latin typeface="Calibri"/>
            <a:ea typeface="Calibri"/>
            <a:cs typeface="Calibri"/>
          </a:endParaRPr>
        </a:p>
      </dgm:t>
    </dgm:pt>
    <dgm:pt modelId="{E3D9DCC1-4E63-4F9F-A015-E963209A81F4}" type="parTrans" cxnId="{B2A226E0-173A-4045-82DB-FC48D422FA00}">
      <dgm:prSet/>
      <dgm:spPr/>
    </dgm:pt>
    <dgm:pt modelId="{9CE30856-5A5A-4A28-A2BD-B497B955EEFE}" type="sibTrans" cxnId="{B2A226E0-173A-4045-82DB-FC48D422FA00}">
      <dgm:prSet/>
      <dgm:spPr/>
    </dgm:pt>
    <dgm:pt modelId="{EE505DFE-B86C-4847-8B18-5831402ED66B}">
      <dgm:prSet phldr="0"/>
      <dgm:spPr/>
      <dgm:t>
        <a:bodyPr/>
        <a:lstStyle/>
        <a:p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3rd SIG-AI Meeting</a:t>
          </a:r>
          <a:b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</a:br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(Brighton)</a:t>
          </a:r>
          <a:b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</a:br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AI &amp; NRENs around the Globe</a:t>
          </a:r>
          <a:endParaRPr lang="en-US" b="0" dirty="0">
            <a:solidFill>
              <a:srgbClr val="444444"/>
            </a:solidFill>
            <a:latin typeface="Calibri"/>
            <a:ea typeface="Calibri"/>
            <a:cs typeface="Calibri"/>
          </a:endParaRPr>
        </a:p>
      </dgm:t>
    </dgm:pt>
    <dgm:pt modelId="{E41AC9B2-259D-4F72-BB66-2136806473E8}" type="parTrans" cxnId="{9907CDFF-C97B-4985-B849-4BC62962D8E9}">
      <dgm:prSet/>
      <dgm:spPr/>
    </dgm:pt>
    <dgm:pt modelId="{14E6F14B-FDAC-4324-BF95-EB33E8CDDEB4}" type="sibTrans" cxnId="{9907CDFF-C97B-4985-B849-4BC62962D8E9}">
      <dgm:prSet/>
      <dgm:spPr/>
    </dgm:pt>
    <dgm:pt modelId="{EDE3320B-99AB-4BCD-A781-DF77318E4C41}">
      <dgm:prSet phldr="0"/>
      <dgm:spPr/>
      <dgm:t>
        <a:bodyPr/>
        <a:lstStyle/>
        <a:p>
          <a:pPr>
            <a:defRPr b="1"/>
          </a:pPr>
          <a:r>
            <a:rPr lang="en-GB" b="0" dirty="0">
              <a:solidFill>
                <a:srgbClr val="444444"/>
              </a:solidFill>
              <a:latin typeface="Calibri"/>
              <a:ea typeface="Calibri"/>
              <a:cs typeface="Calibri"/>
            </a:rPr>
            <a:t>September/25</a:t>
          </a:r>
          <a:endParaRPr lang="en-US" b="0" dirty="0">
            <a:solidFill>
              <a:srgbClr val="444444"/>
            </a:solidFill>
            <a:latin typeface="Calibri"/>
            <a:ea typeface="Calibri"/>
            <a:cs typeface="Calibri"/>
          </a:endParaRPr>
        </a:p>
      </dgm:t>
    </dgm:pt>
    <dgm:pt modelId="{290ACB2D-2021-4E91-801B-FE89E8E82964}" type="parTrans" cxnId="{5D3D9466-780B-4E54-B8BD-132A012968EE}">
      <dgm:prSet/>
      <dgm:spPr/>
    </dgm:pt>
    <dgm:pt modelId="{B0E40285-A265-4CBB-BCE2-E93295C5B8DC}" type="sibTrans" cxnId="{5D3D9466-780B-4E54-B8BD-132A012968EE}">
      <dgm:prSet/>
      <dgm:spPr/>
    </dgm:pt>
    <dgm:pt modelId="{622297C0-6F3D-482D-9BAC-E2DFB5B64686}" type="pres">
      <dgm:prSet presAssocID="{348CDF18-1013-4350-B936-B9D8EA34206A}" presName="root" presStyleCnt="0">
        <dgm:presLayoutVars>
          <dgm:chMax/>
          <dgm:chPref/>
          <dgm:animLvl val="lvl"/>
        </dgm:presLayoutVars>
      </dgm:prSet>
      <dgm:spPr/>
    </dgm:pt>
    <dgm:pt modelId="{1DDD3FE1-C1FC-4BAE-AE6E-12997B649E11}" type="pres">
      <dgm:prSet presAssocID="{348CDF18-1013-4350-B936-B9D8EA34206A}" presName="divider" presStyleLbl="fgAcc1" presStyleIdx="0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gm:spPr>
    </dgm:pt>
    <dgm:pt modelId="{D71E43FC-B9E8-43C2-B0C2-3DB49728772F}" type="pres">
      <dgm:prSet presAssocID="{348CDF18-1013-4350-B936-B9D8EA34206A}" presName="nodes" presStyleCnt="0">
        <dgm:presLayoutVars>
          <dgm:chMax/>
          <dgm:chPref/>
          <dgm:animLvl val="lvl"/>
        </dgm:presLayoutVars>
      </dgm:prSet>
      <dgm:spPr/>
    </dgm:pt>
    <dgm:pt modelId="{1BFD8A52-BEA8-42DE-AD83-5AD4F04CB512}" type="pres">
      <dgm:prSet presAssocID="{BF042228-8212-45AB-B1DA-28C98BEC6644}" presName="composite" presStyleCnt="0"/>
      <dgm:spPr/>
    </dgm:pt>
    <dgm:pt modelId="{1B173D52-9392-45FA-910E-4445168097D4}" type="pres">
      <dgm:prSet presAssocID="{BF042228-8212-45AB-B1DA-28C98BEC6644}" presName="ConnectorPoint" presStyleLbl="lnNode1" presStyleIdx="0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07AEBC45-128E-485B-871B-CA6576683A08}" type="pres">
      <dgm:prSet presAssocID="{BF042228-8212-45AB-B1DA-28C98BEC6644}" presName="DropPinPlaceHolder" presStyleCnt="0"/>
      <dgm:spPr/>
    </dgm:pt>
    <dgm:pt modelId="{82819C74-AC92-4808-901C-B05422A2C491}" type="pres">
      <dgm:prSet presAssocID="{BF042228-8212-45AB-B1DA-28C98BEC6644}" presName="DropPin" presStyleLbl="alignNode1" presStyleIdx="0" presStyleCnt="6"/>
      <dgm:spPr/>
    </dgm:pt>
    <dgm:pt modelId="{B8B15612-74A8-4CED-BBF5-288F163E3CDE}" type="pres">
      <dgm:prSet presAssocID="{BF042228-8212-45AB-B1DA-28C98BEC6644}" presName="Ellipse" presStyleLbl="fgAcc1" presStyleIdx="1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CFE50496-FE7E-4CC0-BDD7-8A5B879DB593}" type="pres">
      <dgm:prSet presAssocID="{BF042228-8212-45AB-B1DA-28C98BEC6644}" presName="L2TextContainer" presStyleLbl="revTx" presStyleIdx="0" presStyleCnt="12">
        <dgm:presLayoutVars>
          <dgm:bulletEnabled val="1"/>
        </dgm:presLayoutVars>
      </dgm:prSet>
      <dgm:spPr/>
    </dgm:pt>
    <dgm:pt modelId="{70DB5812-9FB5-411D-814B-0CB0A9088609}" type="pres">
      <dgm:prSet presAssocID="{BF042228-8212-45AB-B1DA-28C98BEC6644}" presName="L1TextContainer" presStyleLbl="revTx" presStyleIdx="1" presStyleCnt="12">
        <dgm:presLayoutVars>
          <dgm:chMax val="1"/>
          <dgm:chPref val="1"/>
          <dgm:bulletEnabled val="1"/>
        </dgm:presLayoutVars>
      </dgm:prSet>
      <dgm:spPr/>
    </dgm:pt>
    <dgm:pt modelId="{2444EF87-E36E-4C00-BA6E-3FAA36659DDE}" type="pres">
      <dgm:prSet presAssocID="{BF042228-8212-45AB-B1DA-28C98BEC6644}" presName="ConnectLine" presStyleLbl="sibTrans1D1" presStyleIdx="0" presStyleCnt="6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65FD0921-C7F3-44FE-88B2-9D88A14F107B}" type="pres">
      <dgm:prSet presAssocID="{BF042228-8212-45AB-B1DA-28C98BEC6644}" presName="EmptyPlaceHolder" presStyleCnt="0"/>
      <dgm:spPr/>
    </dgm:pt>
    <dgm:pt modelId="{CFBB4670-F704-41F6-9C5A-13ACE0BD2CCA}" type="pres">
      <dgm:prSet presAssocID="{6FC9420F-97E8-4F36-B609-73F126FBF2B8}" presName="spaceBetweenRectangles" presStyleCnt="0"/>
      <dgm:spPr/>
    </dgm:pt>
    <dgm:pt modelId="{2700152C-7A22-4E62-AA15-FE3CA945354F}" type="pres">
      <dgm:prSet presAssocID="{ABC5411C-B410-4EEB-9E11-930152FEF234}" presName="composite" presStyleCnt="0"/>
      <dgm:spPr/>
    </dgm:pt>
    <dgm:pt modelId="{F005E728-24D2-4DC5-9EAE-A56D5D1250F7}" type="pres">
      <dgm:prSet presAssocID="{ABC5411C-B410-4EEB-9E11-930152FEF234}" presName="ConnectorPoint" presStyleLbl="lnNode1" presStyleIdx="1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2398711A-E331-42FC-AB0E-6CCEC369A0FD}" type="pres">
      <dgm:prSet presAssocID="{ABC5411C-B410-4EEB-9E11-930152FEF234}" presName="DropPinPlaceHolder" presStyleCnt="0"/>
      <dgm:spPr/>
    </dgm:pt>
    <dgm:pt modelId="{C1A0200B-5B5C-48D4-A6BC-5485E2E18E09}" type="pres">
      <dgm:prSet presAssocID="{ABC5411C-B410-4EEB-9E11-930152FEF234}" presName="DropPin" presStyleLbl="alignNode1" presStyleIdx="1" presStyleCnt="6"/>
      <dgm:spPr/>
    </dgm:pt>
    <dgm:pt modelId="{9A072865-B196-41F6-BBAB-B7D8C75A9CCE}" type="pres">
      <dgm:prSet presAssocID="{ABC5411C-B410-4EEB-9E11-930152FEF234}" presName="Ellipse" presStyleLbl="fgAcc1" presStyleIdx="2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04925C61-4B7B-41D7-A5EB-B977C7F74CCC}" type="pres">
      <dgm:prSet presAssocID="{ABC5411C-B410-4EEB-9E11-930152FEF234}" presName="L2TextContainer" presStyleLbl="revTx" presStyleIdx="2" presStyleCnt="12">
        <dgm:presLayoutVars>
          <dgm:bulletEnabled val="1"/>
        </dgm:presLayoutVars>
      </dgm:prSet>
      <dgm:spPr/>
    </dgm:pt>
    <dgm:pt modelId="{B5B116C7-AE24-48A3-AFCC-C202AFD3640D}" type="pres">
      <dgm:prSet presAssocID="{ABC5411C-B410-4EEB-9E11-930152FEF234}" presName="L1TextContainer" presStyleLbl="revTx" presStyleIdx="3" presStyleCnt="12">
        <dgm:presLayoutVars>
          <dgm:chMax val="1"/>
          <dgm:chPref val="1"/>
          <dgm:bulletEnabled val="1"/>
        </dgm:presLayoutVars>
      </dgm:prSet>
      <dgm:spPr/>
    </dgm:pt>
    <dgm:pt modelId="{1BBC2FD4-26A4-4786-92E6-25233FA3E795}" type="pres">
      <dgm:prSet presAssocID="{ABC5411C-B410-4EEB-9E11-930152FEF234}" presName="ConnectLine" presStyleLbl="sibTrans1D1" presStyleIdx="1" presStyleCnt="6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7FF7CC2E-74AF-46D6-9778-89D513AD4139}" type="pres">
      <dgm:prSet presAssocID="{ABC5411C-B410-4EEB-9E11-930152FEF234}" presName="EmptyPlaceHolder" presStyleCnt="0"/>
      <dgm:spPr/>
    </dgm:pt>
    <dgm:pt modelId="{36DA587C-9E6E-4B9D-B050-ECB33AA8D362}" type="pres">
      <dgm:prSet presAssocID="{68537360-2E41-4777-9639-102B168AF85D}" presName="spaceBetweenRectangles" presStyleCnt="0"/>
      <dgm:spPr/>
    </dgm:pt>
    <dgm:pt modelId="{8D034781-7854-49B7-85F4-B085DF982449}" type="pres">
      <dgm:prSet presAssocID="{1D9C8D64-5973-469C-A8C1-20E322B790AC}" presName="composite" presStyleCnt="0"/>
      <dgm:spPr/>
    </dgm:pt>
    <dgm:pt modelId="{2AA1E261-72B3-4C58-A572-7F1B233B870E}" type="pres">
      <dgm:prSet presAssocID="{1D9C8D64-5973-469C-A8C1-20E322B790AC}" presName="ConnectorPoint" presStyleLbl="lnNode1" presStyleIdx="2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ADBE2D9B-759B-495F-8B39-9A78C904B85B}" type="pres">
      <dgm:prSet presAssocID="{1D9C8D64-5973-469C-A8C1-20E322B790AC}" presName="DropPinPlaceHolder" presStyleCnt="0"/>
      <dgm:spPr/>
    </dgm:pt>
    <dgm:pt modelId="{F04E0A53-8FF5-46FC-B2A6-26CB5EDBE33C}" type="pres">
      <dgm:prSet presAssocID="{1D9C8D64-5973-469C-A8C1-20E322B790AC}" presName="DropPin" presStyleLbl="alignNode1" presStyleIdx="2" presStyleCnt="6"/>
      <dgm:spPr/>
    </dgm:pt>
    <dgm:pt modelId="{051615E1-C9EA-4498-B2C1-679E8FF0B399}" type="pres">
      <dgm:prSet presAssocID="{1D9C8D64-5973-469C-A8C1-20E322B790AC}" presName="Ellipse" presStyleLbl="fgAcc1" presStyleIdx="3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9AAAC212-4223-4842-840D-1FEEFC33300B}" type="pres">
      <dgm:prSet presAssocID="{1D9C8D64-5973-469C-A8C1-20E322B790AC}" presName="L2TextContainer" presStyleLbl="revTx" presStyleIdx="4" presStyleCnt="12">
        <dgm:presLayoutVars>
          <dgm:bulletEnabled val="1"/>
        </dgm:presLayoutVars>
      </dgm:prSet>
      <dgm:spPr/>
    </dgm:pt>
    <dgm:pt modelId="{871D8B44-C801-46EA-B2F9-63D7CE070EF6}" type="pres">
      <dgm:prSet presAssocID="{1D9C8D64-5973-469C-A8C1-20E322B790AC}" presName="L1TextContainer" presStyleLbl="revTx" presStyleIdx="5" presStyleCnt="12">
        <dgm:presLayoutVars>
          <dgm:chMax val="1"/>
          <dgm:chPref val="1"/>
          <dgm:bulletEnabled val="1"/>
        </dgm:presLayoutVars>
      </dgm:prSet>
      <dgm:spPr/>
    </dgm:pt>
    <dgm:pt modelId="{83962D82-5573-4EFA-99C3-1A0B003C9957}" type="pres">
      <dgm:prSet presAssocID="{1D9C8D64-5973-469C-A8C1-20E322B790AC}" presName="ConnectLine" presStyleLbl="sibTrans1D1" presStyleIdx="2" presStyleCnt="6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CB8142A4-86F3-4C4E-BED3-6E4F4588704C}" type="pres">
      <dgm:prSet presAssocID="{1D9C8D64-5973-469C-A8C1-20E322B790AC}" presName="EmptyPlaceHolder" presStyleCnt="0"/>
      <dgm:spPr/>
    </dgm:pt>
    <dgm:pt modelId="{6F3BD379-CD20-4E86-8736-96A60E80A312}" type="pres">
      <dgm:prSet presAssocID="{F763DFD0-4692-4E2A-A22C-45DE2FCEDEF9}" presName="spaceBetweenRectangles" presStyleCnt="0"/>
      <dgm:spPr/>
    </dgm:pt>
    <dgm:pt modelId="{5890D79C-7C20-4DC4-8810-FB67C50CC777}" type="pres">
      <dgm:prSet presAssocID="{14E31C0C-8F13-4B47-8853-A7C154260F72}" presName="composite" presStyleCnt="0"/>
      <dgm:spPr/>
    </dgm:pt>
    <dgm:pt modelId="{461B8D52-9CAA-418A-B222-139D5629D9BB}" type="pres">
      <dgm:prSet presAssocID="{14E31C0C-8F13-4B47-8853-A7C154260F72}" presName="ConnectorPoint" presStyleLbl="lnNode1" presStyleIdx="3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E03BBBE6-43E2-4708-89D9-0CFE2E478DAA}" type="pres">
      <dgm:prSet presAssocID="{14E31C0C-8F13-4B47-8853-A7C154260F72}" presName="DropPinPlaceHolder" presStyleCnt="0"/>
      <dgm:spPr/>
    </dgm:pt>
    <dgm:pt modelId="{E2C9A8A9-5216-4DDB-A1FC-400521CEB39C}" type="pres">
      <dgm:prSet presAssocID="{14E31C0C-8F13-4B47-8853-A7C154260F72}" presName="DropPin" presStyleLbl="alignNode1" presStyleIdx="3" presStyleCnt="6"/>
      <dgm:spPr/>
    </dgm:pt>
    <dgm:pt modelId="{BB53D018-4A6A-46AB-A6B5-08CC25C7BD7B}" type="pres">
      <dgm:prSet presAssocID="{14E31C0C-8F13-4B47-8853-A7C154260F72}" presName="Ellipse" presStyleLbl="fgAcc1" presStyleIdx="4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714C965F-F71A-4D46-A9A5-7F5E8435EC3A}" type="pres">
      <dgm:prSet presAssocID="{14E31C0C-8F13-4B47-8853-A7C154260F72}" presName="L2TextContainer" presStyleLbl="revTx" presStyleIdx="6" presStyleCnt="12">
        <dgm:presLayoutVars>
          <dgm:bulletEnabled val="1"/>
        </dgm:presLayoutVars>
      </dgm:prSet>
      <dgm:spPr/>
    </dgm:pt>
    <dgm:pt modelId="{D114AF61-D0E2-456C-8A7B-154783117A96}" type="pres">
      <dgm:prSet presAssocID="{14E31C0C-8F13-4B47-8853-A7C154260F72}" presName="L1TextContainer" presStyleLbl="revTx" presStyleIdx="7" presStyleCnt="12">
        <dgm:presLayoutVars>
          <dgm:chMax val="1"/>
          <dgm:chPref val="1"/>
          <dgm:bulletEnabled val="1"/>
        </dgm:presLayoutVars>
      </dgm:prSet>
      <dgm:spPr/>
    </dgm:pt>
    <dgm:pt modelId="{5D15D7F8-1033-40FD-9130-EC99A3BC9EC5}" type="pres">
      <dgm:prSet presAssocID="{14E31C0C-8F13-4B47-8853-A7C154260F72}" presName="ConnectLine" presStyleLbl="sibTrans1D1" presStyleIdx="3" presStyleCnt="6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79A14D1C-D471-4186-88E2-B164C02E62F4}" type="pres">
      <dgm:prSet presAssocID="{14E31C0C-8F13-4B47-8853-A7C154260F72}" presName="EmptyPlaceHolder" presStyleCnt="0"/>
      <dgm:spPr/>
    </dgm:pt>
    <dgm:pt modelId="{7B284F0A-BF68-45DA-BD0D-0107F1C86030}" type="pres">
      <dgm:prSet presAssocID="{F9AED0E2-4467-41F9-98BF-22EF000EDBCD}" presName="spaceBetweenRectangles" presStyleCnt="0"/>
      <dgm:spPr/>
    </dgm:pt>
    <dgm:pt modelId="{9FA7AD7E-7C23-4CE8-AD7C-52D29251FFB2}" type="pres">
      <dgm:prSet presAssocID="{A717C527-30B2-4CA1-B442-9C46AE27FD83}" presName="composite" presStyleCnt="0"/>
      <dgm:spPr/>
    </dgm:pt>
    <dgm:pt modelId="{A82C8D70-771E-4D0F-9260-9C221CCE488A}" type="pres">
      <dgm:prSet presAssocID="{A717C527-30B2-4CA1-B442-9C46AE27FD83}" presName="ConnectorPoint" presStyleLbl="lnNode1" presStyleIdx="4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4F3FA25D-931E-4706-A875-293CD8EBD3D7}" type="pres">
      <dgm:prSet presAssocID="{A717C527-30B2-4CA1-B442-9C46AE27FD83}" presName="DropPinPlaceHolder" presStyleCnt="0"/>
      <dgm:spPr/>
    </dgm:pt>
    <dgm:pt modelId="{49D1C9E5-215E-4234-A8B1-20368A7AAC8F}" type="pres">
      <dgm:prSet presAssocID="{A717C527-30B2-4CA1-B442-9C46AE27FD83}" presName="DropPin" presStyleLbl="alignNode1" presStyleIdx="4" presStyleCnt="6"/>
      <dgm:spPr/>
    </dgm:pt>
    <dgm:pt modelId="{A4B7683B-DE36-425D-84EF-8C7AF97C8B76}" type="pres">
      <dgm:prSet presAssocID="{A717C527-30B2-4CA1-B442-9C46AE27FD83}" presName="Ellipse" presStyleLbl="fgAcc1" presStyleIdx="5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9BCDFA18-551E-40DA-9572-833AFF31FE3F}" type="pres">
      <dgm:prSet presAssocID="{A717C527-30B2-4CA1-B442-9C46AE27FD83}" presName="L2TextContainer" presStyleLbl="revTx" presStyleIdx="8" presStyleCnt="12">
        <dgm:presLayoutVars>
          <dgm:bulletEnabled val="1"/>
        </dgm:presLayoutVars>
      </dgm:prSet>
      <dgm:spPr/>
    </dgm:pt>
    <dgm:pt modelId="{24B3EB9F-EA90-4302-873D-F86C1404118B}" type="pres">
      <dgm:prSet presAssocID="{A717C527-30B2-4CA1-B442-9C46AE27FD83}" presName="L1TextContainer" presStyleLbl="revTx" presStyleIdx="9" presStyleCnt="12">
        <dgm:presLayoutVars>
          <dgm:chMax val="1"/>
          <dgm:chPref val="1"/>
          <dgm:bulletEnabled val="1"/>
        </dgm:presLayoutVars>
      </dgm:prSet>
      <dgm:spPr/>
    </dgm:pt>
    <dgm:pt modelId="{F76EAB25-A29D-45EE-99B4-BF869EC641C9}" type="pres">
      <dgm:prSet presAssocID="{A717C527-30B2-4CA1-B442-9C46AE27FD83}" presName="ConnectLine" presStyleLbl="sibTrans1D1" presStyleIdx="4" presStyleCnt="6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07E92CC9-3896-445E-884A-60DCFADB5574}" type="pres">
      <dgm:prSet presAssocID="{A717C527-30B2-4CA1-B442-9C46AE27FD83}" presName="EmptyPlaceHolder" presStyleCnt="0"/>
      <dgm:spPr/>
    </dgm:pt>
    <dgm:pt modelId="{AEBAF6FC-2747-4E9C-A986-FC6AF6730121}" type="pres">
      <dgm:prSet presAssocID="{9CE30856-5A5A-4A28-A2BD-B497B955EEFE}" presName="spaceBetweenRectangles" presStyleCnt="0"/>
      <dgm:spPr/>
    </dgm:pt>
    <dgm:pt modelId="{CE3D98EB-F5D4-40DE-97D1-4FCC796FF8AA}" type="pres">
      <dgm:prSet presAssocID="{EDE3320B-99AB-4BCD-A781-DF77318E4C41}" presName="composite" presStyleCnt="0"/>
      <dgm:spPr/>
    </dgm:pt>
    <dgm:pt modelId="{69193304-CDE4-4255-9A7A-E2E09197B076}" type="pres">
      <dgm:prSet presAssocID="{EDE3320B-99AB-4BCD-A781-DF77318E4C41}" presName="ConnectorPoint" presStyleLbl="lnNode1" presStyleIdx="5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1A61DB58-C135-46D1-ABBA-890D40900DBF}" type="pres">
      <dgm:prSet presAssocID="{EDE3320B-99AB-4BCD-A781-DF77318E4C41}" presName="DropPinPlaceHolder" presStyleCnt="0"/>
      <dgm:spPr/>
    </dgm:pt>
    <dgm:pt modelId="{4D6A17FE-E586-40ED-8F18-104A6AB54847}" type="pres">
      <dgm:prSet presAssocID="{EDE3320B-99AB-4BCD-A781-DF77318E4C41}" presName="DropPin" presStyleLbl="alignNode1" presStyleIdx="5" presStyleCnt="6"/>
      <dgm:spPr/>
    </dgm:pt>
    <dgm:pt modelId="{CAA8F2FC-A3BC-4183-BB6F-CFA3D57CE350}" type="pres">
      <dgm:prSet presAssocID="{EDE3320B-99AB-4BCD-A781-DF77318E4C41}" presName="Ellipse" presStyleLbl="fgAcc1" presStyleIdx="6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3D87B305-EFC2-4AF9-A87B-030F64031BC1}" type="pres">
      <dgm:prSet presAssocID="{EDE3320B-99AB-4BCD-A781-DF77318E4C41}" presName="L2TextContainer" presStyleLbl="revTx" presStyleIdx="10" presStyleCnt="12">
        <dgm:presLayoutVars>
          <dgm:bulletEnabled val="1"/>
        </dgm:presLayoutVars>
      </dgm:prSet>
      <dgm:spPr/>
    </dgm:pt>
    <dgm:pt modelId="{CCC5299C-B4F6-48DF-8BA9-BBCB950C15A0}" type="pres">
      <dgm:prSet presAssocID="{EDE3320B-99AB-4BCD-A781-DF77318E4C41}" presName="L1TextContainer" presStyleLbl="revTx" presStyleIdx="11" presStyleCnt="12">
        <dgm:presLayoutVars>
          <dgm:chMax val="1"/>
          <dgm:chPref val="1"/>
          <dgm:bulletEnabled val="1"/>
        </dgm:presLayoutVars>
      </dgm:prSet>
      <dgm:spPr/>
    </dgm:pt>
    <dgm:pt modelId="{4319DCAC-363D-4D68-8345-74907FF7CB60}" type="pres">
      <dgm:prSet presAssocID="{EDE3320B-99AB-4BCD-A781-DF77318E4C41}" presName="ConnectLine" presStyleLbl="sibTrans1D1" presStyleIdx="5" presStyleCnt="6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859EBF8B-E7FF-4FAD-AA02-9EB7E96BD424}" type="pres">
      <dgm:prSet presAssocID="{EDE3320B-99AB-4BCD-A781-DF77318E4C41}" presName="EmptyPlaceHolder" presStyleCnt="0"/>
      <dgm:spPr/>
    </dgm:pt>
  </dgm:ptLst>
  <dgm:cxnLst>
    <dgm:cxn modelId="{B85DA903-90A2-44CD-912D-89E1D57311A4}" type="presOf" srcId="{EE505DFE-B86C-4847-8B18-5831402ED66B}" destId="{9BCDFA18-551E-40DA-9572-833AFF31FE3F}" srcOrd="0" destOrd="0" presId="urn:microsoft.com/office/officeart/2017/3/layout/DropPinTimeline"/>
    <dgm:cxn modelId="{B0138C11-55B6-4C4B-B813-A1696C49907E}" srcId="{BF042228-8212-45AB-B1DA-28C98BEC6644}" destId="{92F17896-76C7-4FE8-A65E-3DB7CF74B70A}" srcOrd="0" destOrd="0" parTransId="{942DE847-BAFA-4109-AAEB-AF1C884D9B10}" sibTransId="{83A380F3-5923-4098-AA63-85B363D807FF}"/>
    <dgm:cxn modelId="{48C70022-EE99-42DA-9F33-29A9357C3504}" type="presOf" srcId="{6D889550-9171-4952-8D31-5CAD84FD1900}" destId="{04925C61-4B7B-41D7-A5EB-B977C7F74CCC}" srcOrd="0" destOrd="0" presId="urn:microsoft.com/office/officeart/2017/3/layout/DropPinTimeline"/>
    <dgm:cxn modelId="{9BA04E31-644A-427A-89D8-D2E6A881133E}" srcId="{14E31C0C-8F13-4B47-8853-A7C154260F72}" destId="{126DD0BA-2CC4-48F9-B551-AC94629DF994}" srcOrd="1" destOrd="0" parTransId="{02F047F2-4515-4EDF-B528-554DEE36E691}" sibTransId="{C66F5A13-F3B3-4BD7-926C-322FA935F8C2}"/>
    <dgm:cxn modelId="{A956BD36-2EEE-458B-861D-5CAE9F6B60AF}" srcId="{348CDF18-1013-4350-B936-B9D8EA34206A}" destId="{14E31C0C-8F13-4B47-8853-A7C154260F72}" srcOrd="3" destOrd="0" parTransId="{9E1D2C3E-C236-4F60-84F0-3A792BDB1B2E}" sibTransId="{F9AED0E2-4467-41F9-98BF-22EF000EDBCD}"/>
    <dgm:cxn modelId="{4542F63B-9318-4C5F-A7A1-64B0C2454031}" type="presOf" srcId="{A717C527-30B2-4CA1-B442-9C46AE27FD83}" destId="{24B3EB9F-EA90-4302-873D-F86C1404118B}" srcOrd="0" destOrd="0" presId="urn:microsoft.com/office/officeart/2017/3/layout/DropPinTimeline"/>
    <dgm:cxn modelId="{8169063D-0B69-4409-BAF4-1970E95FBD55}" type="presOf" srcId="{03C109CA-C148-4674-B261-A8DC94B2759C}" destId="{3D87B305-EFC2-4AF9-A87B-030F64031BC1}" srcOrd="0" destOrd="0" presId="urn:microsoft.com/office/officeart/2017/3/layout/DropPinTimeline"/>
    <dgm:cxn modelId="{A1CBAB49-5D94-40F9-B8D7-28138AC9C041}" srcId="{EDE3320B-99AB-4BCD-A781-DF77318E4C41}" destId="{03C109CA-C148-4674-B261-A8DC94B2759C}" srcOrd="0" destOrd="0" parTransId="{A60D9ADE-0544-470E-8CB4-15F324BB2EF9}" sibTransId="{8335215A-4108-4EB3-BFE8-5527B2C08073}"/>
    <dgm:cxn modelId="{C04ECA54-B960-40CB-8F58-957AC0FE2B25}" type="presOf" srcId="{126DD0BA-2CC4-48F9-B551-AC94629DF994}" destId="{714C965F-F71A-4D46-A9A5-7F5E8435EC3A}" srcOrd="0" destOrd="1" presId="urn:microsoft.com/office/officeart/2017/3/layout/DropPinTimeline"/>
    <dgm:cxn modelId="{B9A54162-B0D9-4EC8-BA9B-A2E7486D3417}" srcId="{348CDF18-1013-4350-B936-B9D8EA34206A}" destId="{BF042228-8212-45AB-B1DA-28C98BEC6644}" srcOrd="0" destOrd="0" parTransId="{E41489DD-B182-422B-AB8E-F25F2805A474}" sibTransId="{6FC9420F-97E8-4F36-B609-73F126FBF2B8}"/>
    <dgm:cxn modelId="{34C5BD62-0663-420D-821A-5118D3BBBB2A}" type="presOf" srcId="{7B895880-54A8-4E2D-944E-7671A324C7BC}" destId="{714C965F-F71A-4D46-A9A5-7F5E8435EC3A}" srcOrd="0" destOrd="0" presId="urn:microsoft.com/office/officeart/2017/3/layout/DropPinTimeline"/>
    <dgm:cxn modelId="{5D3D9466-780B-4E54-B8BD-132A012968EE}" srcId="{348CDF18-1013-4350-B936-B9D8EA34206A}" destId="{EDE3320B-99AB-4BCD-A781-DF77318E4C41}" srcOrd="5" destOrd="0" parTransId="{290ACB2D-2021-4E91-801B-FE89E8E82964}" sibTransId="{B0E40285-A265-4CBB-BCE2-E93295C5B8DC}"/>
    <dgm:cxn modelId="{0EE4CC7D-8FF1-4FA5-BA58-FCF68BDE46B2}" type="presOf" srcId="{FDC122C7-A146-49DA-85C4-24C625732047}" destId="{9AAAC212-4223-4842-840D-1FEEFC33300B}" srcOrd="0" destOrd="0" presId="urn:microsoft.com/office/officeart/2017/3/layout/DropPinTimeline"/>
    <dgm:cxn modelId="{85146E99-72A1-49B2-B6FE-6287EB187229}" srcId="{14E31C0C-8F13-4B47-8853-A7C154260F72}" destId="{7B895880-54A8-4E2D-944E-7671A324C7BC}" srcOrd="0" destOrd="0" parTransId="{6269137D-CFB6-4617-9BB9-30B28794A2A0}" sibTransId="{9782429A-6ECD-47E7-A05C-08FC6EFB3729}"/>
    <dgm:cxn modelId="{88D1D299-0561-4434-9738-16C35742865E}" type="presOf" srcId="{EDE3320B-99AB-4BCD-A781-DF77318E4C41}" destId="{CCC5299C-B4F6-48DF-8BA9-BBCB950C15A0}" srcOrd="0" destOrd="0" presId="urn:microsoft.com/office/officeart/2017/3/layout/DropPinTimeline"/>
    <dgm:cxn modelId="{B023D49F-2DC4-4BF7-ACA9-303A835C8E62}" type="presOf" srcId="{348CDF18-1013-4350-B936-B9D8EA34206A}" destId="{622297C0-6F3D-482D-9BAC-E2DFB5B64686}" srcOrd="0" destOrd="0" presId="urn:microsoft.com/office/officeart/2017/3/layout/DropPinTimeline"/>
    <dgm:cxn modelId="{470C25A1-B865-483E-9278-A5230B0C8EA1}" srcId="{1D9C8D64-5973-469C-A8C1-20E322B790AC}" destId="{FDC122C7-A146-49DA-85C4-24C625732047}" srcOrd="0" destOrd="0" parTransId="{3B8A41A6-F085-429D-A3B0-A61630435A37}" sibTransId="{3B588E67-CF95-4290-801D-DE50718A2422}"/>
    <dgm:cxn modelId="{DB8938A3-9B14-4591-A8A0-42954FF34C1D}" type="presOf" srcId="{14E31C0C-8F13-4B47-8853-A7C154260F72}" destId="{D114AF61-D0E2-456C-8A7B-154783117A96}" srcOrd="0" destOrd="0" presId="urn:microsoft.com/office/officeart/2017/3/layout/DropPinTimeline"/>
    <dgm:cxn modelId="{602E18AB-D5D1-4B1B-AC43-97662E2CD527}" type="presOf" srcId="{ABC5411C-B410-4EEB-9E11-930152FEF234}" destId="{B5B116C7-AE24-48A3-AFCC-C202AFD3640D}" srcOrd="0" destOrd="0" presId="urn:microsoft.com/office/officeart/2017/3/layout/DropPinTimeline"/>
    <dgm:cxn modelId="{4DC229C4-5BED-4BA9-A9B4-021616637250}" type="presOf" srcId="{92F17896-76C7-4FE8-A65E-3DB7CF74B70A}" destId="{CFE50496-FE7E-4CC0-BDD7-8A5B879DB593}" srcOrd="0" destOrd="0" presId="urn:microsoft.com/office/officeart/2017/3/layout/DropPinTimeline"/>
    <dgm:cxn modelId="{B23612D2-C2D9-417F-8AE4-EF715CF078D7}" srcId="{348CDF18-1013-4350-B936-B9D8EA34206A}" destId="{ABC5411C-B410-4EEB-9E11-930152FEF234}" srcOrd="1" destOrd="0" parTransId="{711D811E-926A-48A2-8FE9-361CB28011B7}" sibTransId="{68537360-2E41-4777-9639-102B168AF85D}"/>
    <dgm:cxn modelId="{2B28CDD4-F28A-4B72-8C1A-B9F40F6699C3}" srcId="{ABC5411C-B410-4EEB-9E11-930152FEF234}" destId="{6D889550-9171-4952-8D31-5CAD84FD1900}" srcOrd="0" destOrd="0" parTransId="{1CE2B4C0-2C3C-4B16-9B66-94238FBFA0EA}" sibTransId="{3328207F-187C-459F-B8C9-DD67F7EA7D6F}"/>
    <dgm:cxn modelId="{0EF34DD6-F080-4664-88AA-DE2DAFBBA313}" srcId="{348CDF18-1013-4350-B936-B9D8EA34206A}" destId="{1D9C8D64-5973-469C-A8C1-20E322B790AC}" srcOrd="2" destOrd="0" parTransId="{5B62B4CF-6C2B-4B18-A021-318BB7896931}" sibTransId="{F763DFD0-4692-4E2A-A22C-45DE2FCEDEF9}"/>
    <dgm:cxn modelId="{B2A226E0-173A-4045-82DB-FC48D422FA00}" srcId="{348CDF18-1013-4350-B936-B9D8EA34206A}" destId="{A717C527-30B2-4CA1-B442-9C46AE27FD83}" srcOrd="4" destOrd="0" parTransId="{E3D9DCC1-4E63-4F9F-A015-E963209A81F4}" sibTransId="{9CE30856-5A5A-4A28-A2BD-B497B955EEFE}"/>
    <dgm:cxn modelId="{E1B3E8E7-1812-47C0-A99D-A21917584327}" type="presOf" srcId="{1D9C8D64-5973-469C-A8C1-20E322B790AC}" destId="{871D8B44-C801-46EA-B2F9-63D7CE070EF6}" srcOrd="0" destOrd="0" presId="urn:microsoft.com/office/officeart/2017/3/layout/DropPinTimeline"/>
    <dgm:cxn modelId="{5C10D7ED-9EC4-4C4B-8C3E-2F3118B6813C}" type="presOf" srcId="{BF042228-8212-45AB-B1DA-28C98BEC6644}" destId="{70DB5812-9FB5-411D-814B-0CB0A9088609}" srcOrd="0" destOrd="0" presId="urn:microsoft.com/office/officeart/2017/3/layout/DropPinTimeline"/>
    <dgm:cxn modelId="{9907CDFF-C97B-4985-B849-4BC62962D8E9}" srcId="{A717C527-30B2-4CA1-B442-9C46AE27FD83}" destId="{EE505DFE-B86C-4847-8B18-5831402ED66B}" srcOrd="0" destOrd="0" parTransId="{E41AC9B2-259D-4F72-BB66-2136806473E8}" sibTransId="{14E6F14B-FDAC-4324-BF95-EB33E8CDDEB4}"/>
    <dgm:cxn modelId="{07E17AA2-1C44-43BC-8082-EDECFA0C0815}" type="presParOf" srcId="{622297C0-6F3D-482D-9BAC-E2DFB5B64686}" destId="{1DDD3FE1-C1FC-4BAE-AE6E-12997B649E11}" srcOrd="0" destOrd="0" presId="urn:microsoft.com/office/officeart/2017/3/layout/DropPinTimeline"/>
    <dgm:cxn modelId="{10A5A60F-ED46-4CE9-8C21-BCD0FF780DB7}" type="presParOf" srcId="{622297C0-6F3D-482D-9BAC-E2DFB5B64686}" destId="{D71E43FC-B9E8-43C2-B0C2-3DB49728772F}" srcOrd="1" destOrd="0" presId="urn:microsoft.com/office/officeart/2017/3/layout/DropPinTimeline"/>
    <dgm:cxn modelId="{07646BCB-D419-4826-9CC6-36367DE4151F}" type="presParOf" srcId="{D71E43FC-B9E8-43C2-B0C2-3DB49728772F}" destId="{1BFD8A52-BEA8-42DE-AD83-5AD4F04CB512}" srcOrd="0" destOrd="0" presId="urn:microsoft.com/office/officeart/2017/3/layout/DropPinTimeline"/>
    <dgm:cxn modelId="{42A1C332-BE26-4347-8CDC-BEED27056DDD}" type="presParOf" srcId="{1BFD8A52-BEA8-42DE-AD83-5AD4F04CB512}" destId="{1B173D52-9392-45FA-910E-4445168097D4}" srcOrd="0" destOrd="0" presId="urn:microsoft.com/office/officeart/2017/3/layout/DropPinTimeline"/>
    <dgm:cxn modelId="{4DDEA62D-B421-4CAF-92EF-78C8C684EB97}" type="presParOf" srcId="{1BFD8A52-BEA8-42DE-AD83-5AD4F04CB512}" destId="{07AEBC45-128E-485B-871B-CA6576683A08}" srcOrd="1" destOrd="0" presId="urn:microsoft.com/office/officeart/2017/3/layout/DropPinTimeline"/>
    <dgm:cxn modelId="{A0F18EBB-8035-4EEB-8355-EB00F10703AF}" type="presParOf" srcId="{07AEBC45-128E-485B-871B-CA6576683A08}" destId="{82819C74-AC92-4808-901C-B05422A2C491}" srcOrd="0" destOrd="0" presId="urn:microsoft.com/office/officeart/2017/3/layout/DropPinTimeline"/>
    <dgm:cxn modelId="{840113D5-7132-4307-91F7-F69A46DCCA95}" type="presParOf" srcId="{07AEBC45-128E-485B-871B-CA6576683A08}" destId="{B8B15612-74A8-4CED-BBF5-288F163E3CDE}" srcOrd="1" destOrd="0" presId="urn:microsoft.com/office/officeart/2017/3/layout/DropPinTimeline"/>
    <dgm:cxn modelId="{D03A9DDF-4F0E-495C-AF46-C2A59DA89CFC}" type="presParOf" srcId="{1BFD8A52-BEA8-42DE-AD83-5AD4F04CB512}" destId="{CFE50496-FE7E-4CC0-BDD7-8A5B879DB593}" srcOrd="2" destOrd="0" presId="urn:microsoft.com/office/officeart/2017/3/layout/DropPinTimeline"/>
    <dgm:cxn modelId="{FB273D0D-2143-4E8F-8BAA-8E4C144E7E19}" type="presParOf" srcId="{1BFD8A52-BEA8-42DE-AD83-5AD4F04CB512}" destId="{70DB5812-9FB5-411D-814B-0CB0A9088609}" srcOrd="3" destOrd="0" presId="urn:microsoft.com/office/officeart/2017/3/layout/DropPinTimeline"/>
    <dgm:cxn modelId="{5D94E6C0-3FCD-41A9-A7A4-0BA8BDA381F3}" type="presParOf" srcId="{1BFD8A52-BEA8-42DE-AD83-5AD4F04CB512}" destId="{2444EF87-E36E-4C00-BA6E-3FAA36659DDE}" srcOrd="4" destOrd="0" presId="urn:microsoft.com/office/officeart/2017/3/layout/DropPinTimeline"/>
    <dgm:cxn modelId="{A2FB13E5-9600-48E5-B4A8-6F5CC05C2821}" type="presParOf" srcId="{1BFD8A52-BEA8-42DE-AD83-5AD4F04CB512}" destId="{65FD0921-C7F3-44FE-88B2-9D88A14F107B}" srcOrd="5" destOrd="0" presId="urn:microsoft.com/office/officeart/2017/3/layout/DropPinTimeline"/>
    <dgm:cxn modelId="{8D47B502-5F9E-4614-A2CD-7915999A2BA3}" type="presParOf" srcId="{D71E43FC-B9E8-43C2-B0C2-3DB49728772F}" destId="{CFBB4670-F704-41F6-9C5A-13ACE0BD2CCA}" srcOrd="1" destOrd="0" presId="urn:microsoft.com/office/officeart/2017/3/layout/DropPinTimeline"/>
    <dgm:cxn modelId="{497C363D-FDFD-4E09-B4B4-A4FCD5FE8912}" type="presParOf" srcId="{D71E43FC-B9E8-43C2-B0C2-3DB49728772F}" destId="{2700152C-7A22-4E62-AA15-FE3CA945354F}" srcOrd="2" destOrd="0" presId="urn:microsoft.com/office/officeart/2017/3/layout/DropPinTimeline"/>
    <dgm:cxn modelId="{F3717682-9884-4CBD-B728-7A93564919DD}" type="presParOf" srcId="{2700152C-7A22-4E62-AA15-FE3CA945354F}" destId="{F005E728-24D2-4DC5-9EAE-A56D5D1250F7}" srcOrd="0" destOrd="0" presId="urn:microsoft.com/office/officeart/2017/3/layout/DropPinTimeline"/>
    <dgm:cxn modelId="{794110B0-20DB-4D72-94F5-91F521006CF1}" type="presParOf" srcId="{2700152C-7A22-4E62-AA15-FE3CA945354F}" destId="{2398711A-E331-42FC-AB0E-6CCEC369A0FD}" srcOrd="1" destOrd="0" presId="urn:microsoft.com/office/officeart/2017/3/layout/DropPinTimeline"/>
    <dgm:cxn modelId="{F64C124F-3961-48F9-A6A7-6FE9740CAA11}" type="presParOf" srcId="{2398711A-E331-42FC-AB0E-6CCEC369A0FD}" destId="{C1A0200B-5B5C-48D4-A6BC-5485E2E18E09}" srcOrd="0" destOrd="0" presId="urn:microsoft.com/office/officeart/2017/3/layout/DropPinTimeline"/>
    <dgm:cxn modelId="{9E25CCB9-FB70-4E07-98B2-E1F68D5014A6}" type="presParOf" srcId="{2398711A-E331-42FC-AB0E-6CCEC369A0FD}" destId="{9A072865-B196-41F6-BBAB-B7D8C75A9CCE}" srcOrd="1" destOrd="0" presId="urn:microsoft.com/office/officeart/2017/3/layout/DropPinTimeline"/>
    <dgm:cxn modelId="{DEA80A62-E901-4AD1-9C72-DA083EB86085}" type="presParOf" srcId="{2700152C-7A22-4E62-AA15-FE3CA945354F}" destId="{04925C61-4B7B-41D7-A5EB-B977C7F74CCC}" srcOrd="2" destOrd="0" presId="urn:microsoft.com/office/officeart/2017/3/layout/DropPinTimeline"/>
    <dgm:cxn modelId="{718403E3-8E73-421C-89BD-EF44F6705E69}" type="presParOf" srcId="{2700152C-7A22-4E62-AA15-FE3CA945354F}" destId="{B5B116C7-AE24-48A3-AFCC-C202AFD3640D}" srcOrd="3" destOrd="0" presId="urn:microsoft.com/office/officeart/2017/3/layout/DropPinTimeline"/>
    <dgm:cxn modelId="{A914BEE9-0A95-420B-8D59-F82DFBF9ECDD}" type="presParOf" srcId="{2700152C-7A22-4E62-AA15-FE3CA945354F}" destId="{1BBC2FD4-26A4-4786-92E6-25233FA3E795}" srcOrd="4" destOrd="0" presId="urn:microsoft.com/office/officeart/2017/3/layout/DropPinTimeline"/>
    <dgm:cxn modelId="{6FA3301B-216C-47EF-9DB3-5ECABEDF489B}" type="presParOf" srcId="{2700152C-7A22-4E62-AA15-FE3CA945354F}" destId="{7FF7CC2E-74AF-46D6-9778-89D513AD4139}" srcOrd="5" destOrd="0" presId="urn:microsoft.com/office/officeart/2017/3/layout/DropPinTimeline"/>
    <dgm:cxn modelId="{515EAA21-CE8F-49B9-BCE5-3BBC42D7A5A6}" type="presParOf" srcId="{D71E43FC-B9E8-43C2-B0C2-3DB49728772F}" destId="{36DA587C-9E6E-4B9D-B050-ECB33AA8D362}" srcOrd="3" destOrd="0" presId="urn:microsoft.com/office/officeart/2017/3/layout/DropPinTimeline"/>
    <dgm:cxn modelId="{09F3A080-810E-47B3-9B0B-CE24D6075312}" type="presParOf" srcId="{D71E43FC-B9E8-43C2-B0C2-3DB49728772F}" destId="{8D034781-7854-49B7-85F4-B085DF982449}" srcOrd="4" destOrd="0" presId="urn:microsoft.com/office/officeart/2017/3/layout/DropPinTimeline"/>
    <dgm:cxn modelId="{FF4FCE1C-EE5D-43B2-BBF7-465DF5AFE19B}" type="presParOf" srcId="{8D034781-7854-49B7-85F4-B085DF982449}" destId="{2AA1E261-72B3-4C58-A572-7F1B233B870E}" srcOrd="0" destOrd="0" presId="urn:microsoft.com/office/officeart/2017/3/layout/DropPinTimeline"/>
    <dgm:cxn modelId="{6E306BF0-C1DB-4C90-A456-8B42FBC64766}" type="presParOf" srcId="{8D034781-7854-49B7-85F4-B085DF982449}" destId="{ADBE2D9B-759B-495F-8B39-9A78C904B85B}" srcOrd="1" destOrd="0" presId="urn:microsoft.com/office/officeart/2017/3/layout/DropPinTimeline"/>
    <dgm:cxn modelId="{7A8390F6-EADB-4F98-8333-067CCDB86C98}" type="presParOf" srcId="{ADBE2D9B-759B-495F-8B39-9A78C904B85B}" destId="{F04E0A53-8FF5-46FC-B2A6-26CB5EDBE33C}" srcOrd="0" destOrd="0" presId="urn:microsoft.com/office/officeart/2017/3/layout/DropPinTimeline"/>
    <dgm:cxn modelId="{07819B5D-6BFF-49A8-A18B-112BF9BA5B54}" type="presParOf" srcId="{ADBE2D9B-759B-495F-8B39-9A78C904B85B}" destId="{051615E1-C9EA-4498-B2C1-679E8FF0B399}" srcOrd="1" destOrd="0" presId="urn:microsoft.com/office/officeart/2017/3/layout/DropPinTimeline"/>
    <dgm:cxn modelId="{1E321BA8-14F2-4765-9917-C6966A7F7DE4}" type="presParOf" srcId="{8D034781-7854-49B7-85F4-B085DF982449}" destId="{9AAAC212-4223-4842-840D-1FEEFC33300B}" srcOrd="2" destOrd="0" presId="urn:microsoft.com/office/officeart/2017/3/layout/DropPinTimeline"/>
    <dgm:cxn modelId="{BE04F80B-4700-47AE-9896-E63C9D5C5944}" type="presParOf" srcId="{8D034781-7854-49B7-85F4-B085DF982449}" destId="{871D8B44-C801-46EA-B2F9-63D7CE070EF6}" srcOrd="3" destOrd="0" presId="urn:microsoft.com/office/officeart/2017/3/layout/DropPinTimeline"/>
    <dgm:cxn modelId="{0BB02FF1-2762-4D96-BFB9-98174D387EB3}" type="presParOf" srcId="{8D034781-7854-49B7-85F4-B085DF982449}" destId="{83962D82-5573-4EFA-99C3-1A0B003C9957}" srcOrd="4" destOrd="0" presId="urn:microsoft.com/office/officeart/2017/3/layout/DropPinTimeline"/>
    <dgm:cxn modelId="{0ED2563D-7D17-4452-97E4-49BD9DD9F472}" type="presParOf" srcId="{8D034781-7854-49B7-85F4-B085DF982449}" destId="{CB8142A4-86F3-4C4E-BED3-6E4F4588704C}" srcOrd="5" destOrd="0" presId="urn:microsoft.com/office/officeart/2017/3/layout/DropPinTimeline"/>
    <dgm:cxn modelId="{60DD313C-31F8-4717-8067-25A39AAE9329}" type="presParOf" srcId="{D71E43FC-B9E8-43C2-B0C2-3DB49728772F}" destId="{6F3BD379-CD20-4E86-8736-96A60E80A312}" srcOrd="5" destOrd="0" presId="urn:microsoft.com/office/officeart/2017/3/layout/DropPinTimeline"/>
    <dgm:cxn modelId="{B3312852-9B66-47C9-8508-65C907D51918}" type="presParOf" srcId="{D71E43FC-B9E8-43C2-B0C2-3DB49728772F}" destId="{5890D79C-7C20-4DC4-8810-FB67C50CC777}" srcOrd="6" destOrd="0" presId="urn:microsoft.com/office/officeart/2017/3/layout/DropPinTimeline"/>
    <dgm:cxn modelId="{B4A699A6-4E3E-4D27-B8D9-E2AA0207E814}" type="presParOf" srcId="{5890D79C-7C20-4DC4-8810-FB67C50CC777}" destId="{461B8D52-9CAA-418A-B222-139D5629D9BB}" srcOrd="0" destOrd="0" presId="urn:microsoft.com/office/officeart/2017/3/layout/DropPinTimeline"/>
    <dgm:cxn modelId="{35B7FF6E-4B32-49CF-930B-D4E63A570BBB}" type="presParOf" srcId="{5890D79C-7C20-4DC4-8810-FB67C50CC777}" destId="{E03BBBE6-43E2-4708-89D9-0CFE2E478DAA}" srcOrd="1" destOrd="0" presId="urn:microsoft.com/office/officeart/2017/3/layout/DropPinTimeline"/>
    <dgm:cxn modelId="{4686D41D-3F0A-4AA4-BB57-4479E287A3BE}" type="presParOf" srcId="{E03BBBE6-43E2-4708-89D9-0CFE2E478DAA}" destId="{E2C9A8A9-5216-4DDB-A1FC-400521CEB39C}" srcOrd="0" destOrd="0" presId="urn:microsoft.com/office/officeart/2017/3/layout/DropPinTimeline"/>
    <dgm:cxn modelId="{99348D46-5012-451F-B72B-977CF80EE562}" type="presParOf" srcId="{E03BBBE6-43E2-4708-89D9-0CFE2E478DAA}" destId="{BB53D018-4A6A-46AB-A6B5-08CC25C7BD7B}" srcOrd="1" destOrd="0" presId="urn:microsoft.com/office/officeart/2017/3/layout/DropPinTimeline"/>
    <dgm:cxn modelId="{19A09B52-76B9-4D1A-BEB5-8A926AFB005B}" type="presParOf" srcId="{5890D79C-7C20-4DC4-8810-FB67C50CC777}" destId="{714C965F-F71A-4D46-A9A5-7F5E8435EC3A}" srcOrd="2" destOrd="0" presId="urn:microsoft.com/office/officeart/2017/3/layout/DropPinTimeline"/>
    <dgm:cxn modelId="{92CE4B9B-6B73-46E2-AF81-628CE4419F0C}" type="presParOf" srcId="{5890D79C-7C20-4DC4-8810-FB67C50CC777}" destId="{D114AF61-D0E2-456C-8A7B-154783117A96}" srcOrd="3" destOrd="0" presId="urn:microsoft.com/office/officeart/2017/3/layout/DropPinTimeline"/>
    <dgm:cxn modelId="{55D10862-89FE-4863-A152-B57992226774}" type="presParOf" srcId="{5890D79C-7C20-4DC4-8810-FB67C50CC777}" destId="{5D15D7F8-1033-40FD-9130-EC99A3BC9EC5}" srcOrd="4" destOrd="0" presId="urn:microsoft.com/office/officeart/2017/3/layout/DropPinTimeline"/>
    <dgm:cxn modelId="{128E1A0B-99ED-4D69-8C1C-9E9C4314DD82}" type="presParOf" srcId="{5890D79C-7C20-4DC4-8810-FB67C50CC777}" destId="{79A14D1C-D471-4186-88E2-B164C02E62F4}" srcOrd="5" destOrd="0" presId="urn:microsoft.com/office/officeart/2017/3/layout/DropPinTimeline"/>
    <dgm:cxn modelId="{5A4FBD06-D5D4-452F-B0E9-643D163712CB}" type="presParOf" srcId="{D71E43FC-B9E8-43C2-B0C2-3DB49728772F}" destId="{7B284F0A-BF68-45DA-BD0D-0107F1C86030}" srcOrd="7" destOrd="0" presId="urn:microsoft.com/office/officeart/2017/3/layout/DropPinTimeline"/>
    <dgm:cxn modelId="{B7D26192-96C0-450B-BC58-B01C117736E4}" type="presParOf" srcId="{D71E43FC-B9E8-43C2-B0C2-3DB49728772F}" destId="{9FA7AD7E-7C23-4CE8-AD7C-52D29251FFB2}" srcOrd="8" destOrd="0" presId="urn:microsoft.com/office/officeart/2017/3/layout/DropPinTimeline"/>
    <dgm:cxn modelId="{01B96F7C-53C5-4838-A861-27285A8EA998}" type="presParOf" srcId="{9FA7AD7E-7C23-4CE8-AD7C-52D29251FFB2}" destId="{A82C8D70-771E-4D0F-9260-9C221CCE488A}" srcOrd="0" destOrd="0" presId="urn:microsoft.com/office/officeart/2017/3/layout/DropPinTimeline"/>
    <dgm:cxn modelId="{C1CB7148-BD85-45A7-A1DD-D323882A6941}" type="presParOf" srcId="{9FA7AD7E-7C23-4CE8-AD7C-52D29251FFB2}" destId="{4F3FA25D-931E-4706-A875-293CD8EBD3D7}" srcOrd="1" destOrd="0" presId="urn:microsoft.com/office/officeart/2017/3/layout/DropPinTimeline"/>
    <dgm:cxn modelId="{5784E582-01B5-4B87-A037-4534A649EBDE}" type="presParOf" srcId="{4F3FA25D-931E-4706-A875-293CD8EBD3D7}" destId="{49D1C9E5-215E-4234-A8B1-20368A7AAC8F}" srcOrd="0" destOrd="0" presId="urn:microsoft.com/office/officeart/2017/3/layout/DropPinTimeline"/>
    <dgm:cxn modelId="{F98F5DFB-F4D7-44CB-8686-A1BF4031BD3C}" type="presParOf" srcId="{4F3FA25D-931E-4706-A875-293CD8EBD3D7}" destId="{A4B7683B-DE36-425D-84EF-8C7AF97C8B76}" srcOrd="1" destOrd="0" presId="urn:microsoft.com/office/officeart/2017/3/layout/DropPinTimeline"/>
    <dgm:cxn modelId="{48DD4053-7A34-40B3-B2E4-1202DEE17DCB}" type="presParOf" srcId="{9FA7AD7E-7C23-4CE8-AD7C-52D29251FFB2}" destId="{9BCDFA18-551E-40DA-9572-833AFF31FE3F}" srcOrd="2" destOrd="0" presId="urn:microsoft.com/office/officeart/2017/3/layout/DropPinTimeline"/>
    <dgm:cxn modelId="{FBBB7237-4CC8-45E9-BD5E-55A6041C3EF1}" type="presParOf" srcId="{9FA7AD7E-7C23-4CE8-AD7C-52D29251FFB2}" destId="{24B3EB9F-EA90-4302-873D-F86C1404118B}" srcOrd="3" destOrd="0" presId="urn:microsoft.com/office/officeart/2017/3/layout/DropPinTimeline"/>
    <dgm:cxn modelId="{1A75A495-9D98-4D27-ABBA-F3F1F3AE941C}" type="presParOf" srcId="{9FA7AD7E-7C23-4CE8-AD7C-52D29251FFB2}" destId="{F76EAB25-A29D-45EE-99B4-BF869EC641C9}" srcOrd="4" destOrd="0" presId="urn:microsoft.com/office/officeart/2017/3/layout/DropPinTimeline"/>
    <dgm:cxn modelId="{A04E0464-D9E2-4B04-947E-51CF1DF2B03A}" type="presParOf" srcId="{9FA7AD7E-7C23-4CE8-AD7C-52D29251FFB2}" destId="{07E92CC9-3896-445E-884A-60DCFADB5574}" srcOrd="5" destOrd="0" presId="urn:microsoft.com/office/officeart/2017/3/layout/DropPinTimeline"/>
    <dgm:cxn modelId="{9A078A55-250E-449D-9F34-B12D040054CF}" type="presParOf" srcId="{D71E43FC-B9E8-43C2-B0C2-3DB49728772F}" destId="{AEBAF6FC-2747-4E9C-A986-FC6AF6730121}" srcOrd="9" destOrd="0" presId="urn:microsoft.com/office/officeart/2017/3/layout/DropPinTimeline"/>
    <dgm:cxn modelId="{A749293F-F8EF-447D-A317-00555C0F5791}" type="presParOf" srcId="{D71E43FC-B9E8-43C2-B0C2-3DB49728772F}" destId="{CE3D98EB-F5D4-40DE-97D1-4FCC796FF8AA}" srcOrd="10" destOrd="0" presId="urn:microsoft.com/office/officeart/2017/3/layout/DropPinTimeline"/>
    <dgm:cxn modelId="{75128603-5C96-4150-9BDC-9FAD04B50288}" type="presParOf" srcId="{CE3D98EB-F5D4-40DE-97D1-4FCC796FF8AA}" destId="{69193304-CDE4-4255-9A7A-E2E09197B076}" srcOrd="0" destOrd="0" presId="urn:microsoft.com/office/officeart/2017/3/layout/DropPinTimeline"/>
    <dgm:cxn modelId="{C5F5E7D8-024D-4DBD-A15D-13FABFDBA3D8}" type="presParOf" srcId="{CE3D98EB-F5D4-40DE-97D1-4FCC796FF8AA}" destId="{1A61DB58-C135-46D1-ABBA-890D40900DBF}" srcOrd="1" destOrd="0" presId="urn:microsoft.com/office/officeart/2017/3/layout/DropPinTimeline"/>
    <dgm:cxn modelId="{A8196B30-B261-4AAD-A5F7-B59FE0BFB11B}" type="presParOf" srcId="{1A61DB58-C135-46D1-ABBA-890D40900DBF}" destId="{4D6A17FE-E586-40ED-8F18-104A6AB54847}" srcOrd="0" destOrd="0" presId="urn:microsoft.com/office/officeart/2017/3/layout/DropPinTimeline"/>
    <dgm:cxn modelId="{18372F3D-B5F1-4884-A270-7F527C7462C7}" type="presParOf" srcId="{1A61DB58-C135-46D1-ABBA-890D40900DBF}" destId="{CAA8F2FC-A3BC-4183-BB6F-CFA3D57CE350}" srcOrd="1" destOrd="0" presId="urn:microsoft.com/office/officeart/2017/3/layout/DropPinTimeline"/>
    <dgm:cxn modelId="{F5295CBA-7F3A-4897-AB10-DA172CFFF168}" type="presParOf" srcId="{CE3D98EB-F5D4-40DE-97D1-4FCC796FF8AA}" destId="{3D87B305-EFC2-4AF9-A87B-030F64031BC1}" srcOrd="2" destOrd="0" presId="urn:microsoft.com/office/officeart/2017/3/layout/DropPinTimeline"/>
    <dgm:cxn modelId="{D3B43B6F-99C3-4A5F-A10F-1134352508D9}" type="presParOf" srcId="{CE3D98EB-F5D4-40DE-97D1-4FCC796FF8AA}" destId="{CCC5299C-B4F6-48DF-8BA9-BBCB950C15A0}" srcOrd="3" destOrd="0" presId="urn:microsoft.com/office/officeart/2017/3/layout/DropPinTimeline"/>
    <dgm:cxn modelId="{3B364DA9-3F43-4D61-97A0-C732EBCBD009}" type="presParOf" srcId="{CE3D98EB-F5D4-40DE-97D1-4FCC796FF8AA}" destId="{4319DCAC-363D-4D68-8345-74907FF7CB60}" srcOrd="4" destOrd="0" presId="urn:microsoft.com/office/officeart/2017/3/layout/DropPinTimeline"/>
    <dgm:cxn modelId="{C1A5A33F-B043-4C75-ADB9-E23B0B1008A8}" type="presParOf" srcId="{CE3D98EB-F5D4-40DE-97D1-4FCC796FF8AA}" destId="{859EBF8B-E7FF-4FAD-AA02-9EB7E96BD424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DD3FE1-C1FC-4BAE-AE6E-12997B649E11}">
      <dsp:nvSpPr>
        <dsp:cNvPr id="0" name=""/>
        <dsp:cNvSpPr/>
      </dsp:nvSpPr>
      <dsp:spPr>
        <a:xfrm>
          <a:off x="0" y="2273299"/>
          <a:ext cx="10814538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819C74-AC92-4808-901C-B05422A2C491}">
      <dsp:nvSpPr>
        <dsp:cNvPr id="0" name=""/>
        <dsp:cNvSpPr/>
      </dsp:nvSpPr>
      <dsp:spPr>
        <a:xfrm rot="8100000">
          <a:off x="70176" y="523906"/>
          <a:ext cx="334352" cy="334352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B15612-74A8-4CED-BBF5-288F163E3CDE}">
      <dsp:nvSpPr>
        <dsp:cNvPr id="0" name=""/>
        <dsp:cNvSpPr/>
      </dsp:nvSpPr>
      <dsp:spPr>
        <a:xfrm>
          <a:off x="107320" y="561050"/>
          <a:ext cx="260065" cy="26006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E50496-FE7E-4CC0-BDD7-8A5B879DB593}">
      <dsp:nvSpPr>
        <dsp:cNvPr id="0" name=""/>
        <dsp:cNvSpPr/>
      </dsp:nvSpPr>
      <dsp:spPr>
        <a:xfrm>
          <a:off x="473775" y="927506"/>
          <a:ext cx="2571377" cy="13457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8900" rIns="88900" bIns="13335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TNC24 – Rennes </a:t>
          </a:r>
          <a:b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</a:br>
          <a: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Community Hub round tables about SIG-AI idea</a:t>
          </a:r>
          <a:endParaRPr lang="en-US" sz="1400" b="0" kern="1200" dirty="0">
            <a:solidFill>
              <a:srgbClr val="444444"/>
            </a:solidFill>
            <a:latin typeface="Calibri"/>
            <a:ea typeface="Calibri"/>
            <a:cs typeface="Calibri"/>
          </a:endParaRPr>
        </a:p>
      </dsp:txBody>
      <dsp:txXfrm>
        <a:off x="473775" y="927506"/>
        <a:ext cx="2571377" cy="1345793"/>
      </dsp:txXfrm>
    </dsp:sp>
    <dsp:sp modelId="{70DB5812-9FB5-411D-814B-0CB0A9088609}">
      <dsp:nvSpPr>
        <dsp:cNvPr id="0" name=""/>
        <dsp:cNvSpPr/>
      </dsp:nvSpPr>
      <dsp:spPr>
        <a:xfrm>
          <a:off x="473775" y="454659"/>
          <a:ext cx="2571377" cy="472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065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9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June/24</a:t>
          </a:r>
        </a:p>
      </dsp:txBody>
      <dsp:txXfrm>
        <a:off x="473775" y="454659"/>
        <a:ext cx="2571377" cy="472846"/>
      </dsp:txXfrm>
    </dsp:sp>
    <dsp:sp modelId="{2444EF87-E36E-4C00-BA6E-3FAA36659DDE}">
      <dsp:nvSpPr>
        <dsp:cNvPr id="0" name=""/>
        <dsp:cNvSpPr/>
      </dsp:nvSpPr>
      <dsp:spPr>
        <a:xfrm>
          <a:off x="237352" y="927506"/>
          <a:ext cx="0" cy="1345793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173D52-9392-45FA-910E-4445168097D4}">
      <dsp:nvSpPr>
        <dsp:cNvPr id="0" name=""/>
        <dsp:cNvSpPr/>
      </dsp:nvSpPr>
      <dsp:spPr>
        <a:xfrm>
          <a:off x="194796" y="2230743"/>
          <a:ext cx="85112" cy="851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A0200B-5B5C-48D4-A6BC-5485E2E18E09}">
      <dsp:nvSpPr>
        <dsp:cNvPr id="0" name=""/>
        <dsp:cNvSpPr/>
      </dsp:nvSpPr>
      <dsp:spPr>
        <a:xfrm rot="18900000">
          <a:off x="1613103" y="3688339"/>
          <a:ext cx="334352" cy="334352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072865-B196-41F6-BBAB-B7D8C75A9CCE}">
      <dsp:nvSpPr>
        <dsp:cNvPr id="0" name=""/>
        <dsp:cNvSpPr/>
      </dsp:nvSpPr>
      <dsp:spPr>
        <a:xfrm>
          <a:off x="1650246" y="3725483"/>
          <a:ext cx="260065" cy="26006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925C61-4B7B-41D7-A5EB-B977C7F74CCC}">
      <dsp:nvSpPr>
        <dsp:cNvPr id="0" name=""/>
        <dsp:cNvSpPr/>
      </dsp:nvSpPr>
      <dsp:spPr>
        <a:xfrm>
          <a:off x="2016702" y="2273299"/>
          <a:ext cx="2571377" cy="13457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3350" rIns="0" bIns="88900" numCol="1" spcCol="1270" anchor="b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Kick-off meeting SIG-AI SC</a:t>
          </a:r>
          <a:endParaRPr lang="en-US" sz="1400" b="0" kern="1200" dirty="0">
            <a:solidFill>
              <a:srgbClr val="444444"/>
            </a:solidFill>
            <a:latin typeface="Calibri"/>
            <a:ea typeface="Calibri"/>
            <a:cs typeface="Calibri"/>
          </a:endParaRPr>
        </a:p>
      </dsp:txBody>
      <dsp:txXfrm>
        <a:off x="2016702" y="2273299"/>
        <a:ext cx="2571377" cy="1345793"/>
      </dsp:txXfrm>
    </dsp:sp>
    <dsp:sp modelId="{B5B116C7-AE24-48A3-AFCC-C202AFD3640D}">
      <dsp:nvSpPr>
        <dsp:cNvPr id="0" name=""/>
        <dsp:cNvSpPr/>
      </dsp:nvSpPr>
      <dsp:spPr>
        <a:xfrm>
          <a:off x="2016702" y="3619092"/>
          <a:ext cx="2571377" cy="472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065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9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September/24</a:t>
          </a:r>
          <a:endParaRPr lang="en-US" sz="1900" b="0" kern="1200" dirty="0">
            <a:solidFill>
              <a:srgbClr val="444444"/>
            </a:solidFill>
            <a:latin typeface="Calibri"/>
            <a:ea typeface="Calibri"/>
            <a:cs typeface="Calibri"/>
          </a:endParaRPr>
        </a:p>
      </dsp:txBody>
      <dsp:txXfrm>
        <a:off x="2016702" y="3619092"/>
        <a:ext cx="2571377" cy="472846"/>
      </dsp:txXfrm>
    </dsp:sp>
    <dsp:sp modelId="{1BBC2FD4-26A4-4786-92E6-25233FA3E795}">
      <dsp:nvSpPr>
        <dsp:cNvPr id="0" name=""/>
        <dsp:cNvSpPr/>
      </dsp:nvSpPr>
      <dsp:spPr>
        <a:xfrm>
          <a:off x="1780279" y="2273299"/>
          <a:ext cx="0" cy="1345793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05E728-24D2-4DC5-9EAE-A56D5D1250F7}">
      <dsp:nvSpPr>
        <dsp:cNvPr id="0" name=""/>
        <dsp:cNvSpPr/>
      </dsp:nvSpPr>
      <dsp:spPr>
        <a:xfrm>
          <a:off x="1737723" y="2230743"/>
          <a:ext cx="85112" cy="851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4E0A53-8FF5-46FC-B2A6-26CB5EDBE33C}">
      <dsp:nvSpPr>
        <dsp:cNvPr id="0" name=""/>
        <dsp:cNvSpPr/>
      </dsp:nvSpPr>
      <dsp:spPr>
        <a:xfrm rot="8100000">
          <a:off x="3156029" y="523906"/>
          <a:ext cx="334352" cy="334352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1615E1-C9EA-4498-B2C1-679E8FF0B399}">
      <dsp:nvSpPr>
        <dsp:cNvPr id="0" name=""/>
        <dsp:cNvSpPr/>
      </dsp:nvSpPr>
      <dsp:spPr>
        <a:xfrm>
          <a:off x="3193173" y="561050"/>
          <a:ext cx="260065" cy="26006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AAC212-4223-4842-840D-1FEEFC33300B}">
      <dsp:nvSpPr>
        <dsp:cNvPr id="0" name=""/>
        <dsp:cNvSpPr/>
      </dsp:nvSpPr>
      <dsp:spPr>
        <a:xfrm>
          <a:off x="3559629" y="927506"/>
          <a:ext cx="2571377" cy="13457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8900" rIns="88900" bIns="13335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1st SIG-AI Meeting </a:t>
          </a:r>
          <a:b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</a:br>
          <a: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(Poznan) </a:t>
          </a:r>
          <a:b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</a:br>
          <a: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General Overview</a:t>
          </a:r>
          <a:endParaRPr lang="en-US" sz="1400" b="0" kern="1200" dirty="0">
            <a:solidFill>
              <a:srgbClr val="444444"/>
            </a:solidFill>
            <a:latin typeface="Calibri"/>
            <a:ea typeface="Calibri"/>
            <a:cs typeface="Calibri"/>
          </a:endParaRPr>
        </a:p>
      </dsp:txBody>
      <dsp:txXfrm>
        <a:off x="3559629" y="927506"/>
        <a:ext cx="2571377" cy="1345793"/>
      </dsp:txXfrm>
    </dsp:sp>
    <dsp:sp modelId="{871D8B44-C801-46EA-B2F9-63D7CE070EF6}">
      <dsp:nvSpPr>
        <dsp:cNvPr id="0" name=""/>
        <dsp:cNvSpPr/>
      </dsp:nvSpPr>
      <dsp:spPr>
        <a:xfrm>
          <a:off x="3559629" y="454659"/>
          <a:ext cx="2571377" cy="472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065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9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December/24</a:t>
          </a:r>
          <a:endParaRPr lang="en-US" sz="1900" b="0" kern="1200" dirty="0">
            <a:solidFill>
              <a:srgbClr val="444444"/>
            </a:solidFill>
            <a:latin typeface="Calibri"/>
            <a:ea typeface="Calibri"/>
            <a:cs typeface="Calibri"/>
          </a:endParaRPr>
        </a:p>
      </dsp:txBody>
      <dsp:txXfrm>
        <a:off x="3559629" y="454659"/>
        <a:ext cx="2571377" cy="472846"/>
      </dsp:txXfrm>
    </dsp:sp>
    <dsp:sp modelId="{83962D82-5573-4EFA-99C3-1A0B003C9957}">
      <dsp:nvSpPr>
        <dsp:cNvPr id="0" name=""/>
        <dsp:cNvSpPr/>
      </dsp:nvSpPr>
      <dsp:spPr>
        <a:xfrm>
          <a:off x="3323206" y="927506"/>
          <a:ext cx="0" cy="1345793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A1E261-72B3-4C58-A572-7F1B233B870E}">
      <dsp:nvSpPr>
        <dsp:cNvPr id="0" name=""/>
        <dsp:cNvSpPr/>
      </dsp:nvSpPr>
      <dsp:spPr>
        <a:xfrm>
          <a:off x="3280650" y="2230743"/>
          <a:ext cx="85112" cy="851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C9A8A9-5216-4DDB-A1FC-400521CEB39C}">
      <dsp:nvSpPr>
        <dsp:cNvPr id="0" name=""/>
        <dsp:cNvSpPr/>
      </dsp:nvSpPr>
      <dsp:spPr>
        <a:xfrm rot="18900000">
          <a:off x="4698956" y="3688339"/>
          <a:ext cx="334352" cy="334352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53D018-4A6A-46AB-A6B5-08CC25C7BD7B}">
      <dsp:nvSpPr>
        <dsp:cNvPr id="0" name=""/>
        <dsp:cNvSpPr/>
      </dsp:nvSpPr>
      <dsp:spPr>
        <a:xfrm>
          <a:off x="4736100" y="3725483"/>
          <a:ext cx="260065" cy="26006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4C965F-F71A-4D46-A9A5-7F5E8435EC3A}">
      <dsp:nvSpPr>
        <dsp:cNvPr id="0" name=""/>
        <dsp:cNvSpPr/>
      </dsp:nvSpPr>
      <dsp:spPr>
        <a:xfrm>
          <a:off x="5102556" y="2273299"/>
          <a:ext cx="2571377" cy="13457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3350" rIns="0" bIns="88900" numCol="1" spcCol="1270" anchor="b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2nd SIG-AI Meeting </a:t>
          </a:r>
          <a:b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</a:br>
          <a: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(Prague) </a:t>
          </a:r>
          <a:b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</a:br>
          <a: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AI &amp; Security</a:t>
          </a:r>
          <a:endParaRPr lang="en-US" sz="1400" b="0" kern="1200" dirty="0">
            <a:solidFill>
              <a:srgbClr val="444444"/>
            </a:solidFill>
            <a:latin typeface="Calibri"/>
            <a:ea typeface="Calibri"/>
            <a:cs typeface="Calibri"/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Panel during GÉANT Security Days</a:t>
          </a:r>
          <a:endParaRPr lang="en-US" sz="1400" b="0" kern="1200" dirty="0">
            <a:solidFill>
              <a:srgbClr val="444444"/>
            </a:solidFill>
            <a:latin typeface="Calibri"/>
            <a:ea typeface="Calibri"/>
            <a:cs typeface="Calibri"/>
          </a:endParaRPr>
        </a:p>
      </dsp:txBody>
      <dsp:txXfrm>
        <a:off x="5102556" y="2273299"/>
        <a:ext cx="2571377" cy="1345793"/>
      </dsp:txXfrm>
    </dsp:sp>
    <dsp:sp modelId="{D114AF61-D0E2-456C-8A7B-154783117A96}">
      <dsp:nvSpPr>
        <dsp:cNvPr id="0" name=""/>
        <dsp:cNvSpPr/>
      </dsp:nvSpPr>
      <dsp:spPr>
        <a:xfrm>
          <a:off x="5102556" y="3619092"/>
          <a:ext cx="2571377" cy="472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065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9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April/25</a:t>
          </a:r>
          <a:endParaRPr lang="en-US" sz="1900" b="0" kern="1200" dirty="0">
            <a:solidFill>
              <a:srgbClr val="444444"/>
            </a:solidFill>
            <a:latin typeface="Calibri"/>
            <a:ea typeface="Calibri"/>
            <a:cs typeface="Calibri"/>
          </a:endParaRPr>
        </a:p>
      </dsp:txBody>
      <dsp:txXfrm>
        <a:off x="5102556" y="3619092"/>
        <a:ext cx="2571377" cy="472846"/>
      </dsp:txXfrm>
    </dsp:sp>
    <dsp:sp modelId="{5D15D7F8-1033-40FD-9130-EC99A3BC9EC5}">
      <dsp:nvSpPr>
        <dsp:cNvPr id="0" name=""/>
        <dsp:cNvSpPr/>
      </dsp:nvSpPr>
      <dsp:spPr>
        <a:xfrm>
          <a:off x="4866133" y="2273299"/>
          <a:ext cx="0" cy="1345793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1B8D52-9CAA-418A-B222-139D5629D9BB}">
      <dsp:nvSpPr>
        <dsp:cNvPr id="0" name=""/>
        <dsp:cNvSpPr/>
      </dsp:nvSpPr>
      <dsp:spPr>
        <a:xfrm>
          <a:off x="4822650" y="2230743"/>
          <a:ext cx="85112" cy="851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D1C9E5-215E-4234-A8B1-20368A7AAC8F}">
      <dsp:nvSpPr>
        <dsp:cNvPr id="0" name=""/>
        <dsp:cNvSpPr/>
      </dsp:nvSpPr>
      <dsp:spPr>
        <a:xfrm rot="8100000">
          <a:off x="6241883" y="523906"/>
          <a:ext cx="334352" cy="334352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B7683B-DE36-425D-84EF-8C7AF97C8B76}">
      <dsp:nvSpPr>
        <dsp:cNvPr id="0" name=""/>
        <dsp:cNvSpPr/>
      </dsp:nvSpPr>
      <dsp:spPr>
        <a:xfrm>
          <a:off x="6279027" y="561050"/>
          <a:ext cx="260065" cy="26006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CDFA18-551E-40DA-9572-833AFF31FE3F}">
      <dsp:nvSpPr>
        <dsp:cNvPr id="0" name=""/>
        <dsp:cNvSpPr/>
      </dsp:nvSpPr>
      <dsp:spPr>
        <a:xfrm>
          <a:off x="6645483" y="927506"/>
          <a:ext cx="2571377" cy="13457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8900" rIns="88900" bIns="13335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3rd SIG-AI Meeting</a:t>
          </a:r>
          <a:b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</a:br>
          <a: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(Brighton)</a:t>
          </a:r>
          <a:b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</a:br>
          <a: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AI &amp; NRENs around the Globe</a:t>
          </a:r>
          <a:endParaRPr lang="en-US" sz="1400" b="0" kern="1200" dirty="0">
            <a:solidFill>
              <a:srgbClr val="444444"/>
            </a:solidFill>
            <a:latin typeface="Calibri"/>
            <a:ea typeface="Calibri"/>
            <a:cs typeface="Calibri"/>
          </a:endParaRPr>
        </a:p>
      </dsp:txBody>
      <dsp:txXfrm>
        <a:off x="6645483" y="927506"/>
        <a:ext cx="2571377" cy="1345793"/>
      </dsp:txXfrm>
    </dsp:sp>
    <dsp:sp modelId="{24B3EB9F-EA90-4302-873D-F86C1404118B}">
      <dsp:nvSpPr>
        <dsp:cNvPr id="0" name=""/>
        <dsp:cNvSpPr/>
      </dsp:nvSpPr>
      <dsp:spPr>
        <a:xfrm>
          <a:off x="6645483" y="454659"/>
          <a:ext cx="2571377" cy="472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065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9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June/25</a:t>
          </a:r>
          <a:endParaRPr lang="en-US" sz="1900" b="0" kern="1200" dirty="0">
            <a:solidFill>
              <a:srgbClr val="444444"/>
            </a:solidFill>
            <a:latin typeface="Calibri"/>
            <a:ea typeface="Calibri"/>
            <a:cs typeface="Calibri"/>
          </a:endParaRPr>
        </a:p>
      </dsp:txBody>
      <dsp:txXfrm>
        <a:off x="6645483" y="454659"/>
        <a:ext cx="2571377" cy="472846"/>
      </dsp:txXfrm>
    </dsp:sp>
    <dsp:sp modelId="{F76EAB25-A29D-45EE-99B4-BF869EC641C9}">
      <dsp:nvSpPr>
        <dsp:cNvPr id="0" name=""/>
        <dsp:cNvSpPr/>
      </dsp:nvSpPr>
      <dsp:spPr>
        <a:xfrm>
          <a:off x="6409060" y="927506"/>
          <a:ext cx="0" cy="1345793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2C8D70-771E-4D0F-9260-9C221CCE488A}">
      <dsp:nvSpPr>
        <dsp:cNvPr id="0" name=""/>
        <dsp:cNvSpPr/>
      </dsp:nvSpPr>
      <dsp:spPr>
        <a:xfrm>
          <a:off x="6365577" y="2230743"/>
          <a:ext cx="85112" cy="851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6A17FE-E586-40ED-8F18-104A6AB54847}">
      <dsp:nvSpPr>
        <dsp:cNvPr id="0" name=""/>
        <dsp:cNvSpPr/>
      </dsp:nvSpPr>
      <dsp:spPr>
        <a:xfrm rot="18900000">
          <a:off x="7784810" y="3688339"/>
          <a:ext cx="334352" cy="334352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A8F2FC-A3BC-4183-BB6F-CFA3D57CE350}">
      <dsp:nvSpPr>
        <dsp:cNvPr id="0" name=""/>
        <dsp:cNvSpPr/>
      </dsp:nvSpPr>
      <dsp:spPr>
        <a:xfrm>
          <a:off x="7821954" y="3725483"/>
          <a:ext cx="260065" cy="26006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87B305-EFC2-4AF9-A87B-030F64031BC1}">
      <dsp:nvSpPr>
        <dsp:cNvPr id="0" name=""/>
        <dsp:cNvSpPr/>
      </dsp:nvSpPr>
      <dsp:spPr>
        <a:xfrm>
          <a:off x="8188409" y="2273299"/>
          <a:ext cx="2571377" cy="13457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3350" rIns="0" bIns="88900" numCol="1" spcCol="1270" anchor="b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4th SIG-AI Meeting</a:t>
          </a:r>
          <a:br>
            <a:rPr lang="en-GB" sz="1400" b="0" kern="1200" dirty="0">
              <a:solidFill>
                <a:srgbClr val="010000"/>
              </a:solidFill>
              <a:latin typeface="Calibri"/>
              <a:ea typeface="Calibri"/>
              <a:cs typeface="Calibri"/>
            </a:rPr>
          </a:br>
          <a: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(Copenhagen)</a:t>
          </a:r>
          <a:b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</a:br>
          <a:r>
            <a:rPr lang="en-GB" sz="14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Jointly with TF-EDU at NCW'25</a:t>
          </a:r>
          <a:br>
            <a:rPr lang="en-GB" sz="1400" b="0" kern="1200" dirty="0">
              <a:solidFill>
                <a:srgbClr val="010000"/>
              </a:solidFill>
              <a:latin typeface="Calibri"/>
              <a:ea typeface="Calibri"/>
              <a:cs typeface="Calibri"/>
            </a:rPr>
          </a:br>
          <a:r>
            <a:rPr lang="en-GB" sz="1400" b="0" kern="1200" dirty="0">
              <a:latin typeface="Calibri"/>
              <a:ea typeface="Calibri"/>
              <a:cs typeface="Calibri"/>
            </a:rPr>
            <a:t>AI in Education</a:t>
          </a:r>
          <a:endParaRPr lang="en-GB" sz="1400" b="0" kern="1200" dirty="0">
            <a:latin typeface="Calibri Light" panose="020F0302020204030204"/>
            <a:ea typeface="Calibri Light" panose="020F0302020204030204"/>
            <a:cs typeface="Calibri Light" panose="020F0302020204030204"/>
          </a:endParaRPr>
        </a:p>
      </dsp:txBody>
      <dsp:txXfrm>
        <a:off x="8188409" y="2273299"/>
        <a:ext cx="2571377" cy="1345793"/>
      </dsp:txXfrm>
    </dsp:sp>
    <dsp:sp modelId="{CCC5299C-B4F6-48DF-8BA9-BBCB950C15A0}">
      <dsp:nvSpPr>
        <dsp:cNvPr id="0" name=""/>
        <dsp:cNvSpPr/>
      </dsp:nvSpPr>
      <dsp:spPr>
        <a:xfrm>
          <a:off x="8188409" y="3619092"/>
          <a:ext cx="2571377" cy="472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065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900" b="0" kern="1200" dirty="0">
              <a:solidFill>
                <a:srgbClr val="444444"/>
              </a:solidFill>
              <a:latin typeface="Calibri"/>
              <a:ea typeface="Calibri"/>
              <a:cs typeface="Calibri"/>
            </a:rPr>
            <a:t>September/25</a:t>
          </a:r>
          <a:endParaRPr lang="en-US" sz="1900" b="0" kern="1200" dirty="0">
            <a:solidFill>
              <a:srgbClr val="444444"/>
            </a:solidFill>
            <a:latin typeface="Calibri"/>
            <a:ea typeface="Calibri"/>
            <a:cs typeface="Calibri"/>
          </a:endParaRPr>
        </a:p>
      </dsp:txBody>
      <dsp:txXfrm>
        <a:off x="8188409" y="3619092"/>
        <a:ext cx="2571377" cy="472846"/>
      </dsp:txXfrm>
    </dsp:sp>
    <dsp:sp modelId="{4319DCAC-363D-4D68-8345-74907FF7CB60}">
      <dsp:nvSpPr>
        <dsp:cNvPr id="0" name=""/>
        <dsp:cNvSpPr/>
      </dsp:nvSpPr>
      <dsp:spPr>
        <a:xfrm>
          <a:off x="7951986" y="2273299"/>
          <a:ext cx="0" cy="1345793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193304-CDE4-4255-9A7A-E2E09197B076}">
      <dsp:nvSpPr>
        <dsp:cNvPr id="0" name=""/>
        <dsp:cNvSpPr/>
      </dsp:nvSpPr>
      <dsp:spPr>
        <a:xfrm>
          <a:off x="7908503" y="2230743"/>
          <a:ext cx="85112" cy="851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25C1A4-5611-D240-B918-237CEC9D4E55}" type="slidenum">
              <a:rPr lang="en-NL" smtClean="0"/>
              <a:t>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623921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55b0275122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55b0275122_0_1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355b0275122_0_1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55b0275122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g355b0275122_0_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Thanks for listening! I’m happy to take questions now.</a:t>
            </a:r>
            <a:endParaRPr/>
          </a:p>
        </p:txBody>
      </p:sp>
      <p:sp>
        <p:nvSpPr>
          <p:cNvPr id="145" name="Google Shape;145;g355b0275122_0_6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cs-CZ" sz="2000" b="0" strike="noStrike" spc="-1"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sldNum" idx="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99580BE-6D44-4D99-A3DF-8A7EC3F18A95}" type="slidenum">
              <a:rPr lang="en-GB" sz="1200" b="0" strike="noStrike" spc="-1">
                <a:latin typeface="Times New Roman"/>
              </a:rPr>
              <a:t>22</a:t>
            </a:fld>
            <a:endParaRPr lang="cs-CZ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25C1A4-5611-D240-B918-237CEC9D4E55}" type="slidenum">
              <a:rPr lang="en-NL" smtClean="0"/>
              <a:t>46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623921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25C1A4-5611-D240-B918-237CEC9D4E55}" type="slidenum">
              <a:rPr lang="en-NL" smtClean="0"/>
              <a:t>47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946838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53D650-3D76-5BFE-FAB7-8665F8B5AA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C4F887-43BA-8C9B-09B1-F8939C087C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F99C6E-C5C0-199C-B5D1-D52E7B647C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668300-EBDB-CDA5-7017-2C7C202F69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25C1A4-5611-D240-B918-237CEC9D4E55}" type="slidenum">
              <a:rPr lang="en-NL" smtClean="0"/>
              <a:t>48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794395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25C1A4-5611-D240-B918-237CEC9D4E55}" type="slidenum">
              <a:rPr lang="en-NL" smtClean="0"/>
              <a:t>51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623921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25C1A4-5611-D240-B918-237CEC9D4E55}" type="slidenum">
              <a:rPr lang="en-NL" smtClean="0"/>
              <a:t>52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94683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25C1A4-5611-D240-B918-237CEC9D4E55}" type="slidenum">
              <a:rPr lang="en-NL" smtClean="0"/>
              <a:t>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946838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53D650-3D76-5BFE-FAB7-8665F8B5AA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C4F887-43BA-8C9B-09B1-F8939C087C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F99C6E-C5C0-199C-B5D1-D52E7B647C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668300-EBDB-CDA5-7017-2C7C202F69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25C1A4-5611-D240-B918-237CEC9D4E55}" type="slidenum">
              <a:rPr lang="en-NL" smtClean="0"/>
              <a:t>53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794395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581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1543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0E0E5C-4AD2-972A-F05A-8C166E30C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DD1745-324A-04BE-4C79-5E5C24A4F4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D64795-BEE7-4A6E-6CB7-B22729E619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AF7454-EB7B-2ED1-AE2D-D0D0757ED7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4402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94FD6E-763C-50FF-F694-D97465098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E1E993-46CD-B1CE-6BA6-FF81105097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B60F22-3BAC-F203-B85D-EE7889807B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286710-BE72-0FB9-7180-68E1E4D55D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2461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3FCBB-0C0F-7C22-B329-F971EA91EC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B87488-C4DB-CB0F-AABE-80037AFE3E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F43B7A-34DB-31A0-6FD1-97ECC06364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DDFD5F-ED24-00F0-F2ED-4AC4A83548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889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53D650-3D76-5BFE-FAB7-8665F8B5AA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C4F887-43BA-8C9B-09B1-F8939C087C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F99C6E-C5C0-199C-B5D1-D52E7B647C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668300-EBDB-CDA5-7017-2C7C202F69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25C1A4-5611-D240-B918-237CEC9D4E55}" type="slidenum">
              <a:rPr lang="en-NL" smtClean="0"/>
              <a:t>7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79439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" name="Google Shape;65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55b027512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355b0275122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g355b0275122_0_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55b0275122_0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55b0275122_0_1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g355b0275122_0_1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DEF3328-825B-3946-8472-DB93D6A32867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4E4E09DF-AF21-0E4A-9838-14DFBFFED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1D46"/>
            </a:solidFill>
            <a:ln w="9525">
              <a:noFill/>
              <a:round/>
              <a:headEnd/>
              <a:tailEnd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653F54AE-9BC1-3A45-A129-4028EADE4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634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254F6D22-4944-974A-999E-F9E22F159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rgbClr val="0336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4023" y="2300984"/>
            <a:ext cx="4827178" cy="404216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3A0EE708-F36B-444B-9A8B-D48D69535E45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362700" y="2300984"/>
            <a:ext cx="4764829" cy="404216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4023" y="2799146"/>
            <a:ext cx="4827178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E40D4044-0F7B-0647-BAB5-16B23EBD9EC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62700" y="2799146"/>
            <a:ext cx="4756241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14D182-A7DD-4F7B-B207-262854316ED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fld id="{F88F5F63-8808-4375-85CE-D0FAFA3BBE65}" type="datetime3">
              <a:rPr lang="en-GB" noProof="0" smtClean="0">
                <a:latin typeface="+mn-lt"/>
              </a:rPr>
              <a:t>15 May, 2025</a:t>
            </a:fld>
            <a:endParaRPr lang="en-GB" noProof="0" dirty="0">
              <a:latin typeface="+mn-lt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B29252-5D0B-4B9D-9FBD-8EC0929FE09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en-GB" noProof="0" dirty="0"/>
              <a:t>Annual Review</a:t>
            </a:r>
            <a:endParaRPr lang="en-GB" b="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B4FEF6-E217-4110-BBF5-C4B77ADC84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251870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F264D-82D6-DB98-32CE-2EFCF8816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327271"/>
            <a:ext cx="9529895" cy="720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da-DK" dirty="0"/>
              <a:t>Klik for at redigere titeltypografien i masteren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ECAA2A-9D91-E199-7D77-2914358F0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1448999"/>
            <a:ext cx="11366716" cy="4943779"/>
          </a:xfrm>
        </p:spPr>
        <p:txBody>
          <a:bodyPr/>
          <a:lstStyle/>
          <a:p>
            <a:pPr lvl="0"/>
            <a:r>
              <a:rPr lang="da-DK" dirty="0"/>
              <a:t>Klik for at redigere teksttypografierne i masteren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  <a:endParaRPr lang="en-DK" dirty="0"/>
          </a:p>
        </p:txBody>
      </p:sp>
      <p:sp>
        <p:nvSpPr>
          <p:cNvPr id="5" name="Tekstfelt 4">
            <a:extLst>
              <a:ext uri="{FF2B5EF4-FFF2-40B4-BE49-F238E27FC236}">
                <a16:creationId xmlns:a16="http://schemas.microsoft.com/office/drawing/2014/main" id="{A7705AF7-8096-CBA0-9412-D5C7E8E1B007}"/>
              </a:ext>
            </a:extLst>
          </p:cNvPr>
          <p:cNvSpPr txBox="1"/>
          <p:nvPr userDrawn="1"/>
        </p:nvSpPr>
        <p:spPr>
          <a:xfrm>
            <a:off x="10245768" y="6646083"/>
            <a:ext cx="54053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600" dirty="0"/>
              <a:t>23-09-2024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8C331DA3-D5ED-A213-93C2-AB4D5AB634C9}"/>
              </a:ext>
            </a:extLst>
          </p:cNvPr>
          <p:cNvSpPr txBox="1"/>
          <p:nvPr userDrawn="1"/>
        </p:nvSpPr>
        <p:spPr>
          <a:xfrm>
            <a:off x="11028789" y="6637768"/>
            <a:ext cx="32252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C648E78-1E8F-4FDE-8F03-3DAB7FA2C579}" type="slidenum">
              <a:rPr lang="da-DK" sz="600" smtClean="0"/>
              <a:t>‹#›</a:t>
            </a:fld>
            <a:endParaRPr lang="da-DK" sz="600" dirty="0"/>
          </a:p>
        </p:txBody>
      </p:sp>
    </p:spTree>
    <p:extLst>
      <p:ext uri="{BB962C8B-B14F-4D97-AF65-F5344CB8AC3E}">
        <p14:creationId xmlns:p14="http://schemas.microsoft.com/office/powerpoint/2010/main" val="3133056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1_Custom Layou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7"/>
          <p:cNvPicPr preferRelativeResize="0"/>
          <p:nvPr/>
        </p:nvPicPr>
        <p:blipFill rotWithShape="1">
          <a:blip r:embed="rId2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7"/>
          <p:cNvSpPr txBox="1"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87"/>
              </a:buClr>
              <a:buSzPts val="2800"/>
              <a:buFont typeface="Calibri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body" idx="1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588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588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588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5887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434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3_Custom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8"/>
          <p:cNvPicPr preferRelativeResize="0"/>
          <p:nvPr/>
        </p:nvPicPr>
        <p:blipFill rotWithShape="1">
          <a:blip r:embed="rId2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8"/>
          <p:cNvSpPr txBox="1"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87"/>
              </a:buClr>
              <a:buSzPts val="2800"/>
              <a:buFont typeface="Calibri"/>
              <a:buNone/>
              <a:defRPr>
                <a:solidFill>
                  <a:srgbClr val="005887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body" idx="1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400"/>
              <a:buChar char="•"/>
              <a:defRPr>
                <a:solidFill>
                  <a:srgbClr val="005887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5887"/>
              </a:buClr>
              <a:buSzPts val="2200"/>
              <a:buChar char="•"/>
              <a:defRPr>
                <a:solidFill>
                  <a:srgbClr val="005887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5887"/>
              </a:buClr>
              <a:buSzPts val="2000"/>
              <a:buChar char="•"/>
              <a:defRPr>
                <a:solidFill>
                  <a:srgbClr val="005887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5887"/>
              </a:buClr>
              <a:buSzPts val="1800"/>
              <a:buChar char="•"/>
              <a:defRPr>
                <a:solidFill>
                  <a:srgbClr val="005887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5887"/>
              </a:buClr>
              <a:buSzPts val="1800"/>
              <a:buChar char="•"/>
              <a:defRPr>
                <a:solidFill>
                  <a:srgbClr val="00588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7303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432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404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FAC05-9930-4567-A963-C7C5B64C8A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21B3C1-DE73-0B56-521F-693016AAD4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03E2B-704F-3261-C722-895927CBB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940F0-E57A-4046-B7E5-20835A6D8C9B}" type="datetimeFigureOut">
              <a:rPr lang="en-IL" smtClean="0"/>
              <a:t>5/15/25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C5975-AE77-BEB8-E426-A8980B10B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84A54-7A4A-3879-B51E-18A9592D6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3A34D-ABAE-44DA-9D17-B212DD65C51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276603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9DA29-D4E8-FC44-417C-4A1DF3E7A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40EB2-3D2D-9191-EF9D-CFCA293B3F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2DC5ED-6BC9-1984-43ED-65E9FDBC9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940F0-E57A-4046-B7E5-20835A6D8C9B}" type="datetimeFigureOut">
              <a:rPr lang="en-IL" smtClean="0"/>
              <a:t>5/15/25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52DC5-0D5D-D716-F409-BE8B0E6BA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93780-1080-FBC2-990C-0F1DE2D1B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3A34D-ABAE-44DA-9D17-B212DD65C51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598843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7054" y="2116182"/>
            <a:ext cx="5491571" cy="1514019"/>
          </a:xfrm>
          <a:prstGeom prst="rect">
            <a:avLst/>
          </a:prstGeom>
        </p:spPr>
        <p:txBody>
          <a:bodyPr lIns="0" tIns="0" rIns="0" bIns="0" rtlCol="0" anchor="b">
            <a:noAutofit/>
          </a:bodyPr>
          <a:lstStyle>
            <a:lvl1pPr algn="l"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en-US" noProof="0" dirty="0"/>
              <a:t>Click to edit Master title style</a:t>
            </a:r>
            <a:endParaRPr lang="en-GB" noProof="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634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1D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rgbClr val="0336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71403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698797"/>
            <a:ext cx="9923105" cy="7498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719" t="73613" r="52315" b="21211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baseline="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opservices.com/what-it-infrastructure-remote-monitoring-noc-is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display/SIGAI/SIG-AI+Home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30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9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sv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ussex.ac.uk/research/centres/acmi/" TargetMode="External"/><Relationship Id="rId7" Type="http://schemas.openxmlformats.org/officeDocument/2006/relationships/hyperlink" Target="https://www.sussex.ac.uk/research/centres/sussexcentre-for-quantum-technologies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sussex.ac.uk/foss/research" TargetMode="External"/><Relationship Id="rId5" Type="http://schemas.openxmlformats.org/officeDocument/2006/relationships/hyperlink" Target="https://www.sussex.ac.uk/research/centres/creative-technology/" TargetMode="External"/><Relationship Id="rId4" Type="http://schemas.openxmlformats.org/officeDocument/2006/relationships/hyperlink" Target="https://www.sussex.ac.uk/research/centres/centre-for-robotics-and-sensing-technologies/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4.jpeg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sv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0.svg"/><Relationship Id="rId5" Type="http://schemas.openxmlformats.org/officeDocument/2006/relationships/image" Target="../media/image49.png"/><Relationship Id="rId10" Type="http://schemas.openxmlformats.org/officeDocument/2006/relationships/image" Target="../media/image54.svg"/><Relationship Id="rId4" Type="http://schemas.openxmlformats.org/officeDocument/2006/relationships/image" Target="../media/image48.svg"/><Relationship Id="rId9" Type="http://schemas.openxmlformats.org/officeDocument/2006/relationships/image" Target="../media/image53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1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2325418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noProof="0" dirty="0">
                <a:solidFill>
                  <a:schemeClr val="bg1"/>
                </a:solidFill>
                <a:ea typeface="Calibri"/>
                <a:cs typeface="Calibri"/>
              </a:rPr>
              <a:t>SIG-ISM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062867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b="1" noProof="0" dirty="0">
                <a:solidFill>
                  <a:schemeClr val="bg1"/>
                </a:solidFill>
              </a:rPr>
              <a:t>Michel Gerdes (SC chair, DFN-CERT)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noProof="0" dirty="0">
                <a:solidFill>
                  <a:schemeClr val="bg1"/>
                </a:solidFill>
              </a:rPr>
              <a:t>GCP Workshop, Prague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noProof="0" dirty="0">
                <a:solidFill>
                  <a:schemeClr val="bg1"/>
                </a:solidFill>
              </a:rPr>
              <a:t>14.05.2025</a:t>
            </a:r>
          </a:p>
        </p:txBody>
      </p:sp>
    </p:spTree>
    <p:extLst>
      <p:ext uri="{BB962C8B-B14F-4D97-AF65-F5344CB8AC3E}">
        <p14:creationId xmlns:p14="http://schemas.microsoft.com/office/powerpoint/2010/main" val="4101351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F4FD45-CCCA-BD64-A2AE-BEC864EF3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577857"/>
            <a:ext cx="9529895" cy="720000"/>
          </a:xfrm>
        </p:spPr>
        <p:txBody>
          <a:bodyPr/>
          <a:lstStyle/>
          <a:p>
            <a:r>
              <a:rPr lang="da-DK" dirty="0"/>
              <a:t>SIG-MSP – </a:t>
            </a:r>
            <a:r>
              <a:rPr lang="da-DK" dirty="0" err="1"/>
              <a:t>why</a:t>
            </a:r>
            <a:r>
              <a:rPr lang="da-DK" dirty="0"/>
              <a:t>?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7EF7EB21-CA45-B056-5B44-C062905E1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1448999"/>
            <a:ext cx="6580994" cy="4943779"/>
          </a:xfrm>
        </p:spPr>
        <p:txBody>
          <a:bodyPr>
            <a:normAutofit/>
          </a:bodyPr>
          <a:lstStyle/>
          <a:p>
            <a:r>
              <a:rPr lang="da-DK" dirty="0" err="1"/>
              <a:t>NRENs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unique</a:t>
            </a:r>
            <a:r>
              <a:rPr lang="da-DK" dirty="0"/>
              <a:t> in </a:t>
            </a:r>
            <a:r>
              <a:rPr lang="da-DK" dirty="0" err="1"/>
              <a:t>their</a:t>
            </a:r>
            <a:r>
              <a:rPr lang="da-DK" dirty="0"/>
              <a:t> </a:t>
            </a:r>
            <a:r>
              <a:rPr lang="da-DK" dirty="0" err="1"/>
              <a:t>countries</a:t>
            </a:r>
            <a:endParaRPr lang="da-DK" dirty="0"/>
          </a:p>
          <a:p>
            <a:r>
              <a:rPr lang="da-DK" dirty="0"/>
              <a:t>NREN management has no </a:t>
            </a:r>
            <a:r>
              <a:rPr lang="da-DK" dirty="0" err="1"/>
              <a:t>other</a:t>
            </a:r>
            <a:r>
              <a:rPr lang="da-DK" dirty="0"/>
              <a:t> </a:t>
            </a:r>
            <a:r>
              <a:rPr lang="da-DK" dirty="0" err="1"/>
              <a:t>groups</a:t>
            </a:r>
            <a:r>
              <a:rPr lang="da-DK" dirty="0"/>
              <a:t> or fora with </a:t>
            </a:r>
            <a:r>
              <a:rPr lang="da-DK" dirty="0" err="1"/>
              <a:t>this</a:t>
            </a:r>
            <a:r>
              <a:rPr lang="da-DK" dirty="0"/>
              <a:t> </a:t>
            </a:r>
            <a:r>
              <a:rPr lang="da-DK" dirty="0" err="1"/>
              <a:t>focus</a:t>
            </a:r>
            <a:endParaRPr lang="da-DK" dirty="0"/>
          </a:p>
          <a:p>
            <a:r>
              <a:rPr lang="da-DK" dirty="0"/>
              <a:t>NREN </a:t>
            </a:r>
            <a:r>
              <a:rPr lang="da-DK" dirty="0" err="1"/>
              <a:t>staff</a:t>
            </a:r>
            <a:r>
              <a:rPr lang="da-DK" dirty="0"/>
              <a:t> </a:t>
            </a:r>
            <a:r>
              <a:rPr lang="da-DK" dirty="0" err="1"/>
              <a:t>involved</a:t>
            </a:r>
            <a:r>
              <a:rPr lang="da-DK" dirty="0"/>
              <a:t> in </a:t>
            </a:r>
            <a:r>
              <a:rPr lang="da-DK" dirty="0" err="1"/>
              <a:t>existing</a:t>
            </a:r>
            <a:r>
              <a:rPr lang="da-DK" dirty="0"/>
              <a:t> services go the relevant </a:t>
            </a:r>
            <a:r>
              <a:rPr lang="da-DK" dirty="0" err="1"/>
              <a:t>groups</a:t>
            </a:r>
            <a:r>
              <a:rPr lang="da-DK" dirty="0"/>
              <a:t> and for, but </a:t>
            </a:r>
            <a:r>
              <a:rPr lang="da-DK" dirty="0" err="1"/>
              <a:t>where</a:t>
            </a:r>
            <a:r>
              <a:rPr lang="da-DK" dirty="0"/>
              <a:t> do </a:t>
            </a:r>
            <a:r>
              <a:rPr lang="da-DK" dirty="0" err="1"/>
              <a:t>we</a:t>
            </a:r>
            <a:r>
              <a:rPr lang="da-DK" dirty="0"/>
              <a:t> </a:t>
            </a:r>
            <a:r>
              <a:rPr lang="da-DK" dirty="0" err="1"/>
              <a:t>introduce</a:t>
            </a:r>
            <a:r>
              <a:rPr lang="da-DK" dirty="0"/>
              <a:t> new services to the </a:t>
            </a:r>
            <a:r>
              <a:rPr lang="da-DK" dirty="0" err="1"/>
              <a:t>NRENs</a:t>
            </a:r>
            <a:r>
              <a:rPr lang="da-DK" dirty="0"/>
              <a:t>, </a:t>
            </a:r>
            <a:r>
              <a:rPr lang="da-DK" dirty="0" err="1"/>
              <a:t>except</a:t>
            </a:r>
            <a:r>
              <a:rPr lang="da-DK" dirty="0"/>
              <a:t> in SIG-MSP</a:t>
            </a:r>
          </a:p>
          <a:p>
            <a:r>
              <a:rPr lang="da-DK" dirty="0"/>
              <a:t>NREN management </a:t>
            </a:r>
            <a:r>
              <a:rPr lang="da-DK" dirty="0" err="1"/>
              <a:t>can’t</a:t>
            </a:r>
            <a:r>
              <a:rPr lang="da-DK" dirty="0"/>
              <a:t> go to ”all” </a:t>
            </a:r>
            <a:r>
              <a:rPr lang="da-DK" dirty="0" err="1"/>
              <a:t>groups</a:t>
            </a:r>
            <a:r>
              <a:rPr lang="da-DK" dirty="0"/>
              <a:t> and </a:t>
            </a:r>
            <a:r>
              <a:rPr lang="da-DK" dirty="0" err="1"/>
              <a:t>infoshares</a:t>
            </a:r>
            <a:r>
              <a:rPr lang="da-DK" dirty="0"/>
              <a:t>, but </a:t>
            </a:r>
            <a:r>
              <a:rPr lang="da-DK" dirty="0" err="1"/>
              <a:t>they</a:t>
            </a:r>
            <a:r>
              <a:rPr lang="da-DK" dirty="0"/>
              <a:t> still </a:t>
            </a:r>
            <a:r>
              <a:rPr lang="da-DK" dirty="0" err="1"/>
              <a:t>need</a:t>
            </a:r>
            <a:r>
              <a:rPr lang="da-DK" dirty="0"/>
              <a:t> to </a:t>
            </a:r>
            <a:r>
              <a:rPr lang="da-DK" dirty="0" err="1"/>
              <a:t>gather</a:t>
            </a:r>
            <a:r>
              <a:rPr lang="da-DK" dirty="0"/>
              <a:t> inspiration and </a:t>
            </a:r>
            <a:r>
              <a:rPr lang="da-DK" dirty="0" err="1"/>
              <a:t>meet</a:t>
            </a:r>
            <a:r>
              <a:rPr lang="da-DK" dirty="0"/>
              <a:t> </a:t>
            </a:r>
            <a:r>
              <a:rPr lang="da-DK" dirty="0" err="1"/>
              <a:t>other</a:t>
            </a:r>
            <a:r>
              <a:rPr lang="da-DK" dirty="0"/>
              <a:t> </a:t>
            </a:r>
            <a:r>
              <a:rPr lang="da-DK" dirty="0" err="1"/>
              <a:t>NRENs</a:t>
            </a:r>
            <a:r>
              <a:rPr lang="da-DK" dirty="0"/>
              <a:t> </a:t>
            </a:r>
          </a:p>
          <a:p>
            <a:r>
              <a:rPr lang="da-DK" dirty="0"/>
              <a:t>A </a:t>
            </a:r>
            <a:r>
              <a:rPr lang="da-DK" dirty="0" err="1"/>
              <a:t>good</a:t>
            </a:r>
            <a:r>
              <a:rPr lang="da-DK" dirty="0"/>
              <a:t> </a:t>
            </a:r>
            <a:r>
              <a:rPr lang="da-DK" dirty="0" err="1"/>
              <a:t>way</a:t>
            </a:r>
            <a:r>
              <a:rPr lang="da-DK" dirty="0"/>
              <a:t> to </a:t>
            </a:r>
            <a:r>
              <a:rPr lang="da-DK" dirty="0" err="1"/>
              <a:t>engage</a:t>
            </a:r>
            <a:r>
              <a:rPr lang="da-DK" dirty="0"/>
              <a:t> with the </a:t>
            </a:r>
            <a:r>
              <a:rPr lang="da-DK" dirty="0" err="1"/>
              <a:t>hosting</a:t>
            </a:r>
            <a:r>
              <a:rPr lang="da-DK" dirty="0"/>
              <a:t> NREN</a:t>
            </a:r>
          </a:p>
          <a:p>
            <a:endParaRPr lang="da-DK" dirty="0"/>
          </a:p>
        </p:txBody>
      </p:sp>
      <p:pic>
        <p:nvPicPr>
          <p:cNvPr id="5" name="Billede 4">
            <a:extLst>
              <a:ext uri="{FF2B5EF4-FFF2-40B4-BE49-F238E27FC236}">
                <a16:creationId xmlns:a16="http://schemas.microsoft.com/office/drawing/2014/main" id="{E68E14D1-FDF7-1669-F417-52D3CFA8CD5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003"/>
          <a:stretch/>
        </p:blipFill>
        <p:spPr>
          <a:xfrm>
            <a:off x="7084159" y="1297857"/>
            <a:ext cx="5107841" cy="448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169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23A13E-918A-CE08-5133-0BA014ABA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747" y="624154"/>
            <a:ext cx="9529895" cy="720000"/>
          </a:xfrm>
        </p:spPr>
        <p:txBody>
          <a:bodyPr/>
          <a:lstStyle/>
          <a:p>
            <a:r>
              <a:rPr lang="da-DK" dirty="0" err="1"/>
              <a:t>Thanks</a:t>
            </a:r>
            <a:r>
              <a:rPr lang="da-DK" dirty="0"/>
              <a:t> the </a:t>
            </a:r>
            <a:r>
              <a:rPr lang="da-DK" dirty="0" err="1"/>
              <a:t>invaluable</a:t>
            </a:r>
            <a:r>
              <a:rPr lang="da-DK" dirty="0"/>
              <a:t> support from GÉANT</a:t>
            </a:r>
          </a:p>
        </p:txBody>
      </p:sp>
      <p:pic>
        <p:nvPicPr>
          <p:cNvPr id="5" name="Pladsholder til indhold 4">
            <a:extLst>
              <a:ext uri="{FF2B5EF4-FFF2-40B4-BE49-F238E27FC236}">
                <a16:creationId xmlns:a16="http://schemas.microsoft.com/office/drawing/2014/main" id="{1BEC6C81-E9F0-9421-1C2C-657B2A2ED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1525" r="21392"/>
          <a:stretch/>
        </p:blipFill>
        <p:spPr>
          <a:xfrm>
            <a:off x="882908" y="1449388"/>
            <a:ext cx="4232787" cy="4943475"/>
          </a:xfrm>
        </p:spPr>
      </p:pic>
      <p:pic>
        <p:nvPicPr>
          <p:cNvPr id="7" name="Billede 6">
            <a:extLst>
              <a:ext uri="{FF2B5EF4-FFF2-40B4-BE49-F238E27FC236}">
                <a16:creationId xmlns:a16="http://schemas.microsoft.com/office/drawing/2014/main" id="{BF04B21B-B4DB-8355-BEE6-8139856836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9307" t="6783" r="26249" b="44417"/>
          <a:stretch/>
        </p:blipFill>
        <p:spPr>
          <a:xfrm>
            <a:off x="5115695" y="1449387"/>
            <a:ext cx="6753270" cy="494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656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"/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" name="Google Shape;44;p1"/>
          <p:cNvPicPr preferRelativeResize="0"/>
          <p:nvPr/>
        </p:nvPicPr>
        <p:blipFill rotWithShape="1">
          <a:blip r:embed="rId3">
            <a:alphaModFix/>
          </a:blip>
          <a:srcRect l="13286" t="60631" r="43124" b="7996"/>
          <a:stretch/>
        </p:blipFill>
        <p:spPr>
          <a:xfrm>
            <a:off x="711199" y="28863"/>
            <a:ext cx="11480801" cy="5825201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1"/>
          <p:cNvSpPr txBox="1"/>
          <p:nvPr/>
        </p:nvSpPr>
        <p:spPr>
          <a:xfrm>
            <a:off x="1255494" y="2000457"/>
            <a:ext cx="6059706" cy="737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GB"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SIG-NOC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endParaRPr sz="30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1"/>
          <p:cNvSpPr txBox="1"/>
          <p:nvPr/>
        </p:nvSpPr>
        <p:spPr>
          <a:xfrm>
            <a:off x="1255494" y="2607476"/>
            <a:ext cx="6753726" cy="749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" name="Google Shape;47;p1"/>
          <p:cNvPicPr preferRelativeResize="0"/>
          <p:nvPr/>
        </p:nvPicPr>
        <p:blipFill rotWithShape="1">
          <a:blip r:embed="rId4">
            <a:alphaModFix/>
          </a:blip>
          <a:srcRect t="-1" b="15503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1"/>
          <p:cNvSpPr txBox="1"/>
          <p:nvPr/>
        </p:nvSpPr>
        <p:spPr>
          <a:xfrm>
            <a:off x="1255494" y="3345856"/>
            <a:ext cx="6753726" cy="732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GB"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GCP Workshop Lightning Talk</a:t>
            </a:r>
            <a:endParaRPr sz="20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GB"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14 May 2025</a:t>
            </a:r>
            <a:endParaRPr sz="20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1"/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1"/>
          <p:cNvSpPr txBox="1"/>
          <p:nvPr/>
        </p:nvSpPr>
        <p:spPr>
          <a:xfrm>
            <a:off x="1255494" y="5073436"/>
            <a:ext cx="5467827" cy="42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1"/>
          <p:cNvSpPr txBox="1"/>
          <p:nvPr/>
        </p:nvSpPr>
        <p:spPr>
          <a:xfrm>
            <a:off x="1255494" y="5375228"/>
            <a:ext cx="5467827" cy="42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" name="Google Shape;52;p1" descr="A group of people posing for a photo&#10;&#10;AI-generated content may be incorrect.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05550" y="397803"/>
            <a:ext cx="5343525" cy="2719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" descr="A group of people posing for a photo&#10;&#10;AI-generated content may be incorrect.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05550" y="3392468"/>
            <a:ext cx="5334000" cy="29210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"/>
          <p:cNvSpPr txBox="1"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87"/>
              </a:buClr>
              <a:buSzPts val="2800"/>
              <a:buFont typeface="Calibri"/>
              <a:buNone/>
            </a:pPr>
            <a:r>
              <a:rPr lang="en-GB"/>
              <a:t>SIG-NOC Overview</a:t>
            </a:r>
            <a:endParaRPr/>
          </a:p>
        </p:txBody>
      </p:sp>
      <p:sp>
        <p:nvSpPr>
          <p:cNvPr id="59" name="Google Shape;59;p2"/>
          <p:cNvSpPr txBox="1"/>
          <p:nvPr/>
        </p:nvSpPr>
        <p:spPr>
          <a:xfrm>
            <a:off x="836975" y="1710500"/>
            <a:ext cx="7257600" cy="483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87"/>
              </a:buClr>
              <a:buSzPts val="2200"/>
              <a:buFont typeface="Arial"/>
              <a:buChar char="•"/>
            </a:pPr>
            <a:r>
              <a:rPr lang="en-GB" sz="2200" b="0" i="0" u="none" strike="noStrike" cap="none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NOC = Network Operations Centres</a:t>
            </a:r>
            <a:endParaRPr sz="2200" b="0" i="0" u="none" strike="noStrike" cap="none" dirty="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15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200"/>
              <a:buFont typeface="Arial"/>
              <a:buChar char="•"/>
            </a:pPr>
            <a:r>
              <a:rPr lang="en-GB" sz="2200" b="0" i="0" u="none" strike="noStrike" cap="none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Former GÉANT Task Force (aka TF-NOC)</a:t>
            </a:r>
            <a:endParaRPr sz="2200" b="0" i="0" u="none" strike="noStrike" cap="none" dirty="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15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200"/>
              <a:buFont typeface="Arial"/>
              <a:buChar char="•"/>
            </a:pPr>
            <a:r>
              <a:rPr lang="en-GB" sz="2200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SIG-NOC had its first meeting in 2015</a:t>
            </a:r>
            <a:endParaRPr sz="2200" dirty="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400"/>
              <a:buFont typeface="Arial"/>
              <a:buNone/>
            </a:pPr>
            <a:endParaRPr sz="2200" dirty="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15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200"/>
              <a:buFont typeface="Arial"/>
              <a:buChar char="•"/>
            </a:pPr>
            <a:r>
              <a:rPr lang="en-GB" sz="2200" b="0" i="0" u="none" strike="noStrike" cap="none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Mailing list contains 269 subscribers</a:t>
            </a:r>
            <a:endParaRPr sz="1200" dirty="0"/>
          </a:p>
          <a:p>
            <a:pPr marL="228600" marR="0" lvl="0" indent="-215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200"/>
              <a:buFont typeface="Arial"/>
              <a:buChar char="•"/>
            </a:pPr>
            <a:r>
              <a:rPr lang="en-GB" sz="2200" b="0" i="0" u="none" strike="noStrike" cap="none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2 hybrid meetings per year</a:t>
            </a:r>
            <a:endParaRPr sz="1200" dirty="0"/>
          </a:p>
          <a:p>
            <a:pPr marL="914400" marR="0" lvl="1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200"/>
              <a:buFont typeface="Arial"/>
              <a:buChar char="○"/>
            </a:pPr>
            <a:r>
              <a:rPr lang="en-GB" sz="2200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50-55 </a:t>
            </a:r>
            <a:r>
              <a:rPr lang="en-GB" sz="2200" b="0" i="0" u="none" strike="noStrike" cap="none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participants </a:t>
            </a:r>
            <a:r>
              <a:rPr lang="en-GB" sz="2200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per</a:t>
            </a:r>
            <a:r>
              <a:rPr lang="en-GB" sz="2200" b="0" i="0" u="none" strike="noStrike" cap="none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 meeting (</a:t>
            </a:r>
            <a:r>
              <a:rPr lang="en-GB" sz="2200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online + on-site)</a:t>
            </a:r>
            <a:endParaRPr sz="2200" dirty="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200"/>
              <a:buFont typeface="Arial"/>
              <a:buChar char="○"/>
            </a:pPr>
            <a:r>
              <a:rPr lang="en-GB" sz="2200" b="0" i="0" u="none" strike="noStrike" cap="none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leading NOC engineers and staff members</a:t>
            </a:r>
            <a:endParaRPr sz="2200" b="0" i="0" u="none" strike="noStrike" cap="none" dirty="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200"/>
              <a:buFont typeface="Arial"/>
              <a:buChar char="○"/>
            </a:pPr>
            <a:r>
              <a:rPr lang="en-GB" sz="2200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coming </a:t>
            </a:r>
            <a:r>
              <a:rPr lang="en-GB" sz="2200" b="0" i="0" u="none" strike="noStrike" cap="none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from NRENs </a:t>
            </a:r>
            <a:r>
              <a:rPr lang="en-GB" sz="2200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universities</a:t>
            </a:r>
            <a:endParaRPr sz="2200" dirty="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200"/>
              <a:buFont typeface="Calibri"/>
              <a:buChar char="•"/>
            </a:pPr>
            <a:r>
              <a:rPr lang="en-GB" sz="2200" b="1" dirty="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SIG-NOC tools survey</a:t>
            </a:r>
            <a:endParaRPr sz="2200" b="1" dirty="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0" name="Google Shape;60;p2" descr="A white background with blue text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58175" y="1090613"/>
            <a:ext cx="3609975" cy="329565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"/>
          <p:cNvSpPr/>
          <p:nvPr/>
        </p:nvSpPr>
        <p:spPr>
          <a:xfrm>
            <a:off x="8008025" y="3046050"/>
            <a:ext cx="278400" cy="278400"/>
          </a:xfrm>
          <a:prstGeom prst="sun">
            <a:avLst>
              <a:gd name="adj" fmla="val 25000"/>
            </a:avLst>
          </a:prstGeom>
          <a:solidFill>
            <a:srgbClr val="F471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" name="Google Shape;62;p2" title="Screenshot 2025-05-07 at 15.17.30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31875" y="4798699"/>
            <a:ext cx="5259104" cy="2011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"/>
          <p:cNvSpPr txBox="1"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87"/>
              </a:buClr>
              <a:buSzPts val="2800"/>
              <a:buFont typeface="Calibri"/>
              <a:buNone/>
            </a:pPr>
            <a:r>
              <a:rPr lang="en-GB"/>
              <a:t>Areas of interest</a:t>
            </a:r>
            <a:endParaRPr/>
          </a:p>
        </p:txBody>
      </p:sp>
      <p:sp>
        <p:nvSpPr>
          <p:cNvPr id="69" name="Google Shape;69;p3"/>
          <p:cNvSpPr txBox="1">
            <a:spLocks noGrp="1"/>
          </p:cNvSpPr>
          <p:nvPr>
            <p:ph type="body" idx="1"/>
          </p:nvPr>
        </p:nvSpPr>
        <p:spPr>
          <a:xfrm>
            <a:off x="789348" y="1424750"/>
            <a:ext cx="7137900" cy="4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87"/>
              </a:buClr>
              <a:buSzPts val="2400"/>
              <a:buNone/>
            </a:pPr>
            <a:endParaRPr/>
          </a:p>
          <a:p>
            <a:pPr marL="22860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000"/>
              <a:buNone/>
            </a:pPr>
            <a:endParaRPr sz="2000" i="1"/>
          </a:p>
          <a:p>
            <a:pPr marL="228600" lvl="0" indent="-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400"/>
              <a:buNone/>
            </a:pPr>
            <a:endParaRPr/>
          </a:p>
        </p:txBody>
      </p:sp>
      <p:sp>
        <p:nvSpPr>
          <p:cNvPr id="70" name="Google Shape;70;p3"/>
          <p:cNvSpPr txBox="1"/>
          <p:nvPr/>
        </p:nvSpPr>
        <p:spPr>
          <a:xfrm>
            <a:off x="998898" y="1862900"/>
            <a:ext cx="6485700" cy="45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Everything that helps NOC personnel in their daily work! </a:t>
            </a:r>
            <a:endParaRPr sz="2400" b="1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057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ct val="100000"/>
              <a:buFont typeface="Arial"/>
              <a:buChar char="•"/>
            </a:pPr>
            <a:r>
              <a:rPr lang="en-GB" sz="2400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Network infrastructure technologies and services </a:t>
            </a:r>
            <a:endParaRPr sz="2400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057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ct val="100000"/>
              <a:buFont typeface="Arial"/>
              <a:buChar char="•"/>
            </a:pPr>
            <a:r>
              <a:rPr lang="en-GB" sz="2400" b="0" i="1" u="none" strike="noStrike" cap="none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NOC tools, sy</a:t>
            </a:r>
            <a:r>
              <a:rPr lang="en-GB" sz="2400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stems and functions</a:t>
            </a:r>
            <a:endParaRPr sz="2400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057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ct val="100000"/>
              <a:buFont typeface="Arial"/>
              <a:buChar char="•"/>
            </a:pPr>
            <a:r>
              <a:rPr lang="en-GB" sz="2400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Best practices, </a:t>
            </a:r>
            <a:r>
              <a:rPr lang="en-GB" sz="2400" b="0" i="1" u="none" strike="noStrike" cap="none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procedures, </a:t>
            </a:r>
            <a:r>
              <a:rPr lang="en-GB" sz="2400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workflows</a:t>
            </a:r>
            <a:endParaRPr sz="2400" b="0" i="1" u="none" strike="noStrike" cap="none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057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ct val="100000"/>
              <a:buFont typeface="Arial"/>
              <a:buChar char="•"/>
            </a:pPr>
            <a:r>
              <a:rPr lang="en-GB" sz="2400" b="0" i="1" u="none" strike="noStrike" cap="none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NOC organisation models and interworking</a:t>
            </a:r>
            <a:endParaRPr sz="2400" b="0" i="1" u="none" strike="noStrike" cap="none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 b="1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Presentations from: </a:t>
            </a:r>
            <a:endParaRPr sz="2400" b="1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81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ct val="100000"/>
              <a:buFont typeface="Calibri"/>
              <a:buChar char="•"/>
            </a:pPr>
            <a:r>
              <a:rPr lang="en-GB" sz="2400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NRENs, Universities, Vendors</a:t>
            </a:r>
            <a:endParaRPr sz="2400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81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ct val="100000"/>
              <a:buFont typeface="Calibri"/>
              <a:buChar char="•"/>
            </a:pPr>
            <a:r>
              <a:rPr lang="en-GB" sz="2400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Single / multi-domain / federation</a:t>
            </a:r>
            <a:endParaRPr sz="2400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81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ct val="100000"/>
              <a:buFont typeface="Calibri"/>
              <a:buChar char="•"/>
            </a:pPr>
            <a:r>
              <a:rPr lang="en-GB" sz="2400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Europe, Globally</a:t>
            </a:r>
            <a:endParaRPr sz="2400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ct val="100000"/>
              <a:buFont typeface="Arial"/>
              <a:buNone/>
            </a:pPr>
            <a:endParaRPr sz="2400" b="0" i="0" u="none" strike="noStrike" cap="none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" name="Google Shape;71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38682" y="3429000"/>
            <a:ext cx="5028851" cy="2315599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3"/>
          <p:cNvSpPr txBox="1"/>
          <p:nvPr/>
        </p:nvSpPr>
        <p:spPr>
          <a:xfrm>
            <a:off x="10366025" y="5668400"/>
            <a:ext cx="1708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Image source: </a:t>
            </a:r>
            <a:r>
              <a:rPr lang="en-GB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OpServices</a:t>
            </a:r>
            <a:endParaRPr sz="1000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55b0275122_0_5"/>
          <p:cNvSpPr txBox="1">
            <a:spLocks noGrp="1"/>
          </p:cNvSpPr>
          <p:nvPr>
            <p:ph type="title"/>
          </p:nvPr>
        </p:nvSpPr>
        <p:spPr>
          <a:xfrm>
            <a:off x="998895" y="786634"/>
            <a:ext cx="9894600" cy="6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87"/>
              </a:buClr>
              <a:buSzPts val="2800"/>
              <a:buFont typeface="Calibri"/>
              <a:buNone/>
            </a:pPr>
            <a:r>
              <a:rPr lang="en-GB"/>
              <a:t>NOC Challenges</a:t>
            </a:r>
            <a:endParaRPr/>
          </a:p>
        </p:txBody>
      </p:sp>
      <p:sp>
        <p:nvSpPr>
          <p:cNvPr id="79" name="Google Shape;79;g355b0275122_0_5"/>
          <p:cNvSpPr txBox="1"/>
          <p:nvPr/>
        </p:nvSpPr>
        <p:spPr>
          <a:xfrm>
            <a:off x="1227500" y="1786700"/>
            <a:ext cx="3182100" cy="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196CFA"/>
                </a:solidFill>
                <a:latin typeface="Comfortaa"/>
                <a:ea typeface="Comfortaa"/>
                <a:cs typeface="Comfortaa"/>
                <a:sym typeface="Comfortaa"/>
              </a:rPr>
              <a:t>automation</a:t>
            </a:r>
            <a:endParaRPr sz="2200" b="1" u="none" strike="noStrike" cap="none">
              <a:solidFill>
                <a:srgbClr val="196CFA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0" name="Google Shape;80;g355b0275122_0_5"/>
          <p:cNvSpPr txBox="1"/>
          <p:nvPr/>
        </p:nvSpPr>
        <p:spPr>
          <a:xfrm>
            <a:off x="3186125" y="2200275"/>
            <a:ext cx="17421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F08AAE"/>
                </a:solidFill>
                <a:latin typeface="Comfortaa"/>
                <a:ea typeface="Comfortaa"/>
                <a:cs typeface="Comfortaa"/>
                <a:sym typeface="Comfortaa"/>
              </a:rPr>
              <a:t>security</a:t>
            </a:r>
            <a:endParaRPr sz="2200" b="1" u="none" strike="noStrike" cap="none">
              <a:solidFill>
                <a:srgbClr val="F08AA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1" name="Google Shape;81;g355b0275122_0_5"/>
          <p:cNvSpPr txBox="1"/>
          <p:nvPr/>
        </p:nvSpPr>
        <p:spPr>
          <a:xfrm>
            <a:off x="1097475" y="2200275"/>
            <a:ext cx="22104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35D098"/>
                </a:solidFill>
                <a:latin typeface="Comfortaa"/>
                <a:ea typeface="Comfortaa"/>
                <a:cs typeface="Comfortaa"/>
                <a:sym typeface="Comfortaa"/>
              </a:rPr>
              <a:t>operations</a:t>
            </a:r>
            <a:endParaRPr sz="2200" b="1" u="none" strike="noStrike" cap="none">
              <a:solidFill>
                <a:srgbClr val="35D098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2" name="Google Shape;82;g355b0275122_0_5"/>
          <p:cNvSpPr txBox="1"/>
          <p:nvPr/>
        </p:nvSpPr>
        <p:spPr>
          <a:xfrm>
            <a:off x="6366125" y="1731488"/>
            <a:ext cx="15945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FC4042"/>
                </a:solidFill>
                <a:latin typeface="Comfortaa"/>
                <a:ea typeface="Comfortaa"/>
                <a:cs typeface="Comfortaa"/>
                <a:sym typeface="Comfortaa"/>
              </a:rPr>
              <a:t>skills</a:t>
            </a:r>
            <a:endParaRPr sz="2200" b="1" u="none" strike="noStrike" cap="none">
              <a:solidFill>
                <a:srgbClr val="FC4042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3" name="Google Shape;83;g355b0275122_0_5"/>
          <p:cNvSpPr txBox="1"/>
          <p:nvPr/>
        </p:nvSpPr>
        <p:spPr>
          <a:xfrm>
            <a:off x="2092550" y="2660175"/>
            <a:ext cx="15945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9900FF"/>
                </a:solidFill>
                <a:latin typeface="Comfortaa"/>
                <a:ea typeface="Comfortaa"/>
                <a:cs typeface="Comfortaa"/>
                <a:sym typeface="Comfortaa"/>
              </a:rPr>
              <a:t>staffing</a:t>
            </a:r>
            <a:endParaRPr sz="2200" b="1" u="none" strike="noStrike" cap="none">
              <a:solidFill>
                <a:srgbClr val="9900F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4" name="Google Shape;84;g355b0275122_0_5"/>
          <p:cNvSpPr txBox="1"/>
          <p:nvPr/>
        </p:nvSpPr>
        <p:spPr>
          <a:xfrm>
            <a:off x="1173675" y="3275250"/>
            <a:ext cx="22104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FF9900"/>
                </a:solidFill>
                <a:latin typeface="Comfortaa"/>
                <a:ea typeface="Comfortaa"/>
                <a:cs typeface="Comfortaa"/>
                <a:sym typeface="Comfortaa"/>
              </a:rPr>
              <a:t>resilience</a:t>
            </a:r>
            <a:endParaRPr sz="2200" b="1" u="none" strike="noStrike" cap="none">
              <a:solidFill>
                <a:srgbClr val="FF99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5" name="Google Shape;85;g355b0275122_0_5"/>
          <p:cNvSpPr txBox="1"/>
          <p:nvPr/>
        </p:nvSpPr>
        <p:spPr>
          <a:xfrm>
            <a:off x="2780200" y="3026750"/>
            <a:ext cx="2658900" cy="3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4C1130"/>
                </a:solidFill>
                <a:latin typeface="Comfortaa"/>
                <a:ea typeface="Comfortaa"/>
                <a:cs typeface="Comfortaa"/>
                <a:sym typeface="Comfortaa"/>
              </a:rPr>
              <a:t>cloud networks</a:t>
            </a:r>
            <a:endParaRPr sz="2200" b="1" u="none" strike="noStrike" cap="none">
              <a:solidFill>
                <a:srgbClr val="4C113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6" name="Google Shape;86;g355b0275122_0_5"/>
          <p:cNvSpPr txBox="1"/>
          <p:nvPr/>
        </p:nvSpPr>
        <p:spPr>
          <a:xfrm>
            <a:off x="1476175" y="4197825"/>
            <a:ext cx="28578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980000"/>
                </a:solidFill>
                <a:latin typeface="Comfortaa"/>
                <a:ea typeface="Comfortaa"/>
                <a:cs typeface="Comfortaa"/>
                <a:sym typeface="Comfortaa"/>
              </a:rPr>
              <a:t>data flows</a:t>
            </a:r>
            <a:endParaRPr sz="2200" b="1" u="none" strike="noStrike" cap="none">
              <a:solidFill>
                <a:srgbClr val="98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7" name="Google Shape;87;g355b0275122_0_5"/>
          <p:cNvSpPr txBox="1"/>
          <p:nvPr/>
        </p:nvSpPr>
        <p:spPr>
          <a:xfrm rot="-5400000">
            <a:off x="-564625" y="3275250"/>
            <a:ext cx="33783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980000"/>
                </a:solidFill>
                <a:latin typeface="Comfortaa"/>
                <a:ea typeface="Comfortaa"/>
                <a:cs typeface="Comfortaa"/>
                <a:sym typeface="Comfortaa"/>
              </a:rPr>
              <a:t>open source vs paid</a:t>
            </a:r>
            <a:endParaRPr sz="2200" b="1" u="none" strike="noStrike" cap="none">
              <a:solidFill>
                <a:srgbClr val="98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8" name="Google Shape;88;g355b0275122_0_5"/>
          <p:cNvSpPr txBox="1"/>
          <p:nvPr/>
        </p:nvSpPr>
        <p:spPr>
          <a:xfrm>
            <a:off x="1233700" y="3660338"/>
            <a:ext cx="28578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1155CC"/>
                </a:solidFill>
                <a:latin typeface="Comfortaa"/>
                <a:ea typeface="Comfortaa"/>
                <a:cs typeface="Comfortaa"/>
                <a:sym typeface="Comfortaa"/>
              </a:rPr>
              <a:t>documentation</a:t>
            </a:r>
            <a:endParaRPr sz="2200" b="1" u="none" strike="noStrike" cap="none">
              <a:solidFill>
                <a:srgbClr val="1155CC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9" name="Google Shape;89;g355b0275122_0_5"/>
          <p:cNvSpPr txBox="1"/>
          <p:nvPr/>
        </p:nvSpPr>
        <p:spPr>
          <a:xfrm rot="-5401014">
            <a:off x="3639638" y="4047500"/>
            <a:ext cx="20340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F47199"/>
                </a:solidFill>
                <a:latin typeface="Comfortaa"/>
                <a:ea typeface="Comfortaa"/>
                <a:cs typeface="Comfortaa"/>
                <a:sym typeface="Comfortaa"/>
              </a:rPr>
              <a:t>funding</a:t>
            </a:r>
            <a:endParaRPr sz="2200" b="1" u="none" strike="noStrike" cap="none">
              <a:solidFill>
                <a:srgbClr val="F47199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90" name="Google Shape;90;g355b0275122_0_5"/>
          <p:cNvSpPr txBox="1"/>
          <p:nvPr/>
        </p:nvSpPr>
        <p:spPr>
          <a:xfrm>
            <a:off x="7563050" y="2048638"/>
            <a:ext cx="38679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6AA84F"/>
                </a:solidFill>
                <a:latin typeface="Comfortaa"/>
                <a:ea typeface="Comfortaa"/>
                <a:cs typeface="Comfortaa"/>
                <a:sym typeface="Comfortaa"/>
              </a:rPr>
              <a:t>federated operations</a:t>
            </a:r>
            <a:endParaRPr sz="2200" b="1" u="none" strike="noStrike" cap="none">
              <a:solidFill>
                <a:srgbClr val="6AA84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91" name="Google Shape;91;g355b0275122_0_5"/>
          <p:cNvSpPr txBox="1"/>
          <p:nvPr/>
        </p:nvSpPr>
        <p:spPr>
          <a:xfrm>
            <a:off x="1133725" y="4507163"/>
            <a:ext cx="28578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F47199"/>
                </a:solidFill>
                <a:latin typeface="Comfortaa"/>
                <a:ea typeface="Comfortaa"/>
                <a:cs typeface="Comfortaa"/>
                <a:sym typeface="Comfortaa"/>
              </a:rPr>
              <a:t>procurement</a:t>
            </a:r>
            <a:endParaRPr sz="2200" b="1" u="none" strike="noStrike" cap="none">
              <a:solidFill>
                <a:srgbClr val="F47199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92" name="Google Shape;92;g355b0275122_0_5"/>
          <p:cNvSpPr txBox="1"/>
          <p:nvPr/>
        </p:nvSpPr>
        <p:spPr>
          <a:xfrm>
            <a:off x="3387400" y="2658225"/>
            <a:ext cx="9414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rPr>
              <a:t>ai</a:t>
            </a:r>
            <a:endParaRPr sz="2200" b="1" u="none" strike="noStrike" cap="none">
              <a:solidFill>
                <a:schemeClr val="accen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93" name="Google Shape;93;g355b0275122_0_5"/>
          <p:cNvSpPr txBox="1"/>
          <p:nvPr/>
        </p:nvSpPr>
        <p:spPr>
          <a:xfrm>
            <a:off x="6290350" y="2566850"/>
            <a:ext cx="22104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35D098"/>
                </a:solidFill>
                <a:latin typeface="Comfortaa"/>
                <a:ea typeface="Comfortaa"/>
                <a:cs typeface="Comfortaa"/>
                <a:sym typeface="Comfortaa"/>
              </a:rPr>
              <a:t>ai for NOC</a:t>
            </a:r>
            <a:endParaRPr sz="2200" b="1" u="none" strike="noStrike" cap="none">
              <a:solidFill>
                <a:srgbClr val="35D098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94" name="Google Shape;94;g355b0275122_0_5"/>
          <p:cNvSpPr txBox="1"/>
          <p:nvPr/>
        </p:nvSpPr>
        <p:spPr>
          <a:xfrm>
            <a:off x="8540425" y="4929625"/>
            <a:ext cx="22104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674EA7"/>
                </a:solidFill>
                <a:latin typeface="Comfortaa"/>
                <a:ea typeface="Comfortaa"/>
                <a:cs typeface="Comfortaa"/>
                <a:sym typeface="Comfortaa"/>
              </a:rPr>
              <a:t>integration</a:t>
            </a:r>
            <a:endParaRPr sz="2200" b="1" u="none" strike="noStrike" cap="none">
              <a:solidFill>
                <a:srgbClr val="674EA7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95" name="Google Shape;95;g355b0275122_0_5"/>
          <p:cNvSpPr txBox="1"/>
          <p:nvPr/>
        </p:nvSpPr>
        <p:spPr>
          <a:xfrm>
            <a:off x="772875" y="5350300"/>
            <a:ext cx="27324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425E9B"/>
                </a:solidFill>
                <a:latin typeface="Comfortaa"/>
                <a:ea typeface="Comfortaa"/>
                <a:cs typeface="Comfortaa"/>
                <a:sym typeface="Comfortaa"/>
              </a:rPr>
              <a:t>European tools</a:t>
            </a:r>
            <a:endParaRPr sz="2200" b="1" u="none" strike="noStrike" cap="none">
              <a:solidFill>
                <a:srgbClr val="425E9B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96" name="Google Shape;96;g355b0275122_0_5"/>
          <p:cNvSpPr txBox="1"/>
          <p:nvPr/>
        </p:nvSpPr>
        <p:spPr>
          <a:xfrm rot="-5400000">
            <a:off x="9813425" y="4807500"/>
            <a:ext cx="21447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rPr>
              <a:t>scalability</a:t>
            </a:r>
            <a:endParaRPr sz="2200" b="1" u="none" strike="noStrike" cap="none">
              <a:solidFill>
                <a:schemeClr val="accent4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97" name="Google Shape;97;g355b0275122_0_5"/>
          <p:cNvSpPr txBox="1"/>
          <p:nvPr/>
        </p:nvSpPr>
        <p:spPr>
          <a:xfrm>
            <a:off x="84475" y="6082725"/>
            <a:ext cx="120447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chemeClr val="accent5"/>
                </a:solidFill>
                <a:latin typeface="Comfortaa"/>
                <a:ea typeface="Comfortaa"/>
                <a:cs typeface="Comfortaa"/>
                <a:sym typeface="Comfortaa"/>
              </a:rPr>
              <a:t>RPKI OTFN QKD PTP BGP WFO DNS MANRS CMS SOC DDoS NIS2 NetDevOps…</a:t>
            </a:r>
            <a:endParaRPr sz="2200" b="1" u="none" strike="noStrike" cap="none">
              <a:solidFill>
                <a:schemeClr val="accent5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98" name="Google Shape;98;g355b0275122_0_5"/>
          <p:cNvSpPr txBox="1"/>
          <p:nvPr/>
        </p:nvSpPr>
        <p:spPr>
          <a:xfrm rot="-5400000">
            <a:off x="3845725" y="1972725"/>
            <a:ext cx="21447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FF00FF"/>
                </a:solidFill>
                <a:latin typeface="Comfortaa"/>
                <a:ea typeface="Comfortaa"/>
                <a:cs typeface="Comfortaa"/>
                <a:sym typeface="Comfortaa"/>
              </a:rPr>
              <a:t>training</a:t>
            </a:r>
            <a:endParaRPr sz="2200" b="1" u="none" strike="noStrike" cap="none">
              <a:solidFill>
                <a:srgbClr val="FF00F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99" name="Google Shape;99;g355b0275122_0_5"/>
          <p:cNvSpPr txBox="1"/>
          <p:nvPr/>
        </p:nvSpPr>
        <p:spPr>
          <a:xfrm>
            <a:off x="3813788" y="5465925"/>
            <a:ext cx="22104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9FBF28"/>
                </a:solidFill>
                <a:latin typeface="Comfortaa"/>
                <a:ea typeface="Comfortaa"/>
                <a:cs typeface="Comfortaa"/>
                <a:sym typeface="Comfortaa"/>
              </a:rPr>
              <a:t>data sharing</a:t>
            </a:r>
            <a:endParaRPr sz="2200" b="1" u="none" strike="noStrike" cap="none">
              <a:solidFill>
                <a:srgbClr val="9FBF28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0" name="Google Shape;100;g355b0275122_0_5"/>
          <p:cNvSpPr txBox="1"/>
          <p:nvPr/>
        </p:nvSpPr>
        <p:spPr>
          <a:xfrm rot="-5400000">
            <a:off x="-1265100" y="3660350"/>
            <a:ext cx="38679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674EA7"/>
                </a:solidFill>
                <a:latin typeface="Comfortaa"/>
                <a:ea typeface="Comfortaa"/>
                <a:cs typeface="Comfortaa"/>
                <a:sym typeface="Comfortaa"/>
              </a:rPr>
              <a:t>global integration</a:t>
            </a:r>
            <a:endParaRPr sz="2200" b="1" u="none" strike="noStrike" cap="none">
              <a:solidFill>
                <a:srgbClr val="674EA7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1" name="Google Shape;101;g355b0275122_0_5"/>
          <p:cNvSpPr txBox="1"/>
          <p:nvPr/>
        </p:nvSpPr>
        <p:spPr>
          <a:xfrm>
            <a:off x="8233400" y="1395125"/>
            <a:ext cx="33246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F6B26B"/>
                </a:solidFill>
                <a:latin typeface="Comfortaa"/>
                <a:ea typeface="Comfortaa"/>
                <a:cs typeface="Comfortaa"/>
                <a:sym typeface="Comfortaa"/>
              </a:rPr>
              <a:t>science integration</a:t>
            </a:r>
            <a:endParaRPr sz="2200" b="1" u="none" strike="noStrike" cap="none">
              <a:solidFill>
                <a:srgbClr val="F6B26B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2" name="Google Shape;102;g355b0275122_0_5"/>
          <p:cNvSpPr txBox="1"/>
          <p:nvPr/>
        </p:nvSpPr>
        <p:spPr>
          <a:xfrm rot="-5400703">
            <a:off x="4060938" y="3461625"/>
            <a:ext cx="29346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45818E"/>
                </a:solidFill>
                <a:latin typeface="Comfortaa"/>
                <a:ea typeface="Comfortaa"/>
                <a:cs typeface="Comfortaa"/>
                <a:sym typeface="Comfortaa"/>
              </a:rPr>
              <a:t>troubleshooting</a:t>
            </a:r>
            <a:endParaRPr sz="2200" b="1" u="none" strike="noStrike" cap="none">
              <a:solidFill>
                <a:srgbClr val="45818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3" name="Google Shape;103;g355b0275122_0_5"/>
          <p:cNvSpPr txBox="1"/>
          <p:nvPr/>
        </p:nvSpPr>
        <p:spPr>
          <a:xfrm rot="-5400703">
            <a:off x="4519013" y="2776850"/>
            <a:ext cx="29346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rPr>
              <a:t>network migration</a:t>
            </a:r>
            <a:endParaRPr sz="2200" b="1" u="none" strike="noStrike" cap="none">
              <a:solidFill>
                <a:schemeClr val="accen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4" name="Google Shape;104;g355b0275122_0_5"/>
          <p:cNvSpPr txBox="1"/>
          <p:nvPr/>
        </p:nvSpPr>
        <p:spPr>
          <a:xfrm>
            <a:off x="6912575" y="5037263"/>
            <a:ext cx="13548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F47199"/>
                </a:solidFill>
                <a:latin typeface="Comfortaa"/>
                <a:ea typeface="Comfortaa"/>
                <a:cs typeface="Comfortaa"/>
                <a:sym typeface="Comfortaa"/>
              </a:rPr>
              <a:t>policy</a:t>
            </a:r>
            <a:endParaRPr sz="2200" b="1" u="none" strike="noStrike" cap="none">
              <a:solidFill>
                <a:srgbClr val="F47199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5" name="Google Shape;105;g355b0275122_0_5"/>
          <p:cNvSpPr txBox="1"/>
          <p:nvPr/>
        </p:nvSpPr>
        <p:spPr>
          <a:xfrm>
            <a:off x="8664775" y="2624900"/>
            <a:ext cx="20424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0000FF"/>
                </a:solidFill>
                <a:latin typeface="Comfortaa"/>
                <a:ea typeface="Comfortaa"/>
                <a:cs typeface="Comfortaa"/>
                <a:sym typeface="Comfortaa"/>
              </a:rPr>
              <a:t>regulation</a:t>
            </a:r>
            <a:endParaRPr sz="2200" b="1" u="none" strike="noStrike" cap="none">
              <a:solidFill>
                <a:srgbClr val="0000F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6" name="Google Shape;106;g355b0275122_0_5"/>
          <p:cNvSpPr txBox="1"/>
          <p:nvPr/>
        </p:nvSpPr>
        <p:spPr>
          <a:xfrm>
            <a:off x="5725675" y="5506175"/>
            <a:ext cx="49482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4C1130"/>
                </a:solidFill>
                <a:latin typeface="Comfortaa"/>
                <a:ea typeface="Comfortaa"/>
                <a:cs typeface="Comfortaa"/>
                <a:sym typeface="Comfortaa"/>
              </a:rPr>
              <a:t>strengthening NOC teams</a:t>
            </a:r>
            <a:endParaRPr sz="2200" b="1" u="none" strike="noStrike" cap="none">
              <a:solidFill>
                <a:srgbClr val="4C113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7" name="Google Shape;107;g355b0275122_0_5"/>
          <p:cNvSpPr txBox="1"/>
          <p:nvPr/>
        </p:nvSpPr>
        <p:spPr>
          <a:xfrm rot="-5400000">
            <a:off x="9634200" y="3791875"/>
            <a:ext cx="4128300" cy="5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FF9900"/>
                </a:solidFill>
                <a:latin typeface="Comfortaa"/>
                <a:ea typeface="Comfortaa"/>
                <a:cs typeface="Comfortaa"/>
                <a:sym typeface="Comfortaa"/>
              </a:rPr>
              <a:t>customer communication</a:t>
            </a:r>
            <a:endParaRPr sz="2200" b="1" u="none" strike="noStrike" cap="none">
              <a:solidFill>
                <a:srgbClr val="FF99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8" name="Google Shape;108;g355b0275122_0_5"/>
          <p:cNvSpPr txBox="1"/>
          <p:nvPr/>
        </p:nvSpPr>
        <p:spPr>
          <a:xfrm>
            <a:off x="5682300" y="4568338"/>
            <a:ext cx="36252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76A5AF"/>
                </a:solidFill>
                <a:latin typeface="Comfortaa"/>
                <a:ea typeface="Comfortaa"/>
                <a:cs typeface="Comfortaa"/>
                <a:sym typeface="Comfortaa"/>
              </a:rPr>
              <a:t>global connectivity</a:t>
            </a:r>
            <a:endParaRPr sz="2200" b="1" u="none" strike="noStrike" cap="none">
              <a:solidFill>
                <a:srgbClr val="674EA7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9" name="Google Shape;109;g355b0275122_0_5"/>
          <p:cNvSpPr txBox="1"/>
          <p:nvPr/>
        </p:nvSpPr>
        <p:spPr>
          <a:xfrm>
            <a:off x="6210025" y="3933625"/>
            <a:ext cx="44640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196CFA"/>
                </a:solidFill>
                <a:latin typeface="Comfortaa"/>
                <a:ea typeface="Comfortaa"/>
                <a:cs typeface="Comfortaa"/>
                <a:sym typeface="Comfortaa"/>
              </a:rPr>
              <a:t>vulnerability management</a:t>
            </a:r>
            <a:endParaRPr sz="2200" b="1">
              <a:solidFill>
                <a:srgbClr val="196CFA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10" name="Google Shape;110;g355b0275122_0_5"/>
          <p:cNvSpPr txBox="1"/>
          <p:nvPr/>
        </p:nvSpPr>
        <p:spPr>
          <a:xfrm>
            <a:off x="6191075" y="3201150"/>
            <a:ext cx="31164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FF00FF"/>
                </a:solidFill>
                <a:latin typeface="Comfortaa"/>
                <a:ea typeface="Comfortaa"/>
                <a:cs typeface="Comfortaa"/>
                <a:sym typeface="Comfortaa"/>
              </a:rPr>
              <a:t>quantum</a:t>
            </a:r>
            <a:endParaRPr sz="2200" b="1">
              <a:solidFill>
                <a:srgbClr val="FF00F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11" name="Google Shape;111;g355b0275122_0_5"/>
          <p:cNvSpPr txBox="1"/>
          <p:nvPr/>
        </p:nvSpPr>
        <p:spPr>
          <a:xfrm>
            <a:off x="8114200" y="3505200"/>
            <a:ext cx="28578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980000"/>
                </a:solidFill>
                <a:latin typeface="Comfortaa"/>
                <a:ea typeface="Comfortaa"/>
                <a:cs typeface="Comfortaa"/>
                <a:sym typeface="Comfortaa"/>
              </a:rPr>
              <a:t>elephant flows</a:t>
            </a:r>
            <a:endParaRPr sz="2200" b="1" u="none" strike="noStrike" cap="none">
              <a:solidFill>
                <a:srgbClr val="98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12" name="Google Shape;112;g355b0275122_0_5"/>
          <p:cNvSpPr txBox="1"/>
          <p:nvPr/>
        </p:nvSpPr>
        <p:spPr>
          <a:xfrm>
            <a:off x="990925" y="5004400"/>
            <a:ext cx="57036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>
                <a:solidFill>
                  <a:srgbClr val="980000"/>
                </a:solidFill>
                <a:latin typeface="Comfortaa"/>
                <a:ea typeface="Comfortaa"/>
                <a:cs typeface="Comfortaa"/>
                <a:sym typeface="Comfortaa"/>
              </a:rPr>
              <a:t>in-house vs external development</a:t>
            </a:r>
            <a:endParaRPr sz="2200" b="1" u="none" strike="noStrike" cap="none">
              <a:solidFill>
                <a:srgbClr val="98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887"/>
              </a:buClr>
              <a:buSzPts val="2800"/>
              <a:buFont typeface="Calibri"/>
              <a:buNone/>
            </a:pPr>
            <a:r>
              <a:rPr lang="en-GB"/>
              <a:t>SIG-NOC Challenges</a:t>
            </a:r>
            <a:endParaRPr/>
          </a:p>
        </p:txBody>
      </p:sp>
      <p:sp>
        <p:nvSpPr>
          <p:cNvPr id="119" name="Google Shape;119;p4"/>
          <p:cNvSpPr txBox="1"/>
          <p:nvPr/>
        </p:nvSpPr>
        <p:spPr>
          <a:xfrm>
            <a:off x="998900" y="1862900"/>
            <a:ext cx="5088900" cy="4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200" b="1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New / more people joining meetings</a:t>
            </a:r>
            <a:endParaRPr sz="2200" b="1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200"/>
              <a:buFont typeface="Calibri"/>
              <a:buChar char="•"/>
            </a:pPr>
            <a:r>
              <a:rPr lang="en-GB" sz="2200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Self-funded in-person attendance</a:t>
            </a:r>
            <a:endParaRPr sz="2200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en-GB" sz="2200" b="1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Proactivity - getting more talk proposals</a:t>
            </a:r>
            <a:endParaRPr sz="2200" b="1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200"/>
              <a:buFont typeface="Calibri"/>
              <a:buChar char="•"/>
            </a:pPr>
            <a:r>
              <a:rPr lang="en-GB" sz="2200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Most of speakers are invited to present</a:t>
            </a:r>
            <a:endParaRPr sz="2200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en-GB" sz="2200" b="1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Covering all the topic areas of interest at the wanted level and depth</a:t>
            </a:r>
            <a:endParaRPr sz="2200" b="1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None/>
            </a:pPr>
            <a:endParaRPr sz="2200" b="1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en-GB" sz="2200" b="1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Addressing the challenges:</a:t>
            </a:r>
            <a:endParaRPr sz="2200" b="1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200"/>
              <a:buFont typeface="Calibri"/>
              <a:buChar char="•"/>
            </a:pPr>
            <a:r>
              <a:rPr lang="en-GB" sz="2200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Show must go on!</a:t>
            </a:r>
            <a:endParaRPr sz="2200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5887"/>
              </a:buClr>
              <a:buSzPts val="2200"/>
              <a:buFont typeface="Calibri"/>
              <a:buChar char="•"/>
            </a:pPr>
            <a:r>
              <a:rPr lang="en-GB" sz="2200" i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Collaboration: the GÉANT Project WPs, GNA-G and its WGs, …</a:t>
            </a:r>
            <a:endParaRPr sz="2200" i="1">
              <a:solidFill>
                <a:srgbClr val="0058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0" name="Google Shape;120;p4" title="Screenshot 2025-05-07 at 17.16.50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53300" y="1525275"/>
            <a:ext cx="5378400" cy="4696812"/>
          </a:xfrm>
          <a:prstGeom prst="cloud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5b0275122_0_139"/>
          <p:cNvSpPr txBox="1">
            <a:spLocks noGrp="1"/>
          </p:cNvSpPr>
          <p:nvPr>
            <p:ph type="title"/>
          </p:nvPr>
        </p:nvSpPr>
        <p:spPr>
          <a:xfrm>
            <a:off x="998895" y="786634"/>
            <a:ext cx="9894600" cy="6456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Opportunities for Collaboration</a:t>
            </a:r>
            <a:endParaRPr/>
          </a:p>
        </p:txBody>
      </p:sp>
      <p:sp>
        <p:nvSpPr>
          <p:cNvPr id="127" name="Google Shape;127;g355b0275122_0_139"/>
          <p:cNvSpPr txBox="1">
            <a:spLocks noGrp="1"/>
          </p:cNvSpPr>
          <p:nvPr>
            <p:ph type="body" idx="1"/>
          </p:nvPr>
        </p:nvSpPr>
        <p:spPr>
          <a:xfrm>
            <a:off x="998900" y="1567625"/>
            <a:ext cx="6218100" cy="2247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b="1"/>
              <a:t>Past collaborations:</a:t>
            </a:r>
            <a:endParaRPr b="1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Joint meeting with SIG-NGN</a:t>
            </a:r>
            <a:endParaRPr/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21-23 Nov 2018, Rome Italy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Discussion on repeating the experience, when the calendars allow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8" name="Google Shape;128;g355b0275122_0_1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0048" y="3741789"/>
            <a:ext cx="9894600" cy="3097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g355b0275122_0_139" title="Screenshot 2025-05-07 at 18.40.16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82647" y="2411750"/>
            <a:ext cx="4572001" cy="1138518"/>
          </a:xfrm>
          <a:prstGeom prst="rect">
            <a:avLst/>
          </a:prstGeom>
          <a:noFill/>
          <a:ln w="38100" cap="flat" cmpd="sng">
            <a:solidFill>
              <a:srgbClr val="CEBA97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5b0275122_0_133"/>
          <p:cNvSpPr txBox="1">
            <a:spLocks noGrp="1"/>
          </p:cNvSpPr>
          <p:nvPr>
            <p:ph type="title"/>
          </p:nvPr>
        </p:nvSpPr>
        <p:spPr>
          <a:xfrm>
            <a:off x="998895" y="786634"/>
            <a:ext cx="9894600" cy="6456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5887"/>
              </a:buClr>
              <a:buSzPts val="2800"/>
              <a:buFont typeface="Calibri"/>
              <a:buNone/>
            </a:pPr>
            <a:r>
              <a:rPr lang="en-GB"/>
              <a:t>Opportunities for Collaboration</a:t>
            </a:r>
            <a:endParaRPr/>
          </a:p>
        </p:txBody>
      </p:sp>
      <p:sp>
        <p:nvSpPr>
          <p:cNvPr id="136" name="Google Shape;136;g355b0275122_0_133"/>
          <p:cNvSpPr txBox="1">
            <a:spLocks noGrp="1"/>
          </p:cNvSpPr>
          <p:nvPr>
            <p:ph type="body" idx="1"/>
          </p:nvPr>
        </p:nvSpPr>
        <p:spPr>
          <a:xfrm>
            <a:off x="620625" y="1567625"/>
            <a:ext cx="6670500" cy="51663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524" b="1">
                <a:solidFill>
                  <a:srgbClr val="0000FF"/>
                </a:solidFill>
              </a:rPr>
              <a:t>Common interest</a:t>
            </a:r>
            <a:r>
              <a:rPr lang="en-GB" sz="2524">
                <a:solidFill>
                  <a:srgbClr val="0000FF"/>
                </a:solidFill>
              </a:rPr>
              <a:t> (for future collaboration) </a:t>
            </a:r>
            <a:r>
              <a:rPr lang="en-GB" sz="2524" b="1">
                <a:solidFill>
                  <a:srgbClr val="0000FF"/>
                </a:solidFill>
              </a:rPr>
              <a:t>with</a:t>
            </a:r>
            <a:r>
              <a:rPr lang="en-GB" sz="2524">
                <a:solidFill>
                  <a:srgbClr val="0000FF"/>
                </a:solidFill>
              </a:rPr>
              <a:t>:</a:t>
            </a:r>
            <a:endParaRPr sz="2524">
              <a:solidFill>
                <a:srgbClr val="0000FF"/>
              </a:solidFill>
            </a:endParaRPr>
          </a:p>
          <a:p>
            <a:pPr marL="899999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000" b="1"/>
              <a:t>Quantum</a:t>
            </a:r>
            <a:endParaRPr sz="2000" b="1"/>
          </a:p>
          <a:p>
            <a:pPr marL="899999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000" b="1"/>
              <a:t>TFN</a:t>
            </a:r>
            <a:r>
              <a:rPr lang="en-GB" sz="2000"/>
              <a:t> - Time &amp; Frequency Network</a:t>
            </a:r>
            <a:endParaRPr sz="2000"/>
          </a:p>
          <a:p>
            <a:pPr marL="899999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000" b="1"/>
              <a:t>AI</a:t>
            </a:r>
            <a:r>
              <a:rPr lang="en-GB" sz="2000"/>
              <a:t>: Artificial Intelligence</a:t>
            </a:r>
            <a:endParaRPr sz="2000"/>
          </a:p>
          <a:p>
            <a:pPr marL="899999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000" b="1"/>
              <a:t>MSP</a:t>
            </a:r>
            <a:r>
              <a:rPr lang="en-GB" sz="2000"/>
              <a:t>: Management of Service Portfolios​</a:t>
            </a:r>
            <a:endParaRPr sz="2000"/>
          </a:p>
          <a:p>
            <a:pPr marL="899999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000" b="1"/>
              <a:t>-Sustainability</a:t>
            </a:r>
            <a:endParaRPr sz="2000" b="1"/>
          </a:p>
          <a:p>
            <a:pPr marL="899999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000" b="1"/>
              <a:t>-Marcomms</a:t>
            </a:r>
            <a:r>
              <a:rPr lang="en-GB" sz="2000"/>
              <a:t>: Marketing Communications​</a:t>
            </a:r>
            <a:endParaRPr sz="2000"/>
          </a:p>
          <a:p>
            <a:pPr marL="899999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000" b="1"/>
              <a:t>-EDU</a:t>
            </a:r>
            <a:r>
              <a:rPr lang="en-GB" sz="2000"/>
              <a:t>: Educational Technologies</a:t>
            </a:r>
            <a:endParaRPr sz="2000"/>
          </a:p>
          <a:p>
            <a:pPr marL="899999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000" b="1"/>
              <a:t>-ISM</a:t>
            </a:r>
            <a:r>
              <a:rPr lang="en-GB" sz="2000"/>
              <a:t>: Information Security Management</a:t>
            </a:r>
            <a:endParaRPr sz="2000"/>
          </a:p>
          <a:p>
            <a:pPr marL="899999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000" b="1"/>
              <a:t>-Procurement</a:t>
            </a:r>
            <a:endParaRPr sz="2000" b="1"/>
          </a:p>
          <a:p>
            <a:pPr marL="899999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000" b="1"/>
              <a:t>-CISS: </a:t>
            </a:r>
            <a:r>
              <a:rPr lang="en-GB" sz="2000"/>
              <a:t>Cloud Interoperable Software Stacks​</a:t>
            </a:r>
            <a:endParaRPr sz="2000"/>
          </a:p>
          <a:p>
            <a:pPr marL="899999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000" b="1"/>
              <a:t>-NGN: </a:t>
            </a:r>
            <a:r>
              <a:rPr lang="en-GB" sz="2000"/>
              <a:t>Next Generation Networks</a:t>
            </a:r>
            <a:endParaRPr sz="2000"/>
          </a:p>
          <a:p>
            <a:pPr marL="899999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000" b="1"/>
              <a:t>-RED: </a:t>
            </a:r>
            <a:r>
              <a:rPr lang="en-GB" sz="2000"/>
              <a:t>Research Engagement Development​</a:t>
            </a:r>
            <a:endParaRPr sz="2000"/>
          </a:p>
        </p:txBody>
      </p:sp>
      <p:sp>
        <p:nvSpPr>
          <p:cNvPr id="137" name="Google Shape;137;g355b0275122_0_133"/>
          <p:cNvSpPr/>
          <p:nvPr/>
        </p:nvSpPr>
        <p:spPr>
          <a:xfrm flipH="1">
            <a:off x="6873425" y="4515100"/>
            <a:ext cx="5322000" cy="23430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-DigitalHealthData</a:t>
            </a:r>
            <a:r>
              <a:rPr lang="en-GB" sz="2000">
                <a:solidFill>
                  <a:srgbClr val="005887"/>
                </a:solidFill>
                <a:latin typeface="Calibri"/>
                <a:ea typeface="Calibri"/>
                <a:cs typeface="Calibri"/>
                <a:sym typeface="Calibri"/>
              </a:rPr>
              <a:t>: Digital Health Data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8" name="Google Shape;138;g355b0275122_0_133"/>
          <p:cNvCxnSpPr>
            <a:stCxn id="137" idx="4"/>
          </p:cNvCxnSpPr>
          <p:nvPr/>
        </p:nvCxnSpPr>
        <p:spPr>
          <a:xfrm rot="10800000" flipH="1">
            <a:off x="6873425" y="4887700"/>
            <a:ext cx="5322000" cy="1970400"/>
          </a:xfrm>
          <a:prstGeom prst="straightConnector1">
            <a:avLst/>
          </a:prstGeom>
          <a:noFill/>
          <a:ln w="76200" cap="flat" cmpd="sng">
            <a:solidFill>
              <a:srgbClr val="35D09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9" name="Google Shape;139;g355b0275122_0_133"/>
          <p:cNvSpPr/>
          <p:nvPr/>
        </p:nvSpPr>
        <p:spPr>
          <a:xfrm>
            <a:off x="7291125" y="1567613"/>
            <a:ext cx="4716900" cy="1768800"/>
          </a:xfrm>
          <a:prstGeom prst="wedgeRoundRectCallout">
            <a:avLst>
              <a:gd name="adj1" fmla="val -50000"/>
              <a:gd name="adj2" fmla="val -27194"/>
              <a:gd name="adj3" fmla="val 0"/>
            </a:avLst>
          </a:prstGeom>
          <a:solidFill>
            <a:schemeClr val="lt1"/>
          </a:solidFill>
          <a:ln w="38100" cap="flat" cmpd="sng">
            <a:solidFill>
              <a:srgbClr val="35D09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Possible collaboration - WHAT</a:t>
            </a:r>
            <a:endParaRPr sz="1800" b="1">
              <a:solidFill>
                <a:srgbClr val="35E69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0000" lvl="0" indent="-204301" algn="l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NOC/Network related SIG-* update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360000" lvl="0" indent="-204301" algn="l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Network support for -*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360000" lvl="0" indent="-204301" algn="l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Promoting SIG-NOC work (and vice versa)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360000" lvl="0" indent="-204301" algn="l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SIG-* specialty applied to NOCs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g355b0275122_0_133"/>
          <p:cNvSpPr/>
          <p:nvPr/>
        </p:nvSpPr>
        <p:spPr>
          <a:xfrm>
            <a:off x="7291125" y="3571400"/>
            <a:ext cx="3582600" cy="1673100"/>
          </a:xfrm>
          <a:prstGeom prst="wedgeRoundRectCallout">
            <a:avLst>
              <a:gd name="adj1" fmla="val -21894"/>
              <a:gd name="adj2" fmla="val -50164"/>
              <a:gd name="adj3" fmla="val 0"/>
            </a:avLst>
          </a:prstGeom>
          <a:solidFill>
            <a:schemeClr val="lt1"/>
          </a:solidFill>
          <a:ln w="38100" cap="flat" cmpd="sng">
            <a:solidFill>
              <a:srgbClr val="35D09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Possible collaboration - HOW</a:t>
            </a:r>
            <a:endParaRPr sz="2000" b="1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Calibri"/>
                <a:ea typeface="Calibri"/>
                <a:cs typeface="Calibri"/>
                <a:sym typeface="Calibri"/>
              </a:rPr>
              <a:t>Tailored for NOCs</a:t>
            </a:r>
            <a:endParaRPr sz="1800" b="1">
              <a:latin typeface="Calibri"/>
              <a:ea typeface="Calibri"/>
              <a:cs typeface="Calibri"/>
              <a:sym typeface="Calibri"/>
            </a:endParaRPr>
          </a:p>
          <a:p>
            <a:pPr marL="360000" lvl="0" indent="-204301" algn="l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Presentations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360000" lvl="0" indent="-204301" algn="l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Email updates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360000" lvl="0" indent="-204301" algn="l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Discussion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g355b0275122_0_133"/>
          <p:cNvSpPr/>
          <p:nvPr/>
        </p:nvSpPr>
        <p:spPr>
          <a:xfrm>
            <a:off x="279300" y="2414175"/>
            <a:ext cx="1210225" cy="310947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F08AAE"/>
                </a:solidFill>
                <a:latin typeface="Calibri"/>
              </a:rPr>
              <a:t>SIG-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55b0275122_0_66"/>
          <p:cNvSpPr txBox="1">
            <a:spLocks noGrp="1"/>
          </p:cNvSpPr>
          <p:nvPr>
            <p:ph type="title"/>
          </p:nvPr>
        </p:nvSpPr>
        <p:spPr>
          <a:xfrm>
            <a:off x="744353" y="2187409"/>
            <a:ext cx="98949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/>
              <a:t>Thank You!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610AD-D376-B55E-0CA3-B512862DF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SIG-ISM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1B9080-1B2E-74AF-D59D-E701AB3EA1C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numCol="1">
            <a:normAutofit fontScale="92500" lnSpcReduction="10000"/>
          </a:bodyPr>
          <a:lstStyle/>
          <a:p>
            <a:r>
              <a:rPr lang="en-GB" noProof="0" dirty="0"/>
              <a:t>Information Security Management</a:t>
            </a:r>
          </a:p>
          <a:p>
            <a:r>
              <a:rPr lang="en-GB" dirty="0"/>
              <a:t>New SC in 2024 – new generation – new charter?</a:t>
            </a:r>
            <a:endParaRPr lang="en-GB" noProof="0" dirty="0"/>
          </a:p>
          <a:p>
            <a:r>
              <a:rPr lang="en-GB" noProof="0" dirty="0"/>
              <a:t>10th Anniversary Meeting in October</a:t>
            </a:r>
          </a:p>
          <a:p>
            <a:r>
              <a:rPr lang="en-GB" noProof="0" dirty="0"/>
              <a:t>Security is a broad area and has links everywhere</a:t>
            </a:r>
          </a:p>
          <a:p>
            <a:r>
              <a:rPr lang="en-GB" noProof="0" dirty="0"/>
              <a:t>Legislation / Requirements / Compliance / Certification</a:t>
            </a:r>
          </a:p>
          <a:p>
            <a:r>
              <a:rPr lang="en-GB" noProof="0" dirty="0"/>
              <a:t>Top-down vs. Bottom-up views</a:t>
            </a:r>
          </a:p>
          <a:p>
            <a:r>
              <a:rPr lang="en-GB" noProof="0" dirty="0"/>
              <a:t>No templates or standards that can just be implemented – adaptation required</a:t>
            </a:r>
          </a:p>
          <a:p>
            <a:r>
              <a:rPr lang="en-GB" dirty="0"/>
              <a:t>Differing requirements for NRENs</a:t>
            </a:r>
          </a:p>
          <a:p>
            <a:r>
              <a:rPr lang="en-GB" dirty="0"/>
              <a:t>Security has no direct ROI</a:t>
            </a:r>
          </a:p>
          <a:p>
            <a:r>
              <a:rPr lang="en-GB" dirty="0"/>
              <a:t>Every service or data has security requirements – Security is everywhere</a:t>
            </a:r>
          </a:p>
          <a:p>
            <a:r>
              <a:rPr lang="en-GB" dirty="0"/>
              <a:t>Topics for the workshop in October</a:t>
            </a:r>
            <a:endParaRPr lang="en-GB" noProof="0" dirty="0"/>
          </a:p>
          <a:p>
            <a:pPr marL="0" indent="0">
              <a:buNone/>
            </a:pP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52696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32"/>
          <p:cNvSpPr/>
          <p:nvPr/>
        </p:nvSpPr>
        <p:spPr>
          <a:xfrm>
            <a:off x="0" y="-22320"/>
            <a:ext cx="12191760" cy="684252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pic>
        <p:nvPicPr>
          <p:cNvPr id="93" name="Picture 3"/>
          <p:cNvPicPr/>
          <p:nvPr/>
        </p:nvPicPr>
        <p:blipFill>
          <a:blip r:embed="rId2"/>
          <a:srcRect l="13284" t="60625" r="43120" b="7997"/>
          <a:stretch/>
        </p:blipFill>
        <p:spPr>
          <a:xfrm>
            <a:off x="711360" y="-22320"/>
            <a:ext cx="11480400" cy="5824800"/>
          </a:xfrm>
          <a:prstGeom prst="rect">
            <a:avLst/>
          </a:prstGeom>
          <a:ln w="0">
            <a:noFill/>
          </a:ln>
        </p:spPr>
      </p:pic>
      <p:sp>
        <p:nvSpPr>
          <p:cNvPr id="94" name="Text Placeholder 10"/>
          <p:cNvSpPr/>
          <p:nvPr/>
        </p:nvSpPr>
        <p:spPr>
          <a:xfrm>
            <a:off x="1255320" y="1619280"/>
            <a:ext cx="6059520" cy="73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3200" b="1" strike="noStrike" spc="-1">
                <a:solidFill>
                  <a:srgbClr val="FFFFFF"/>
                </a:solidFill>
                <a:latin typeface="Calibri"/>
              </a:rPr>
              <a:t>SIG-NGN Overview</a:t>
            </a:r>
            <a:endParaRPr lang="cs-CZ" sz="3200" b="0" strike="noStrike" spc="-1">
              <a:latin typeface="Arial"/>
            </a:endParaRPr>
          </a:p>
        </p:txBody>
      </p:sp>
      <p:pic>
        <p:nvPicPr>
          <p:cNvPr id="95" name="Picture 11"/>
          <p:cNvPicPr/>
          <p:nvPr/>
        </p:nvPicPr>
        <p:blipFill>
          <a:blip r:embed="rId3"/>
          <a:srcRect b="15506"/>
          <a:stretch/>
        </p:blipFill>
        <p:spPr>
          <a:xfrm>
            <a:off x="1352880" y="682200"/>
            <a:ext cx="1432080" cy="689400"/>
          </a:xfrm>
          <a:prstGeom prst="rect">
            <a:avLst/>
          </a:prstGeom>
          <a:ln w="0">
            <a:noFill/>
          </a:ln>
        </p:spPr>
      </p:pic>
      <p:sp>
        <p:nvSpPr>
          <p:cNvPr id="96" name="Text Placeholder 6"/>
          <p:cNvSpPr/>
          <p:nvPr/>
        </p:nvSpPr>
        <p:spPr>
          <a:xfrm>
            <a:off x="1255320" y="3498120"/>
            <a:ext cx="6753240" cy="731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1" strike="noStrike" spc="-1">
                <a:solidFill>
                  <a:srgbClr val="FFFFFF"/>
                </a:solidFill>
                <a:latin typeface="Calibri"/>
              </a:rPr>
              <a:t>Lars Fischer, Mian Usman and Rudolf Vohnout</a:t>
            </a:r>
            <a:endParaRPr lang="cs-CZ" sz="20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1" strike="noStrike" spc="-1">
                <a:solidFill>
                  <a:srgbClr val="FFFFFF"/>
                </a:solidFill>
                <a:latin typeface="Calibri"/>
              </a:rPr>
              <a:t>SIG-NGN SC Members</a:t>
            </a:r>
            <a:endParaRPr lang="cs-CZ" sz="2000" b="0" strike="noStrike" spc="-1">
              <a:latin typeface="Arial"/>
            </a:endParaRPr>
          </a:p>
        </p:txBody>
      </p:sp>
      <p:sp>
        <p:nvSpPr>
          <p:cNvPr id="97" name="Rectangle 1"/>
          <p:cNvSpPr/>
          <p:nvPr/>
        </p:nvSpPr>
        <p:spPr>
          <a:xfrm>
            <a:off x="0" y="4827960"/>
            <a:ext cx="12191760" cy="205164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999000" y="918360"/>
            <a:ext cx="9894240" cy="430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  <a:buNone/>
            </a:pPr>
            <a:r>
              <a:rPr lang="en-GB" sz="2800" b="1" strike="noStrike" spc="-1">
                <a:solidFill>
                  <a:srgbClr val="1E4D77"/>
                </a:solidFill>
                <a:latin typeface="Calibri"/>
                <a:ea typeface="Calibri"/>
              </a:rPr>
              <a:t>SIG-NGN: Next Generation Network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999000" y="1567800"/>
            <a:ext cx="9767738" cy="4214814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b="0" strike="noStrike" spc="-1" dirty="0">
                <a:solidFill>
                  <a:srgbClr val="1F4E79"/>
                </a:solidFill>
                <a:latin typeface="Calibri"/>
              </a:rPr>
              <a:t>The Special Interest Group on Next Generation Networks (SIG-NGN) operates under the GÉANT Community Programme. We serve as an open forum where network technology experts from the research and education (R&amp;E) community, vendors, and specialists converge to exchange knowledge, ideas, and best practices.</a:t>
            </a:r>
            <a:br>
              <a:rPr lang="en-GB" sz="2000" b="0" strike="noStrike" spc="-1" dirty="0">
                <a:solidFill>
                  <a:srgbClr val="1F4E79"/>
                </a:solidFill>
                <a:latin typeface="Calibri"/>
              </a:rPr>
            </a:br>
            <a:endParaRPr lang="en-US" sz="2000" b="0" strike="noStrike" spc="-1" dirty="0">
              <a:solidFill>
                <a:srgbClr val="1F4E79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b="0" strike="noStrike" spc="-1" dirty="0">
                <a:solidFill>
                  <a:srgbClr val="1F4E79"/>
                </a:solidFill>
                <a:latin typeface="Calibri"/>
              </a:rPr>
              <a:t>SIG-NGN focuses primarily on disruptive and emerging technologies that have the potential to significantly impact, improve, or advance the networking and communications to the next level.</a:t>
            </a:r>
            <a:br>
              <a:rPr lang="en-GB" sz="2000" b="0" strike="noStrike" spc="-1" dirty="0">
                <a:solidFill>
                  <a:srgbClr val="1F4E79"/>
                </a:solidFill>
                <a:latin typeface="Calibri"/>
              </a:rPr>
            </a:br>
            <a:endParaRPr lang="en-US" sz="2000" b="0" strike="noStrike" spc="-1" dirty="0">
              <a:solidFill>
                <a:srgbClr val="1F4E79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b="0" strike="noStrike" spc="-1" dirty="0">
                <a:solidFill>
                  <a:srgbClr val="1F4E79"/>
                </a:solidFill>
                <a:latin typeface="Calibri"/>
              </a:rPr>
              <a:t>Our Steering Committee comprises representatives from organizations such as Jisc, CERN, CESNET, </a:t>
            </a:r>
            <a:r>
              <a:rPr lang="en-GB" sz="2000" b="0" strike="noStrike" spc="-1" dirty="0" err="1">
                <a:solidFill>
                  <a:srgbClr val="1F4E79"/>
                </a:solidFill>
                <a:latin typeface="Calibri"/>
              </a:rPr>
              <a:t>ESnet</a:t>
            </a:r>
            <a:r>
              <a:rPr lang="en-GB" sz="2000" b="0" strike="noStrike" spc="-1" dirty="0">
                <a:solidFill>
                  <a:srgbClr val="1F4E79"/>
                </a:solidFill>
                <a:latin typeface="Calibri"/>
              </a:rPr>
              <a:t>, </a:t>
            </a:r>
            <a:r>
              <a:rPr lang="en-GB" sz="2000" b="0" strike="noStrike" spc="-1" dirty="0" err="1">
                <a:solidFill>
                  <a:srgbClr val="1F4E79"/>
                </a:solidFill>
                <a:latin typeface="Calibri"/>
              </a:rPr>
              <a:t>NORDUnet</a:t>
            </a:r>
            <a:r>
              <a:rPr lang="en-GB" sz="2000" b="0" strike="noStrike" spc="-1" dirty="0">
                <a:solidFill>
                  <a:srgbClr val="1F4E79"/>
                </a:solidFill>
                <a:latin typeface="Calibri"/>
              </a:rPr>
              <a:t>, and GÉANT, with coordination by Carsten Pettersson from </a:t>
            </a:r>
            <a:r>
              <a:rPr lang="en-GB" sz="2000" b="0" strike="noStrike" spc="-1" dirty="0" err="1">
                <a:solidFill>
                  <a:srgbClr val="1F4E79"/>
                </a:solidFill>
                <a:latin typeface="Calibri"/>
              </a:rPr>
              <a:t>NORDUnet</a:t>
            </a:r>
            <a:r>
              <a:rPr lang="en-GB" sz="2000" b="0" strike="noStrike" spc="-1" dirty="0">
                <a:solidFill>
                  <a:srgbClr val="1F4E79"/>
                </a:solidFill>
                <a:latin typeface="Calibri"/>
              </a:rPr>
              <a:t>.</a:t>
            </a:r>
            <a:endParaRPr lang="en-US" sz="2000" b="0" strike="noStrike" spc="-1" dirty="0">
              <a:solidFill>
                <a:srgbClr val="1F4E79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endParaRPr lang="en-US" sz="1800" b="0" strike="noStrike" spc="-1" dirty="0">
              <a:solidFill>
                <a:srgbClr val="1F4E79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999000" y="918360"/>
            <a:ext cx="9894240" cy="430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  <a:buNone/>
            </a:pPr>
            <a:r>
              <a:rPr lang="en-GB" sz="2800" b="1" strike="noStrike" spc="-1">
                <a:solidFill>
                  <a:srgbClr val="1E4D77"/>
                </a:solidFill>
                <a:latin typeface="Calibri"/>
              </a:rPr>
              <a:t>Areas of Interest and Challenges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999000" y="1567800"/>
            <a:ext cx="9894240" cy="471709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3000"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200" b="0" strike="noStrike" spc="-1" dirty="0">
                <a:solidFill>
                  <a:srgbClr val="1F4E79"/>
                </a:solidFill>
                <a:latin typeface="Calibri"/>
              </a:rPr>
              <a:t>Facilitating knowledge exchange and collaboration on developments in networking technologies, network management and services.</a:t>
            </a:r>
            <a:endParaRPr lang="en-US" sz="2200" b="0" strike="noStrike" spc="-1" dirty="0">
              <a:solidFill>
                <a:srgbClr val="1F4E79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200" b="0" strike="noStrike" spc="-1" dirty="0">
                <a:solidFill>
                  <a:srgbClr val="1F4E79"/>
                </a:solidFill>
                <a:latin typeface="Calibri"/>
              </a:rPr>
              <a:t>Facilitate discussions on technologies, tools, methods, use cases, trends and best practices that will impact the evolution of R&amp;E networks. </a:t>
            </a:r>
            <a:endParaRPr lang="en-US" sz="2200" b="0" strike="noStrike" spc="-1" dirty="0">
              <a:solidFill>
                <a:srgbClr val="1F4E79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200" b="0" strike="noStrike" spc="-1" dirty="0">
                <a:solidFill>
                  <a:srgbClr val="1F4E79"/>
                </a:solidFill>
                <a:latin typeface="Calibri"/>
              </a:rPr>
              <a:t>Recent meetings have delved into topics such as spectrum sharing, underlay and overlay networking, and intercontinental connectivity architectures, especially in the context of supporting large-scale scientific endeavours like the Square Kilometre Array (SKA) and the Large Hadron Collider (LHC). </a:t>
            </a:r>
            <a:endParaRPr lang="en-US" sz="2200" b="0" strike="noStrike" spc="-1" dirty="0">
              <a:solidFill>
                <a:srgbClr val="1F4E79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sz="2200" b="0" strike="noStrike" spc="-1" dirty="0">
                <a:solidFill>
                  <a:srgbClr val="1F4E79"/>
                </a:solidFill>
                <a:latin typeface="Calibri"/>
              </a:rPr>
              <a:t>Main Challenges in Our Thematic Area </a:t>
            </a:r>
            <a:endParaRPr lang="en-US" sz="2200" b="0" strike="noStrike" spc="-1" dirty="0">
              <a:solidFill>
                <a:srgbClr val="1F4E79"/>
              </a:solidFill>
              <a:latin typeface="Calibri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1F4E79"/>
              </a:buClr>
              <a:buFont typeface="Arial"/>
              <a:buChar char="•"/>
            </a:pPr>
            <a:r>
              <a:rPr lang="en-GB" b="0" strike="noStrike" spc="-1" dirty="0">
                <a:solidFill>
                  <a:srgbClr val="1F4E79"/>
                </a:solidFill>
                <a:latin typeface="Calibri"/>
              </a:rPr>
              <a:t>Scalability and Performance</a:t>
            </a:r>
            <a:endParaRPr lang="en-US" b="0" strike="noStrike" spc="-1" dirty="0">
              <a:solidFill>
                <a:srgbClr val="1F4E79"/>
              </a:solidFill>
              <a:latin typeface="Calibri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1F4E79"/>
              </a:buClr>
              <a:buFont typeface="Arial"/>
              <a:buChar char="•"/>
            </a:pPr>
            <a:r>
              <a:rPr lang="en-GB" b="0" strike="noStrike" spc="-1" dirty="0">
                <a:solidFill>
                  <a:srgbClr val="1F4E79"/>
                </a:solidFill>
                <a:latin typeface="Calibri"/>
              </a:rPr>
              <a:t>Interoperability</a:t>
            </a:r>
            <a:endParaRPr lang="en-US" b="0" strike="noStrike" spc="-1" dirty="0">
              <a:solidFill>
                <a:srgbClr val="1F4E79"/>
              </a:solidFill>
              <a:latin typeface="Calibri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1F4E79"/>
              </a:buClr>
              <a:buFont typeface="Arial"/>
              <a:buChar char="•"/>
            </a:pPr>
            <a:r>
              <a:rPr lang="en-GB" b="0" strike="noStrike" spc="-1" dirty="0">
                <a:solidFill>
                  <a:srgbClr val="1F4E79"/>
                </a:solidFill>
                <a:latin typeface="Calibri"/>
              </a:rPr>
              <a:t>Resource Sharing</a:t>
            </a:r>
            <a:endParaRPr lang="en-US" b="0" strike="noStrike" spc="-1" dirty="0">
              <a:solidFill>
                <a:srgbClr val="1F4E79"/>
              </a:solidFill>
              <a:latin typeface="Calibri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1F4E79"/>
              </a:buClr>
              <a:buFont typeface="Arial"/>
              <a:buChar char="•"/>
            </a:pPr>
            <a:r>
              <a:rPr lang="en-GB" b="0" strike="noStrike" spc="-1" dirty="0">
                <a:solidFill>
                  <a:srgbClr val="1F4E79"/>
                </a:solidFill>
                <a:latin typeface="Calibri"/>
              </a:rPr>
              <a:t>Sustainability</a:t>
            </a:r>
            <a:endParaRPr lang="en-US" b="0" strike="noStrike" spc="-1" dirty="0">
              <a:solidFill>
                <a:srgbClr val="1F4E79"/>
              </a:solidFill>
              <a:latin typeface="Calibri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1F4E79"/>
              </a:buClr>
              <a:buFont typeface="Arial"/>
              <a:buChar char="•"/>
            </a:pPr>
            <a:r>
              <a:rPr lang="en-GB" b="0" strike="noStrike" spc="-1" dirty="0">
                <a:solidFill>
                  <a:srgbClr val="1F4E79"/>
                </a:solidFill>
                <a:latin typeface="Calibri"/>
              </a:rPr>
              <a:t>Implementation Challenges</a:t>
            </a:r>
            <a:endParaRPr lang="en-US" sz="1800" b="0" strike="noStrike" spc="-1" dirty="0">
              <a:solidFill>
                <a:srgbClr val="1F4E79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999000" y="918360"/>
            <a:ext cx="9894240" cy="430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  <a:buNone/>
            </a:pPr>
            <a:r>
              <a:rPr lang="en-GB" sz="2800" b="1" strike="noStrike" spc="-1">
                <a:solidFill>
                  <a:srgbClr val="1E4D77"/>
                </a:solidFill>
                <a:latin typeface="Calibri"/>
              </a:rPr>
              <a:t>Opportunities for Collaboration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999000" y="1567800"/>
            <a:ext cx="10385924" cy="45032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1F4E79"/>
              </a:buClr>
              <a:buFont typeface="Arial"/>
              <a:buChar char="•"/>
            </a:pPr>
            <a:r>
              <a:rPr lang="en-GB" b="0" strike="noStrike" spc="-1" dirty="0">
                <a:solidFill>
                  <a:srgbClr val="1F4E79"/>
                </a:solidFill>
                <a:latin typeface="Calibri"/>
              </a:rPr>
              <a:t>Collaboration is pivotal to our success. Opportunities include:</a:t>
            </a:r>
            <a:endParaRPr lang="en-US" b="0" strike="noStrike" spc="-1" dirty="0">
              <a:solidFill>
                <a:srgbClr val="1F4E79"/>
              </a:solidFill>
              <a:latin typeface="Calibri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1F4E79"/>
                </a:solidFill>
                <a:latin typeface="Calibri"/>
              </a:rPr>
              <a:t>Joint Meetings</a:t>
            </a:r>
            <a:r>
              <a:rPr lang="en-GB" sz="2000" b="0" strike="noStrike" spc="-1" dirty="0">
                <a:solidFill>
                  <a:srgbClr val="1F4E79"/>
                </a:solidFill>
                <a:latin typeface="Calibri"/>
              </a:rPr>
              <a:t>: Co-locating meetings with groups like the LHC networking group, side-meeting at network conferences and initiatives related to the SKA fosters interdisciplinary dialogue and shared learning. </a:t>
            </a:r>
            <a:endParaRPr lang="en-US" sz="2000" b="0" strike="noStrike" spc="-1" dirty="0">
              <a:solidFill>
                <a:srgbClr val="1F4E79"/>
              </a:solidFill>
              <a:latin typeface="Calibri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1F4E79"/>
                </a:solidFill>
                <a:latin typeface="Calibri"/>
              </a:rPr>
              <a:t>Emerging Technologies</a:t>
            </a:r>
            <a:r>
              <a:rPr lang="en-GB" sz="2000" b="0" strike="noStrike" spc="-1" dirty="0">
                <a:solidFill>
                  <a:srgbClr val="1F4E79"/>
                </a:solidFill>
                <a:latin typeface="Calibri"/>
              </a:rPr>
              <a:t>: Engaging with SIGs focusing on areas such as Time and Frequency Networks (SIG-TFN), AI (SIG-AI) or Quantum (SIG-Quantum) to explore synergies in network evolution activities. </a:t>
            </a:r>
            <a:endParaRPr lang="en-US" sz="2000" b="0" strike="noStrike" spc="-1" dirty="0">
              <a:solidFill>
                <a:srgbClr val="1F4E79"/>
              </a:solidFill>
              <a:latin typeface="Calibri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1F4E79"/>
                </a:solidFill>
                <a:latin typeface="Calibri"/>
              </a:rPr>
              <a:t>Emerging Technologies and Operational Realities: </a:t>
            </a:r>
            <a:r>
              <a:rPr lang="en-GB" sz="2000" b="0" strike="noStrike" spc="-1" dirty="0">
                <a:solidFill>
                  <a:srgbClr val="1F4E79"/>
                </a:solidFill>
                <a:latin typeface="Calibri"/>
              </a:rPr>
              <a:t>Interactions between emerging technologies and operational challenges. (SIG-NOC, STF)</a:t>
            </a:r>
            <a:endParaRPr lang="en-US" sz="2000" b="0" strike="noStrike" spc="-1" dirty="0">
              <a:solidFill>
                <a:srgbClr val="1F4E79"/>
              </a:solidFill>
              <a:latin typeface="Calibri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1F4E79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1F4E79"/>
                </a:solidFill>
                <a:latin typeface="Calibri"/>
              </a:rPr>
              <a:t>Community Building</a:t>
            </a:r>
            <a:r>
              <a:rPr lang="en-GB" sz="2000" b="0" strike="noStrike" spc="-1" dirty="0">
                <a:solidFill>
                  <a:srgbClr val="1F4E79"/>
                </a:solidFill>
                <a:latin typeface="Calibri"/>
              </a:rPr>
              <a:t>: Collaborating with NRENs, vendors and other stakeholders to build communities of practice around emerging networking technologies and services.</a:t>
            </a:r>
            <a:endParaRPr lang="en-US" sz="2000" b="0" strike="noStrike" spc="-1" dirty="0">
              <a:solidFill>
                <a:srgbClr val="1F4E79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451" y="2648586"/>
            <a:ext cx="9894723" cy="430909"/>
          </a:xfrm>
        </p:spPr>
        <p:txBody>
          <a:bodyPr/>
          <a:lstStyle/>
          <a:p>
            <a:r>
              <a:rPr lang="en-US" dirty="0"/>
              <a:t>Any questions?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1311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71864-A8FF-C741-0F0E-917B31E75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L"/>
          </a:p>
        </p:txBody>
      </p:sp>
      <p:pic>
        <p:nvPicPr>
          <p:cNvPr id="5" name="Content Placeholder 4" descr="A blue card with white text&#10;&#10;AI-generated content may be incorrect.">
            <a:extLst>
              <a:ext uri="{FF2B5EF4-FFF2-40B4-BE49-F238E27FC236}">
                <a16:creationId xmlns:a16="http://schemas.microsoft.com/office/drawing/2014/main" id="{80BD0D70-61C2-4470-12CD-288CF2E5F6B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5296"/>
          </a:xfrm>
        </p:spPr>
      </p:pic>
    </p:spTree>
    <p:extLst>
      <p:ext uri="{BB962C8B-B14F-4D97-AF65-F5344CB8AC3E}">
        <p14:creationId xmlns:p14="http://schemas.microsoft.com/office/powerpoint/2010/main" val="12558570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712EAB-8D8E-49D3-9AA5-D8D103E8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739" y="771292"/>
            <a:ext cx="9390692" cy="752705"/>
          </a:xfrm>
        </p:spPr>
        <p:txBody>
          <a:bodyPr/>
          <a:lstStyle/>
          <a:p>
            <a:r>
              <a:rPr lang="de-DE" dirty="0"/>
              <a:t>Who SIG-AI </a:t>
            </a:r>
            <a:r>
              <a:rPr lang="de-DE" dirty="0" err="1"/>
              <a:t>is</a:t>
            </a:r>
            <a:r>
              <a:rPr lang="de-DE" dirty="0"/>
              <a:t>?</a:t>
            </a:r>
            <a:endParaRPr lang="de-DE" b="0" dirty="0">
              <a:solidFill>
                <a:srgbClr val="000000"/>
              </a:solidFill>
            </a:endParaRPr>
          </a:p>
          <a:p>
            <a:endParaRPr lang="de-DE" dirty="0">
              <a:ea typeface="Calibri"/>
              <a:cs typeface="Calibri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2FBB67D-98D8-4131-9E44-E7E16C6CC0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26</a:t>
            </a:fld>
            <a:endParaRPr lang="en-GB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569F3BE-82DB-4897-825C-5B703F039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b="1" dirty="0"/>
              <a:t>Newly Established SIG:</a:t>
            </a:r>
            <a:r>
              <a:rPr lang="en-GB" dirty="0"/>
              <a:t> Started in 2024 at TNC24 in Rennes</a:t>
            </a:r>
          </a:p>
          <a:p>
            <a:r>
              <a:rPr lang="en-GB" b="1" dirty="0"/>
              <a:t>Focus:</a:t>
            </a:r>
            <a:r>
              <a:rPr lang="en-GB" dirty="0"/>
              <a:t> Exploring the potential applications of AI within the context of NRENs</a:t>
            </a:r>
          </a:p>
          <a:p>
            <a:r>
              <a:rPr lang="en-GB" b="1" dirty="0"/>
              <a:t>Horizontal Approach:</a:t>
            </a:r>
            <a:r>
              <a:rPr lang="en-GB" dirty="0"/>
              <a:t> Delving into various areas where AI can enhance NREN services</a:t>
            </a:r>
          </a:p>
          <a:p>
            <a:r>
              <a:rPr lang="en-GB" b="1" dirty="0"/>
              <a:t>Areas of Exploration:</a:t>
            </a:r>
            <a:r>
              <a:rPr lang="en-GB" dirty="0"/>
              <a:t> Cybersecurity, Network Automation, Next</a:t>
            </a:r>
            <a:br>
              <a:rPr lang="en-GB" dirty="0"/>
            </a:br>
            <a:r>
              <a:rPr lang="en-GB" dirty="0"/>
              <a:t> Generation Networks, Ethics, Policy, and Above-the-Net Applications</a:t>
            </a:r>
            <a:endParaRPr lang="en-GB" dirty="0">
              <a:ea typeface="Calibri"/>
              <a:cs typeface="Calibri"/>
            </a:endParaRPr>
          </a:p>
          <a:p>
            <a:r>
              <a:rPr lang="en-GB" b="1" dirty="0"/>
              <a:t>Objectives:</a:t>
            </a:r>
            <a:r>
              <a:rPr lang="en-GB" dirty="0"/>
              <a:t> Knowledge Sharing, Use Case Development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51275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1EEAA2-E911-43BF-8E0D-FE1235258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676042"/>
            <a:ext cx="9390692" cy="752705"/>
          </a:xfrm>
        </p:spPr>
        <p:txBody>
          <a:bodyPr/>
          <a:lstStyle/>
          <a:p>
            <a:r>
              <a:rPr lang="de-DE" dirty="0"/>
              <a:t>Who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?</a:t>
            </a:r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A433998-6680-466B-97EB-D84D27B19B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27</a:t>
            </a:fld>
            <a:endParaRPr lang="en-GB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844F1D-A06E-42BB-A5F5-21EA80CE9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7500"/>
            <a:ext cx="10515600" cy="45894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 err="1"/>
              <a:t>Coordinator</a:t>
            </a:r>
            <a:r>
              <a:rPr lang="de-DE" dirty="0"/>
              <a:t>: Leonie Schäfer (DFN)</a:t>
            </a:r>
            <a:endParaRPr lang="de-DE" dirty="0">
              <a:ea typeface="Calibri"/>
              <a:cs typeface="Calibri"/>
            </a:endParaRPr>
          </a:p>
          <a:p>
            <a:r>
              <a:rPr lang="de-DE" dirty="0"/>
              <a:t>Chair: Daniela Brauner (GÉANT)</a:t>
            </a:r>
            <a:endParaRPr lang="de-DE" dirty="0">
              <a:ea typeface="Calibri"/>
              <a:cs typeface="Calibri"/>
            </a:endParaRPr>
          </a:p>
          <a:p>
            <a:r>
              <a:rPr lang="de-DE" dirty="0"/>
              <a:t>Steering Committee Members:</a:t>
            </a:r>
            <a:endParaRPr lang="de-DE" dirty="0">
              <a:ea typeface="Calibri"/>
              <a:cs typeface="Calibri"/>
            </a:endParaRPr>
          </a:p>
          <a:p>
            <a:pPr lvl="1"/>
            <a:r>
              <a:rPr lang="de-DE" dirty="0"/>
              <a:t>Hrachya Astsatryan (ASNET-AM)</a:t>
            </a:r>
          </a:p>
          <a:p>
            <a:pPr lvl="1"/>
            <a:r>
              <a:rPr lang="de-DE" dirty="0"/>
              <a:t>Jan Kohlrausch (DFN-CERT)</a:t>
            </a:r>
          </a:p>
          <a:p>
            <a:pPr lvl="1"/>
            <a:r>
              <a:rPr lang="de-DE" dirty="0"/>
              <a:t>Albert Hankel (SURF)</a:t>
            </a:r>
          </a:p>
          <a:p>
            <a:pPr lvl="1"/>
            <a:r>
              <a:rPr lang="de-DE" dirty="0"/>
              <a:t>Marcin Wolski (PSNC) </a:t>
            </a:r>
          </a:p>
          <a:p>
            <a:pPr lvl="1"/>
            <a:r>
              <a:rPr lang="de-DE" dirty="0"/>
              <a:t>Panos Louridas (GRNET)</a:t>
            </a:r>
          </a:p>
          <a:p>
            <a:pPr lvl="1"/>
            <a:endParaRPr lang="de-DE" dirty="0"/>
          </a:p>
          <a:p>
            <a:pPr marL="0" indent="0">
              <a:buNone/>
            </a:pPr>
            <a:endParaRPr lang="de-DE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de-DE" dirty="0"/>
              <a:t>Wiki: </a:t>
            </a:r>
            <a:r>
              <a:rPr lang="de-DE" dirty="0">
                <a:ea typeface="+mn-lt"/>
                <a:cs typeface="+mn-lt"/>
                <a:hlinkClick r:id="rId2"/>
              </a:rPr>
              <a:t>https://wiki.geant.org/display/SIGAI/SIG-AI+Home</a:t>
            </a:r>
            <a:r>
              <a:rPr lang="de-DE" dirty="0">
                <a:ea typeface="+mn-lt"/>
                <a:cs typeface="+mn-lt"/>
              </a:rPr>
              <a:t> </a:t>
            </a:r>
            <a:endParaRPr lang="de-DE" sz="2200" dirty="0"/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884906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19F67A-FF43-41D7-A30D-3CD642D68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150" y="771292"/>
            <a:ext cx="9390692" cy="752705"/>
          </a:xfrm>
        </p:spPr>
        <p:txBody>
          <a:bodyPr/>
          <a:lstStyle/>
          <a:p>
            <a:r>
              <a:rPr lang="en-GB" dirty="0"/>
              <a:t>SIG-AI Areas of interest 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9D8C2DD-0FA3-47F3-9947-C5A9E5C674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28</a:t>
            </a:fld>
            <a:endParaRPr lang="en-GB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BC60D14-C995-467F-915A-22A4BEFF2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 err="1"/>
              <a:t>Cybersecurity</a:t>
            </a:r>
            <a:r>
              <a:rPr lang="de-DE" dirty="0"/>
              <a:t>: AI </a:t>
            </a:r>
            <a:r>
              <a:rPr lang="de-DE" dirty="0" err="1"/>
              <a:t>for</a:t>
            </a:r>
            <a:r>
              <a:rPr lang="de-DE" dirty="0"/>
              <a:t> Security and Security </a:t>
            </a:r>
            <a:r>
              <a:rPr lang="de-DE" dirty="0" err="1"/>
              <a:t>for</a:t>
            </a:r>
            <a:r>
              <a:rPr lang="de-DE" dirty="0"/>
              <a:t> AI</a:t>
            </a:r>
            <a:endParaRPr lang="de-DE" dirty="0">
              <a:solidFill>
                <a:srgbClr val="000000"/>
              </a:solidFill>
              <a:ea typeface="Calibri"/>
              <a:cs typeface="Calibri"/>
            </a:endParaRPr>
          </a:p>
          <a:p>
            <a:r>
              <a:rPr lang="de-DE" dirty="0"/>
              <a:t>Network Management and Automation</a:t>
            </a:r>
            <a:endParaRPr lang="de-DE" dirty="0">
              <a:solidFill>
                <a:srgbClr val="000000"/>
              </a:solidFill>
              <a:ea typeface="Calibri"/>
              <a:cs typeface="Calibri"/>
            </a:endParaRPr>
          </a:p>
          <a:p>
            <a:r>
              <a:rPr lang="de-DE" dirty="0"/>
              <a:t>Next Generation Networks</a:t>
            </a:r>
            <a:endParaRPr lang="de-DE" dirty="0">
              <a:solidFill>
                <a:srgbClr val="000000"/>
              </a:solidFill>
              <a:ea typeface="Calibri" panose="020F0502020204030204"/>
              <a:cs typeface="Calibri" panose="020F0502020204030204"/>
            </a:endParaRPr>
          </a:p>
          <a:p>
            <a:r>
              <a:rPr lang="de-DE" dirty="0">
                <a:ea typeface="Calibri" panose="020F0502020204030204"/>
                <a:cs typeface="Calibri" panose="020F0502020204030204"/>
              </a:rPr>
              <a:t>Above-</a:t>
            </a:r>
            <a:r>
              <a:rPr lang="de-DE" dirty="0" err="1">
                <a:ea typeface="Calibri" panose="020F0502020204030204"/>
                <a:cs typeface="Calibri" panose="020F0502020204030204"/>
              </a:rPr>
              <a:t>the</a:t>
            </a:r>
            <a:r>
              <a:rPr lang="de-DE" dirty="0">
                <a:ea typeface="Calibri" panose="020F0502020204030204"/>
                <a:cs typeface="Calibri" panose="020F0502020204030204"/>
              </a:rPr>
              <a:t>-Net </a:t>
            </a:r>
            <a:r>
              <a:rPr lang="de-DE" dirty="0" err="1">
                <a:ea typeface="Calibri" panose="020F0502020204030204"/>
                <a:cs typeface="Calibri" panose="020F0502020204030204"/>
              </a:rPr>
              <a:t>Applications</a:t>
            </a:r>
            <a:endParaRPr lang="de-DE" dirty="0" err="1">
              <a:solidFill>
                <a:srgbClr val="000000"/>
              </a:solidFill>
              <a:ea typeface="Calibri"/>
              <a:cs typeface="Calibri"/>
            </a:endParaRPr>
          </a:p>
          <a:p>
            <a:r>
              <a:rPr lang="de-DE" dirty="0">
                <a:ea typeface="Calibri"/>
                <a:cs typeface="Calibri"/>
              </a:rPr>
              <a:t>AI Support </a:t>
            </a:r>
            <a:r>
              <a:rPr lang="de-DE" dirty="0" err="1">
                <a:ea typeface="Calibri"/>
                <a:cs typeface="Calibri"/>
              </a:rPr>
              <a:t>for</a:t>
            </a:r>
            <a:r>
              <a:rPr lang="de-DE" dirty="0">
                <a:ea typeface="Calibri"/>
                <a:cs typeface="Calibri"/>
              </a:rPr>
              <a:t> Research and Education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pPr lvl="1"/>
            <a:r>
              <a:rPr lang="de-DE" dirty="0">
                <a:ea typeface="Calibri"/>
                <a:cs typeface="Calibri"/>
              </a:rPr>
              <a:t>AI </a:t>
            </a:r>
            <a:r>
              <a:rPr lang="de-DE" dirty="0" err="1">
                <a:ea typeface="Calibri"/>
                <a:cs typeface="Calibri"/>
              </a:rPr>
              <a:t>for</a:t>
            </a:r>
            <a:r>
              <a:rPr lang="de-DE" dirty="0">
                <a:ea typeface="Calibri"/>
                <a:cs typeface="Calibri"/>
              </a:rPr>
              <a:t> Research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pPr lvl="1"/>
            <a:r>
              <a:rPr lang="de-DE" dirty="0">
                <a:ea typeface="Calibri"/>
                <a:cs typeface="Calibri"/>
              </a:rPr>
              <a:t>AI </a:t>
            </a:r>
            <a:r>
              <a:rPr lang="de-DE" dirty="0" err="1">
                <a:ea typeface="Calibri"/>
                <a:cs typeface="Calibri"/>
              </a:rPr>
              <a:t>for</a:t>
            </a:r>
            <a:r>
              <a:rPr lang="de-DE" dirty="0">
                <a:ea typeface="Calibri"/>
                <a:cs typeface="Calibri"/>
              </a:rPr>
              <a:t> Education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r>
              <a:rPr lang="de-DE" dirty="0" err="1">
                <a:ea typeface="Calibri"/>
                <a:cs typeface="Calibri"/>
              </a:rPr>
              <a:t>Ethics</a:t>
            </a:r>
            <a:r>
              <a:rPr lang="de-DE" dirty="0">
                <a:ea typeface="Calibri"/>
                <a:cs typeface="Calibri"/>
              </a:rPr>
              <a:t> and </a:t>
            </a:r>
            <a:r>
              <a:rPr lang="de-DE" dirty="0" err="1">
                <a:ea typeface="Calibri"/>
                <a:cs typeface="Calibri"/>
              </a:rPr>
              <a:t>Policies</a:t>
            </a:r>
            <a:endParaRPr lang="de-DE" dirty="0" err="1"/>
          </a:p>
          <a:p>
            <a:endParaRPr lang="de-DE" dirty="0">
              <a:ea typeface="Calibri"/>
              <a:cs typeface="Calibri"/>
            </a:endParaRPr>
          </a:p>
          <a:p>
            <a:endParaRPr lang="de-DE" dirty="0"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ea typeface="Calibri"/>
              <a:cs typeface="Calibri"/>
            </a:endParaRPr>
          </a:p>
          <a:p>
            <a:endParaRPr lang="de-DE" dirty="0">
              <a:ea typeface="Calibri"/>
              <a:cs typeface="Calibri"/>
            </a:endParaRPr>
          </a:p>
          <a:p>
            <a:endParaRPr lang="en-GB" dirty="0"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80988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68956-A0E0-FFE1-C772-356ED7E97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950" y="599842"/>
            <a:ext cx="9390692" cy="752705"/>
          </a:xfrm>
        </p:spPr>
        <p:txBody>
          <a:bodyPr/>
          <a:lstStyle/>
          <a:p>
            <a:r>
              <a:rPr lang="en-GB" dirty="0">
                <a:ea typeface="Calibri"/>
                <a:cs typeface="Calibri"/>
              </a:rPr>
              <a:t>SIG-AI Main challenges 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B02213-B7DC-B62E-0F02-56A5F570C9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29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56D157-F955-475E-EC7A-1993546DA1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1625"/>
            <a:ext cx="10515600" cy="46869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z="2200" dirty="0">
                <a:ea typeface="Calibri"/>
                <a:cs typeface="Calibri"/>
              </a:rPr>
              <a:t>Super </a:t>
            </a:r>
            <a:r>
              <a:rPr lang="de-DE" sz="2200" dirty="0" err="1">
                <a:ea typeface="Calibri"/>
                <a:cs typeface="Calibri"/>
              </a:rPr>
              <a:t>hot</a:t>
            </a:r>
            <a:r>
              <a:rPr lang="de-DE" sz="2200" dirty="0">
                <a:ea typeface="Calibri"/>
                <a:cs typeface="Calibri"/>
              </a:rPr>
              <a:t> </a:t>
            </a:r>
            <a:r>
              <a:rPr lang="de-DE" sz="2200" dirty="0" err="1">
                <a:ea typeface="Calibri"/>
                <a:cs typeface="Calibri"/>
              </a:rPr>
              <a:t>topic</a:t>
            </a:r>
            <a:r>
              <a:rPr lang="de-DE" sz="2200" dirty="0">
                <a:ea typeface="Calibri"/>
                <a:cs typeface="Calibri"/>
              </a:rPr>
              <a:t>!!!</a:t>
            </a:r>
          </a:p>
          <a:p>
            <a:r>
              <a:rPr lang="de-DE" sz="2200" dirty="0">
                <a:ea typeface="Calibri"/>
                <a:cs typeface="Calibri"/>
              </a:rPr>
              <a:t>Several </a:t>
            </a:r>
            <a:r>
              <a:rPr lang="de-DE" sz="2200" dirty="0" err="1">
                <a:ea typeface="Calibri"/>
                <a:cs typeface="Calibri"/>
              </a:rPr>
              <a:t>uses</a:t>
            </a:r>
            <a:r>
              <a:rPr lang="de-DE" sz="2200" dirty="0">
                <a:ea typeface="Calibri"/>
                <a:cs typeface="Calibri"/>
              </a:rPr>
              <a:t> </a:t>
            </a:r>
            <a:r>
              <a:rPr lang="de-DE" sz="2200" dirty="0" err="1">
                <a:ea typeface="Calibri"/>
                <a:cs typeface="Calibri"/>
              </a:rPr>
              <a:t>of</a:t>
            </a:r>
            <a:r>
              <a:rPr lang="de-DE" sz="2200" dirty="0">
                <a:ea typeface="Calibri"/>
                <a:cs typeface="Calibri"/>
              </a:rPr>
              <a:t> AI </a:t>
            </a:r>
            <a:r>
              <a:rPr lang="de-DE" sz="2200" dirty="0" err="1">
                <a:ea typeface="Calibri"/>
                <a:cs typeface="Calibri"/>
              </a:rPr>
              <a:t>for</a:t>
            </a:r>
            <a:r>
              <a:rPr lang="de-DE" sz="2200" dirty="0">
                <a:ea typeface="Calibri"/>
                <a:cs typeface="Calibri"/>
              </a:rPr>
              <a:t> Research and Education</a:t>
            </a:r>
            <a:endParaRPr lang="de-DE" dirty="0"/>
          </a:p>
          <a:p>
            <a:r>
              <a:rPr lang="de-DE" sz="2200" dirty="0">
                <a:ea typeface="Calibri"/>
                <a:cs typeface="Calibri"/>
              </a:rPr>
              <a:t>Several initiatives </a:t>
            </a:r>
            <a:r>
              <a:rPr lang="de-DE" sz="2200" dirty="0" err="1">
                <a:ea typeface="Calibri"/>
                <a:cs typeface="Calibri"/>
              </a:rPr>
              <a:t>inside</a:t>
            </a:r>
            <a:r>
              <a:rPr lang="de-DE" sz="2200" dirty="0">
                <a:ea typeface="Calibri"/>
                <a:cs typeface="Calibri"/>
              </a:rPr>
              <a:t> and outside </a:t>
            </a:r>
            <a:r>
              <a:rPr lang="de-DE" sz="2200" dirty="0" err="1">
                <a:ea typeface="Calibri"/>
                <a:cs typeface="Calibri"/>
              </a:rPr>
              <a:t>our</a:t>
            </a:r>
            <a:r>
              <a:rPr lang="de-DE" sz="2200" dirty="0">
                <a:ea typeface="Calibri"/>
                <a:cs typeface="Calibri"/>
              </a:rPr>
              <a:t> </a:t>
            </a:r>
            <a:r>
              <a:rPr lang="de-DE" sz="2200" dirty="0" err="1">
                <a:ea typeface="Calibri"/>
                <a:cs typeface="Calibri"/>
              </a:rPr>
              <a:t>community</a:t>
            </a:r>
          </a:p>
          <a:p>
            <a:pPr lvl="1"/>
            <a:r>
              <a:rPr lang="de-DE" sz="2000" dirty="0">
                <a:ea typeface="Calibri"/>
                <a:cs typeface="Calibri"/>
              </a:rPr>
              <a:t>AI </a:t>
            </a:r>
            <a:r>
              <a:rPr lang="de-DE" sz="2000" dirty="0" err="1">
                <a:ea typeface="Calibri"/>
                <a:cs typeface="Calibri"/>
              </a:rPr>
              <a:t>is</a:t>
            </a:r>
            <a:r>
              <a:rPr lang="de-DE" sz="2000" dirty="0">
                <a:ea typeface="Calibri"/>
                <a:cs typeface="Calibri"/>
              </a:rPr>
              <a:t> a </a:t>
            </a:r>
            <a:r>
              <a:rPr lang="de-DE" sz="2000" dirty="0" err="1">
                <a:ea typeface="Calibri"/>
                <a:cs typeface="Calibri"/>
              </a:rPr>
              <a:t>cross-cutting</a:t>
            </a:r>
            <a:r>
              <a:rPr lang="de-DE" sz="2000" dirty="0">
                <a:ea typeface="Calibri"/>
                <a:cs typeface="Calibri"/>
              </a:rPr>
              <a:t> </a:t>
            </a:r>
            <a:r>
              <a:rPr lang="de-DE" sz="2000" dirty="0" err="1">
                <a:ea typeface="Calibri"/>
                <a:cs typeface="Calibri"/>
              </a:rPr>
              <a:t>theme</a:t>
            </a:r>
            <a:r>
              <a:rPr lang="de-DE" sz="2000" dirty="0">
                <a:ea typeface="Calibri"/>
                <a:cs typeface="Calibri"/>
              </a:rPr>
              <a:t> </a:t>
            </a:r>
            <a:r>
              <a:rPr lang="de-DE" sz="2000" dirty="0" err="1">
                <a:ea typeface="Calibri"/>
                <a:cs typeface="Calibri"/>
              </a:rPr>
              <a:t>within</a:t>
            </a:r>
            <a:r>
              <a:rPr lang="de-DE" sz="2000" dirty="0">
                <a:ea typeface="Calibri"/>
                <a:cs typeface="Calibri"/>
              </a:rPr>
              <a:t> </a:t>
            </a:r>
            <a:r>
              <a:rPr lang="de-DE" sz="2000" dirty="0" err="1">
                <a:ea typeface="Calibri"/>
                <a:cs typeface="Calibri"/>
              </a:rPr>
              <a:t>the</a:t>
            </a:r>
            <a:r>
              <a:rPr lang="de-DE" sz="2000" dirty="0">
                <a:ea typeface="Calibri"/>
                <a:cs typeface="Calibri"/>
              </a:rPr>
              <a:t> GÉANT </a:t>
            </a:r>
            <a:r>
              <a:rPr lang="de-DE" sz="2000" dirty="0" err="1">
                <a:ea typeface="Calibri"/>
                <a:cs typeface="Calibri"/>
              </a:rPr>
              <a:t>project</a:t>
            </a:r>
            <a:endParaRPr lang="de-DE" sz="2000" dirty="0">
              <a:ea typeface="Calibri"/>
              <a:cs typeface="Calibri"/>
            </a:endParaRPr>
          </a:p>
          <a:p>
            <a:r>
              <a:rPr lang="de-DE" sz="2200" dirty="0">
                <a:ea typeface="Calibri"/>
                <a:cs typeface="Calibri"/>
              </a:rPr>
              <a:t>Lots </a:t>
            </a:r>
            <a:r>
              <a:rPr lang="de-DE" sz="2200" dirty="0" err="1">
                <a:ea typeface="Calibri"/>
                <a:cs typeface="Calibri"/>
              </a:rPr>
              <a:t>of</a:t>
            </a:r>
            <a:r>
              <a:rPr lang="de-DE" sz="2200" dirty="0">
                <a:ea typeface="Calibri"/>
                <a:cs typeface="Calibri"/>
              </a:rPr>
              <a:t> </a:t>
            </a:r>
            <a:r>
              <a:rPr lang="de-DE" sz="2200" dirty="0" err="1">
                <a:ea typeface="Calibri"/>
                <a:cs typeface="Calibri"/>
              </a:rPr>
              <a:t>discussions</a:t>
            </a:r>
            <a:r>
              <a:rPr lang="de-DE" sz="2200" dirty="0">
                <a:ea typeface="Calibri"/>
                <a:cs typeface="Calibri"/>
              </a:rPr>
              <a:t> and initiatives </a:t>
            </a:r>
            <a:r>
              <a:rPr lang="de-DE" sz="2200" dirty="0" err="1">
                <a:ea typeface="Calibri"/>
                <a:cs typeface="Calibri"/>
              </a:rPr>
              <a:t>inside</a:t>
            </a:r>
            <a:r>
              <a:rPr lang="de-DE" sz="2200" dirty="0">
                <a:ea typeface="Calibri"/>
                <a:cs typeface="Calibri"/>
              </a:rPr>
              <a:t> and </a:t>
            </a:r>
            <a:r>
              <a:rPr lang="de-DE" sz="2200" dirty="0" err="1">
                <a:ea typeface="Calibri"/>
                <a:cs typeface="Calibri"/>
              </a:rPr>
              <a:t>surrounding</a:t>
            </a:r>
            <a:r>
              <a:rPr lang="de-DE" sz="2200" dirty="0">
                <a:ea typeface="Calibri"/>
                <a:cs typeface="Calibri"/>
              </a:rPr>
              <a:t> </a:t>
            </a:r>
            <a:r>
              <a:rPr lang="de-DE" sz="2200" dirty="0" err="1">
                <a:ea typeface="Calibri"/>
                <a:cs typeface="Calibri"/>
              </a:rPr>
              <a:t>the</a:t>
            </a:r>
            <a:r>
              <a:rPr lang="de-DE" sz="2200" dirty="0">
                <a:ea typeface="Calibri"/>
                <a:cs typeface="Calibri"/>
              </a:rPr>
              <a:t> </a:t>
            </a:r>
            <a:r>
              <a:rPr lang="de-DE" sz="2200" dirty="0" err="1">
                <a:ea typeface="Calibri"/>
                <a:cs typeface="Calibri"/>
              </a:rPr>
              <a:t>community</a:t>
            </a:r>
            <a:r>
              <a:rPr lang="de-DE" sz="2200" dirty="0">
                <a:ea typeface="Calibri"/>
                <a:cs typeface="Calibri"/>
              </a:rPr>
              <a:t> </a:t>
            </a:r>
          </a:p>
          <a:p>
            <a:pPr lvl="1"/>
            <a:r>
              <a:rPr lang="de-DE" sz="2000" dirty="0" err="1">
                <a:ea typeface="Calibri"/>
                <a:cs typeface="Calibri"/>
              </a:rPr>
              <a:t>Several</a:t>
            </a:r>
            <a:r>
              <a:rPr lang="de-DE" sz="2000" dirty="0">
                <a:ea typeface="Calibri"/>
                <a:cs typeface="Calibri"/>
              </a:rPr>
              <a:t> national initiatives </a:t>
            </a:r>
            <a:r>
              <a:rPr lang="de-DE" sz="2000" dirty="0" err="1">
                <a:ea typeface="Calibri"/>
                <a:cs typeface="Calibri"/>
              </a:rPr>
              <a:t>from</a:t>
            </a:r>
            <a:r>
              <a:rPr lang="de-DE" sz="2000" dirty="0">
                <a:ea typeface="Calibri"/>
                <a:cs typeface="Calibri"/>
              </a:rPr>
              <a:t> NRENs and </a:t>
            </a:r>
            <a:r>
              <a:rPr lang="de-DE" sz="2000" dirty="0" err="1">
                <a:ea typeface="Calibri"/>
                <a:cs typeface="Calibri"/>
              </a:rPr>
              <a:t>other</a:t>
            </a:r>
            <a:r>
              <a:rPr lang="de-DE" sz="2000" dirty="0">
                <a:ea typeface="Calibri"/>
                <a:cs typeface="Calibri"/>
              </a:rPr>
              <a:t> </a:t>
            </a:r>
            <a:r>
              <a:rPr lang="de-DE" sz="2000" dirty="0" err="1">
                <a:ea typeface="Calibri"/>
                <a:cs typeface="Calibri"/>
              </a:rPr>
              <a:t>institutions</a:t>
            </a:r>
            <a:endParaRPr lang="de-DE" sz="2000" dirty="0">
              <a:ea typeface="Calibri"/>
              <a:cs typeface="Calibri"/>
            </a:endParaRPr>
          </a:p>
          <a:p>
            <a:pPr lvl="1"/>
            <a:r>
              <a:rPr lang="de-DE" sz="2000" dirty="0">
                <a:ea typeface="Calibri"/>
                <a:cs typeface="Calibri"/>
              </a:rPr>
              <a:t>international initiatives *</a:t>
            </a:r>
            <a:r>
              <a:rPr lang="de-DE" sz="2000" dirty="0" err="1">
                <a:ea typeface="Calibri"/>
                <a:cs typeface="Calibri"/>
              </a:rPr>
              <a:t>partner</a:t>
            </a:r>
            <a:r>
              <a:rPr lang="de-DE" sz="2000" dirty="0">
                <a:ea typeface="Calibri"/>
                <a:cs typeface="Calibri"/>
              </a:rPr>
              <a:t> NRENs</a:t>
            </a:r>
            <a:endParaRPr lang="de-DE" sz="2000" dirty="0">
              <a:solidFill>
                <a:srgbClr val="1F4E79"/>
              </a:solidFill>
              <a:ea typeface="Calibri"/>
              <a:cs typeface="Calibri"/>
            </a:endParaRPr>
          </a:p>
          <a:p>
            <a:pPr lvl="1"/>
            <a:r>
              <a:rPr lang="de-DE" sz="2000" dirty="0">
                <a:ea typeface="Calibri"/>
                <a:cs typeface="Calibri"/>
              </a:rPr>
              <a:t>EC initiatives</a:t>
            </a:r>
            <a:r>
              <a:rPr lang="en-US" sz="2000" dirty="0">
                <a:ea typeface="Calibri"/>
                <a:cs typeface="Calibri"/>
              </a:rPr>
              <a:t> </a:t>
            </a:r>
          </a:p>
          <a:p>
            <a:r>
              <a:rPr lang="en-US" sz="2200" dirty="0">
                <a:ea typeface="Calibri"/>
                <a:cs typeface="Calibri"/>
              </a:rPr>
              <a:t>Other SIGs also have been discussing AI in their contexts:</a:t>
            </a:r>
            <a:endParaRPr lang="de-DE" sz="2200" dirty="0">
              <a:ea typeface="Calibri"/>
              <a:cs typeface="Calibri"/>
            </a:endParaRPr>
          </a:p>
          <a:p>
            <a:pPr lvl="1"/>
            <a:r>
              <a:rPr lang="de-DE" sz="1900" dirty="0">
                <a:ea typeface="Calibri"/>
                <a:cs typeface="Calibri"/>
              </a:rPr>
              <a:t>SIG NGN, SIG ISM / GÉANT Security Conference, SIG MSP, TF EDU, SIG Procurement and others.</a:t>
            </a:r>
            <a:endParaRPr lang="en-US" sz="1900" dirty="0">
              <a:solidFill>
                <a:srgbClr val="000000"/>
              </a:solidFill>
              <a:ea typeface="Calibri"/>
              <a:cs typeface="Calibri"/>
            </a:endParaRPr>
          </a:p>
          <a:p>
            <a:pPr>
              <a:buFont typeface="Arial"/>
              <a:buChar char="•"/>
            </a:pPr>
            <a:r>
              <a:rPr lang="en-US" sz="2200" dirty="0">
                <a:ea typeface="Calibri"/>
                <a:cs typeface="Calibri"/>
              </a:rPr>
              <a:t>We don’t have a clear strategy for AI in the community</a:t>
            </a:r>
            <a:endParaRPr lang="en-US" sz="2200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971550" lvl="1" indent="-285750">
              <a:buFont typeface="Arial"/>
              <a:buChar char="•"/>
            </a:pPr>
            <a:r>
              <a:rPr lang="en-US" sz="2100" dirty="0">
                <a:ea typeface="Calibri"/>
                <a:cs typeface="Calibri"/>
              </a:rPr>
              <a:t>AI Factories, EU AI Act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2264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28863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2000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SIG-MSP</a:t>
            </a:r>
          </a:p>
          <a:p>
            <a:endParaRPr lang="en-GB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endParaRPr lang="en-US" sz="2400" dirty="0">
              <a:solidFill>
                <a:schemeClr val="bg1"/>
              </a:solidFill>
              <a:cs typeface="Calibri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345856"/>
            <a:ext cx="6753726" cy="73226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  <a:ea typeface="Calibri"/>
                <a:cs typeface="Calibri"/>
              </a:rPr>
              <a:t>GCP Workshop Lightning Talk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1" dirty="0">
              <a:solidFill>
                <a:schemeClr val="bg1"/>
              </a:solidFill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  <a:cs typeface="Calibri"/>
              </a:rPr>
              <a:t>14 May 2025</a:t>
            </a:r>
            <a:endParaRPr lang="en-US" sz="2000" b="1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C4F5EAF1-9141-477D-D6C6-DAF92455E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2428" y="429962"/>
            <a:ext cx="5642682" cy="2597559"/>
          </a:xfrm>
          <a:prstGeom prst="rect">
            <a:avLst/>
          </a:prstGeom>
        </p:spPr>
      </p:pic>
      <p:pic>
        <p:nvPicPr>
          <p:cNvPr id="5" name="Picture 4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26B6F9FD-3DF2-6FE1-E1D9-7D83B033385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9823" r="269" b="14395"/>
          <a:stretch/>
        </p:blipFill>
        <p:spPr>
          <a:xfrm>
            <a:off x="5989468" y="3547103"/>
            <a:ext cx="5695029" cy="288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D159BD2D-77AB-DFEF-022F-46571BE03354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200" dirty="0">
                <a:solidFill>
                  <a:schemeClr val="accent2">
                    <a:lumMod val="90000"/>
                    <a:lumOff val="10000"/>
                  </a:schemeClr>
                </a:solidFill>
                <a:ea typeface="Calibri"/>
                <a:cs typeface="Calibri"/>
              </a:rPr>
              <a:t>Joint </a:t>
            </a:r>
            <a:r>
              <a:rPr lang="de-DE" sz="2200" dirty="0" err="1">
                <a:solidFill>
                  <a:schemeClr val="accent2">
                    <a:lumMod val="90000"/>
                    <a:lumOff val="10000"/>
                  </a:schemeClr>
                </a:solidFill>
                <a:ea typeface="Calibri"/>
                <a:cs typeface="Calibri"/>
              </a:rPr>
              <a:t>meetings</a:t>
            </a:r>
            <a:r>
              <a:rPr lang="de-DE" sz="2200" dirty="0">
                <a:solidFill>
                  <a:schemeClr val="accent2">
                    <a:lumMod val="90000"/>
                    <a:lumOff val="10000"/>
                  </a:schemeClr>
                </a:solidFill>
                <a:ea typeface="Calibri"/>
                <a:cs typeface="Calibri"/>
              </a:rPr>
              <a:t> </a:t>
            </a:r>
            <a:r>
              <a:rPr lang="de-DE" sz="2200" dirty="0" err="1">
                <a:solidFill>
                  <a:schemeClr val="accent2">
                    <a:lumMod val="90000"/>
                    <a:lumOff val="10000"/>
                  </a:schemeClr>
                </a:solidFill>
                <a:ea typeface="Calibri"/>
                <a:cs typeface="Calibri"/>
              </a:rPr>
              <a:t>with</a:t>
            </a:r>
            <a:r>
              <a:rPr lang="de-DE" sz="2200" dirty="0">
                <a:solidFill>
                  <a:schemeClr val="accent2">
                    <a:lumMod val="90000"/>
                    <a:lumOff val="10000"/>
                  </a:schemeClr>
                </a:solidFill>
                <a:ea typeface="Calibri"/>
                <a:cs typeface="Calibri"/>
              </a:rPr>
              <a:t> different SIGs </a:t>
            </a:r>
            <a:endParaRPr lang="en-US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  <a:p>
            <a:r>
              <a:rPr lang="en-US" dirty="0">
                <a:solidFill>
                  <a:schemeClr val="accent2">
                    <a:lumMod val="90000"/>
                    <a:lumOff val="10000"/>
                  </a:schemeClr>
                </a:solidFill>
                <a:ea typeface="Calibri"/>
                <a:cs typeface="Calibri"/>
              </a:rPr>
              <a:t>Collaborations with other SIGs:</a:t>
            </a:r>
            <a:endParaRPr lang="en-US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accent2">
                    <a:lumMod val="90000"/>
                    <a:lumOff val="10000"/>
                  </a:schemeClr>
                </a:solidFill>
                <a:ea typeface="Calibri"/>
                <a:cs typeface="Calibri"/>
              </a:rPr>
              <a:t>SIG NGN</a:t>
            </a:r>
            <a:endParaRPr lang="en-US" dirty="0">
              <a:solidFill>
                <a:schemeClr val="accent2">
                  <a:lumMod val="90000"/>
                  <a:lumOff val="10000"/>
                </a:schemeClr>
              </a:solidFill>
              <a:ea typeface="Calibri"/>
              <a:cs typeface="Calibri"/>
            </a:endParaRPr>
          </a:p>
          <a:p>
            <a:pPr lvl="1"/>
            <a:r>
              <a:rPr lang="de-DE" dirty="0">
                <a:solidFill>
                  <a:schemeClr val="accent2">
                    <a:lumMod val="90000"/>
                    <a:lumOff val="10000"/>
                  </a:schemeClr>
                </a:solidFill>
                <a:ea typeface="Calibri"/>
                <a:cs typeface="Calibri"/>
              </a:rPr>
              <a:t>SIG ISM / GÉANT Security Conference</a:t>
            </a:r>
            <a:endParaRPr lang="en-US" dirty="0">
              <a:solidFill>
                <a:schemeClr val="accent2">
                  <a:lumMod val="90000"/>
                  <a:lumOff val="10000"/>
                </a:schemeClr>
              </a:solidFill>
              <a:ea typeface="Calibri"/>
              <a:cs typeface="Calibri"/>
            </a:endParaRPr>
          </a:p>
          <a:p>
            <a:pPr lvl="1"/>
            <a:r>
              <a:rPr lang="de-DE" dirty="0">
                <a:solidFill>
                  <a:schemeClr val="accent2">
                    <a:lumMod val="90000"/>
                    <a:lumOff val="10000"/>
                  </a:schemeClr>
                </a:solidFill>
                <a:ea typeface="Calibri"/>
                <a:cs typeface="Calibri"/>
              </a:rPr>
              <a:t>SIG MSP</a:t>
            </a:r>
            <a:endParaRPr lang="en-US" dirty="0">
              <a:solidFill>
                <a:schemeClr val="accent2">
                  <a:lumMod val="90000"/>
                  <a:lumOff val="10000"/>
                </a:schemeClr>
              </a:solidFill>
              <a:ea typeface="Calibri"/>
              <a:cs typeface="Calibri"/>
            </a:endParaRPr>
          </a:p>
          <a:p>
            <a:pPr lvl="1"/>
            <a:r>
              <a:rPr lang="de-DE" dirty="0">
                <a:solidFill>
                  <a:schemeClr val="accent2">
                    <a:lumMod val="90000"/>
                    <a:lumOff val="10000"/>
                  </a:schemeClr>
                </a:solidFill>
                <a:ea typeface="Calibri"/>
                <a:cs typeface="Calibri"/>
              </a:rPr>
              <a:t>TF EDU</a:t>
            </a:r>
            <a:endParaRPr lang="en-US" dirty="0">
              <a:solidFill>
                <a:schemeClr val="accent2">
                  <a:lumMod val="90000"/>
                  <a:lumOff val="10000"/>
                </a:schemeClr>
              </a:solidFill>
              <a:ea typeface="Calibri"/>
              <a:cs typeface="Calibri"/>
            </a:endParaRPr>
          </a:p>
          <a:p>
            <a:pPr lvl="1"/>
            <a:r>
              <a:rPr lang="de-DE" dirty="0">
                <a:solidFill>
                  <a:schemeClr val="accent2">
                    <a:lumMod val="90000"/>
                    <a:lumOff val="10000"/>
                  </a:schemeClr>
                </a:solidFill>
                <a:ea typeface="Calibri"/>
                <a:cs typeface="Calibri"/>
              </a:rPr>
              <a:t>SIG Procurement</a:t>
            </a:r>
          </a:p>
          <a:p>
            <a:pPr lvl="1"/>
            <a:r>
              <a:rPr lang="de-DE" dirty="0">
                <a:solidFill>
                  <a:schemeClr val="accent2">
                    <a:lumMod val="90000"/>
                    <a:lumOff val="10000"/>
                  </a:schemeClr>
                </a:solidFill>
                <a:ea typeface="Calibri"/>
                <a:cs typeface="Calibri"/>
              </a:rPr>
              <a:t>SIG RED</a:t>
            </a:r>
          </a:p>
          <a:p>
            <a:pPr lvl="1"/>
            <a:r>
              <a:rPr lang="de-DE" dirty="0">
                <a:solidFill>
                  <a:schemeClr val="accent2">
                    <a:lumMod val="90000"/>
                    <a:lumOff val="10000"/>
                  </a:schemeClr>
                </a:solidFill>
                <a:ea typeface="Calibri"/>
                <a:cs typeface="Calibri"/>
              </a:rPr>
              <a:t>to </a:t>
            </a:r>
            <a:r>
              <a:rPr lang="de-DE" dirty="0" err="1">
                <a:solidFill>
                  <a:schemeClr val="accent2">
                    <a:lumMod val="90000"/>
                    <a:lumOff val="10000"/>
                  </a:schemeClr>
                </a:solidFill>
                <a:ea typeface="Calibri"/>
                <a:cs typeface="Calibri"/>
              </a:rPr>
              <a:t>be</a:t>
            </a:r>
            <a:r>
              <a:rPr lang="de-DE" dirty="0">
                <a:solidFill>
                  <a:schemeClr val="accent2">
                    <a:lumMod val="90000"/>
                    <a:lumOff val="10000"/>
                  </a:schemeClr>
                </a:solidFill>
                <a:ea typeface="Calibri"/>
                <a:cs typeface="Calibri"/>
              </a:rPr>
              <a:t> </a:t>
            </a:r>
            <a:r>
              <a:rPr lang="de-DE" dirty="0" err="1">
                <a:solidFill>
                  <a:schemeClr val="accent2">
                    <a:lumMod val="90000"/>
                    <a:lumOff val="10000"/>
                  </a:schemeClr>
                </a:solidFill>
                <a:ea typeface="Calibri"/>
                <a:cs typeface="Calibri"/>
              </a:rPr>
              <a:t>continued</a:t>
            </a:r>
            <a:endParaRPr lang="de-DE" dirty="0">
              <a:solidFill>
                <a:schemeClr val="accent2">
                  <a:lumMod val="90000"/>
                  <a:lumOff val="10000"/>
                </a:schemeClr>
              </a:solidFill>
              <a:ea typeface="Calibri"/>
              <a:cs typeface="Calibri"/>
            </a:endParaRPr>
          </a:p>
          <a:p>
            <a:pPr lvl="1"/>
            <a:endParaRPr lang="de-DE" sz="2000" dirty="0">
              <a:ea typeface="Calibri"/>
              <a:cs typeface="Calibri"/>
            </a:endParaRPr>
          </a:p>
          <a:p>
            <a:pPr lvl="1"/>
            <a:endParaRPr lang="de-DE" sz="2000" dirty="0">
              <a:ea typeface="Calibri"/>
              <a:cs typeface="Calibri"/>
            </a:endParaRPr>
          </a:p>
          <a:p>
            <a:pPr lvl="1"/>
            <a:endParaRPr lang="de-DE" sz="2000" dirty="0">
              <a:ea typeface="Calibri"/>
              <a:cs typeface="Calibri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E42DA13-C47A-4BB3-8DE4-42EDAB034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714142"/>
            <a:ext cx="9390692" cy="752705"/>
          </a:xfrm>
        </p:spPr>
        <p:txBody>
          <a:bodyPr/>
          <a:lstStyle/>
          <a:p>
            <a:r>
              <a:rPr lang="de-DE" dirty="0"/>
              <a:t>SIG-AI </a:t>
            </a:r>
            <a:r>
              <a:rPr lang="de-DE" dirty="0" err="1"/>
              <a:t>Opportunities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collaborations</a:t>
            </a:r>
            <a:endParaRPr lang="en-US" dirty="0" err="1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CBB3076-757E-497B-8E20-4F7F940675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62595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53B52-D02E-A907-76A3-095F5C3F2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059" y="688454"/>
            <a:ext cx="9390692" cy="752705"/>
          </a:xfrm>
        </p:spPr>
        <p:txBody>
          <a:bodyPr/>
          <a:lstStyle/>
          <a:p>
            <a:r>
              <a:rPr lang="en-GB" dirty="0">
                <a:ea typeface="Calibri"/>
                <a:cs typeface="Calibri"/>
              </a:rPr>
              <a:t>SIG-AI Roadmap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D5031B-32A1-FD74-CA68-731C450E68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31</a:t>
            </a:fld>
            <a:endParaRPr lang="en-GB" dirty="0"/>
          </a:p>
        </p:txBody>
      </p:sp>
      <p:pic>
        <p:nvPicPr>
          <p:cNvPr id="7984" name="Picture 7983" descr="No photo description available.">
            <a:extLst>
              <a:ext uri="{FF2B5EF4-FFF2-40B4-BE49-F238E27FC236}">
                <a16:creationId xmlns:a16="http://schemas.microsoft.com/office/drawing/2014/main" id="{BB2A1260-C129-41FD-0B75-9969EAFD770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159" b="23311"/>
          <a:stretch/>
        </p:blipFill>
        <p:spPr>
          <a:xfrm>
            <a:off x="3044179" y="658339"/>
            <a:ext cx="2731154" cy="1108348"/>
          </a:xfrm>
          <a:prstGeom prst="rect">
            <a:avLst/>
          </a:prstGeom>
        </p:spPr>
      </p:pic>
      <p:graphicFrame>
        <p:nvGraphicFramePr>
          <p:cNvPr id="8013" name="Diagram 8012">
            <a:extLst>
              <a:ext uri="{FF2B5EF4-FFF2-40B4-BE49-F238E27FC236}">
                <a16:creationId xmlns:a16="http://schemas.microsoft.com/office/drawing/2014/main" id="{78140F59-9BD9-7C5D-AE83-D485B9F0D3F1}"/>
              </a:ext>
            </a:extLst>
          </p:cNvPr>
          <p:cNvGraphicFramePr/>
          <p:nvPr/>
        </p:nvGraphicFramePr>
        <p:xfrm>
          <a:off x="765553" y="1335543"/>
          <a:ext cx="10814538" cy="4546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888" name="Picture 8887" descr="Flag of Czechia">
            <a:extLst>
              <a:ext uri="{FF2B5EF4-FFF2-40B4-BE49-F238E27FC236}">
                <a16:creationId xmlns:a16="http://schemas.microsoft.com/office/drawing/2014/main" id="{F9AE126F-2A62-0183-084C-1F44F063714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1811" t="613" r="13580"/>
          <a:stretch/>
        </p:blipFill>
        <p:spPr>
          <a:xfrm>
            <a:off x="5478922" y="5034315"/>
            <a:ext cx="288045" cy="310918"/>
          </a:xfrm>
          <a:prstGeom prst="ellipse">
            <a:avLst/>
          </a:prstGeom>
        </p:spPr>
      </p:pic>
      <p:pic>
        <p:nvPicPr>
          <p:cNvPr id="8891" name="Picture 8890" descr="Flag of Denmark">
            <a:extLst>
              <a:ext uri="{FF2B5EF4-FFF2-40B4-BE49-F238E27FC236}">
                <a16:creationId xmlns:a16="http://schemas.microsoft.com/office/drawing/2014/main" id="{510C9866-E66C-27E5-2D23-DAD856E4FC95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21370" t="19284" r="35693" b="23378"/>
          <a:stretch/>
        </p:blipFill>
        <p:spPr>
          <a:xfrm>
            <a:off x="8570079" y="5032884"/>
            <a:ext cx="301247" cy="313732"/>
          </a:xfrm>
          <a:prstGeom prst="ellipse">
            <a:avLst/>
          </a:prstGeom>
        </p:spPr>
      </p:pic>
      <p:pic>
        <p:nvPicPr>
          <p:cNvPr id="8892" name="Picture 8891" descr="SIG-AI group picture">
            <a:extLst>
              <a:ext uri="{FF2B5EF4-FFF2-40B4-BE49-F238E27FC236}">
                <a16:creationId xmlns:a16="http://schemas.microsoft.com/office/drawing/2014/main" id="{291728FB-4524-9EC6-4AB4-9C5A5FB48244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21528" b="3819"/>
          <a:stretch/>
        </p:blipFill>
        <p:spPr>
          <a:xfrm>
            <a:off x="4439550" y="5430108"/>
            <a:ext cx="2669525" cy="1233558"/>
          </a:xfrm>
          <a:prstGeom prst="rect">
            <a:avLst/>
          </a:prstGeom>
        </p:spPr>
      </p:pic>
      <p:pic>
        <p:nvPicPr>
          <p:cNvPr id="9046" name="Picture 9045" descr="File:Flag of Poland.svg - Wikimedia Commons">
            <a:extLst>
              <a:ext uri="{FF2B5EF4-FFF2-40B4-BE49-F238E27FC236}">
                <a16:creationId xmlns:a16="http://schemas.microsoft.com/office/drawing/2014/main" id="{91F0D62D-7FF4-B703-F540-7779E79BD43D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39666" r="209" b="333"/>
          <a:stretch/>
        </p:blipFill>
        <p:spPr>
          <a:xfrm>
            <a:off x="3950159" y="1871296"/>
            <a:ext cx="280053" cy="316560"/>
          </a:xfrm>
          <a:prstGeom prst="ellipse">
            <a:avLst/>
          </a:prstGeom>
        </p:spPr>
      </p:pic>
      <p:pic>
        <p:nvPicPr>
          <p:cNvPr id="9047" name="Picture 9046" descr="Flag of the United Kingdom - Wikipedia">
            <a:extLst>
              <a:ext uri="{FF2B5EF4-FFF2-40B4-BE49-F238E27FC236}">
                <a16:creationId xmlns:a16="http://schemas.microsoft.com/office/drawing/2014/main" id="{DF05ABED-80B6-5351-07C6-FE517BA85A75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29526" t="4583" r="26722" b="8333"/>
          <a:stretch/>
        </p:blipFill>
        <p:spPr>
          <a:xfrm>
            <a:off x="7023547" y="1893783"/>
            <a:ext cx="294959" cy="27774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8035165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451" y="2648586"/>
            <a:ext cx="9894723" cy="430909"/>
          </a:xfrm>
        </p:spPr>
        <p:txBody>
          <a:bodyPr/>
          <a:lstStyle/>
          <a:p>
            <a:r>
              <a:rPr lang="en-US" dirty="0"/>
              <a:t>Any questions?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9387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1BA4AF-09B4-9F8C-594D-C637624A7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D7A0553-A4D1-6B27-AB9A-CEA18704F22B}"/>
              </a:ext>
            </a:extLst>
          </p:cNvPr>
          <p:cNvGrpSpPr/>
          <p:nvPr/>
        </p:nvGrpSpPr>
        <p:grpSpPr>
          <a:xfrm>
            <a:off x="-1647373" y="-1404257"/>
            <a:ext cx="14891657" cy="9666514"/>
            <a:chOff x="-1647373" y="-1404257"/>
            <a:chExt cx="14891657" cy="966651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F0DB66-CB9C-3EB4-D9B9-E6C7859EB399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5000">
                  <a:srgbClr val="506D9D">
                    <a:lumMod val="82000"/>
                    <a:lumOff val="18000"/>
                  </a:srgbClr>
                </a:gs>
                <a:gs pos="83000">
                  <a:srgbClr val="506D9D"/>
                </a:gs>
                <a:gs pos="59000">
                  <a:srgbClr val="4F6C9E"/>
                </a:gs>
                <a:gs pos="97000">
                  <a:srgbClr val="47A4BE"/>
                </a:gs>
                <a:gs pos="12000">
                  <a:srgbClr val="47A4BE"/>
                </a:gs>
                <a:gs pos="100000">
                  <a:srgbClr val="506D9D"/>
                </a:gs>
                <a:gs pos="67000">
                  <a:srgbClr val="4F6C9E"/>
                </a:gs>
              </a:gsLst>
              <a:lin ang="60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91BC798D-6340-3565-0555-161958B617FD}"/>
                </a:ext>
              </a:extLst>
            </p:cNvPr>
            <p:cNvSpPr/>
            <p:nvPr/>
          </p:nvSpPr>
          <p:spPr>
            <a:xfrm rot="3333739">
              <a:off x="-1671051" y="3873909"/>
              <a:ext cx="4412026" cy="4364669"/>
            </a:xfrm>
            <a:custGeom>
              <a:avLst/>
              <a:gdLst/>
              <a:ahLst/>
              <a:cxnLst/>
              <a:rect l="l" t="t" r="r" b="b"/>
              <a:pathLst>
                <a:path w="6515166" h="6498878">
                  <a:moveTo>
                    <a:pt x="0" y="0"/>
                  </a:moveTo>
                  <a:lnTo>
                    <a:pt x="6515166" y="0"/>
                  </a:lnTo>
                  <a:lnTo>
                    <a:pt x="6515166" y="6498878"/>
                  </a:lnTo>
                  <a:lnTo>
                    <a:pt x="0" y="64988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2000"/>
              </a:blip>
              <a:stretch>
                <a:fillRect/>
              </a:stretch>
            </a:blipFill>
          </p:spPr>
          <p:txBody>
            <a:bodyPr/>
            <a:lstStyle/>
            <a:p>
              <a:endParaRPr lang="he-IL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C168715F-E339-E689-AF0C-44505B2392D7}"/>
                </a:ext>
              </a:extLst>
            </p:cNvPr>
            <p:cNvSpPr/>
            <p:nvPr/>
          </p:nvSpPr>
          <p:spPr>
            <a:xfrm rot="14350323">
              <a:off x="9757938" y="-1385446"/>
              <a:ext cx="3505158" cy="3467535"/>
            </a:xfrm>
            <a:custGeom>
              <a:avLst/>
              <a:gdLst/>
              <a:ahLst/>
              <a:cxnLst/>
              <a:rect l="l" t="t" r="r" b="b"/>
              <a:pathLst>
                <a:path w="5176009" h="5163069">
                  <a:moveTo>
                    <a:pt x="0" y="0"/>
                  </a:moveTo>
                  <a:lnTo>
                    <a:pt x="5176008" y="0"/>
                  </a:lnTo>
                  <a:lnTo>
                    <a:pt x="5176008" y="5163068"/>
                  </a:lnTo>
                  <a:lnTo>
                    <a:pt x="0" y="51630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2000"/>
              </a:blip>
              <a:stretch>
                <a:fillRect/>
              </a:stretch>
            </a:blipFill>
          </p:spPr>
          <p:txBody>
            <a:bodyPr/>
            <a:lstStyle/>
            <a:p>
              <a:endParaRPr lang="he-IL"/>
            </a:p>
          </p:txBody>
        </p:sp>
      </p:grpSp>
      <p:sp>
        <p:nvSpPr>
          <p:cNvPr id="62" name="Title 1">
            <a:extLst>
              <a:ext uri="{FF2B5EF4-FFF2-40B4-BE49-F238E27FC236}">
                <a16:creationId xmlns:a16="http://schemas.microsoft.com/office/drawing/2014/main" id="{996F1984-A9BE-0F12-D3C8-117186E4F7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1880" y="3152596"/>
            <a:ext cx="9144000" cy="1431148"/>
          </a:xfrm>
        </p:spPr>
        <p:txBody>
          <a:bodyPr>
            <a:noAutofit/>
          </a:bodyPr>
          <a:lstStyle/>
          <a:p>
            <a:r>
              <a:rPr lang="en-US" sz="3600">
                <a:solidFill>
                  <a:schemeClr val="bg1"/>
                </a:solidFill>
              </a:rPr>
              <a:t>SPECIAL INTEREST GROUP ON</a:t>
            </a:r>
            <a:br>
              <a:rPr lang="en-US" sz="3600">
                <a:solidFill>
                  <a:schemeClr val="bg1"/>
                </a:solidFill>
              </a:rPr>
            </a:br>
            <a:r>
              <a:rPr lang="en-US" sz="3600">
                <a:solidFill>
                  <a:schemeClr val="bg1"/>
                </a:solidFill>
              </a:rPr>
              <a:t>RESEARCH ENGAGEMENT DEVELOPMENT</a:t>
            </a:r>
            <a:endParaRPr lang="en-IL" sz="400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0AFE003-9E52-1424-C749-9C3FD43701CC}"/>
              </a:ext>
            </a:extLst>
          </p:cNvPr>
          <p:cNvSpPr txBox="1">
            <a:spLocks/>
          </p:cNvSpPr>
          <p:nvPr/>
        </p:nvSpPr>
        <p:spPr>
          <a:xfrm>
            <a:off x="1492680" y="369909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L" sz="4000">
              <a:solidFill>
                <a:schemeClr val="bg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B0DF7B4-BEE9-A489-DC2D-C2D9DC991B0B}"/>
              </a:ext>
            </a:extLst>
          </p:cNvPr>
          <p:cNvSpPr txBox="1">
            <a:spLocks/>
          </p:cNvSpPr>
          <p:nvPr/>
        </p:nvSpPr>
        <p:spPr>
          <a:xfrm>
            <a:off x="3924441" y="5062405"/>
            <a:ext cx="4373226" cy="9871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>
                <a:solidFill>
                  <a:schemeClr val="bg1"/>
                </a:solidFill>
              </a:rPr>
              <a:t>14-15 of May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8D1D23D-D88A-EC5D-A840-10BCD1F8A826}"/>
              </a:ext>
            </a:extLst>
          </p:cNvPr>
          <p:cNvSpPr txBox="1">
            <a:spLocks/>
          </p:cNvSpPr>
          <p:nvPr/>
        </p:nvSpPr>
        <p:spPr>
          <a:xfrm>
            <a:off x="1441880" y="102092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>
                <a:solidFill>
                  <a:schemeClr val="bg1"/>
                </a:solidFill>
              </a:rPr>
              <a:t>SIG-RED</a:t>
            </a:r>
            <a:r>
              <a:rPr lang="en-US" sz="4000">
                <a:solidFill>
                  <a:schemeClr val="bg1"/>
                </a:solidFill>
              </a:rPr>
              <a:t> </a:t>
            </a:r>
            <a:br>
              <a:rPr lang="en-US" sz="4000">
                <a:solidFill>
                  <a:schemeClr val="bg1"/>
                </a:solidFill>
              </a:rPr>
            </a:br>
            <a:endParaRPr lang="en-IL" sz="4000">
              <a:solidFill>
                <a:schemeClr val="bg1"/>
              </a:solidFill>
            </a:endParaRPr>
          </a:p>
        </p:txBody>
      </p:sp>
      <p:pic>
        <p:nvPicPr>
          <p:cNvPr id="2" name="Graphic 1" descr="A black and white logo&#10;&#10;AI-generated content may be incorrect.">
            <a:extLst>
              <a:ext uri="{FF2B5EF4-FFF2-40B4-BE49-F238E27FC236}">
                <a16:creationId xmlns:a16="http://schemas.microsoft.com/office/drawing/2014/main" id="{E7E146AB-9A64-80AB-A498-ED24BA17B7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4263" y="225525"/>
            <a:ext cx="1333500" cy="58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70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7EFE72-313A-C369-D653-E5F9BCFCCE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BD669E-9998-6865-F403-F74256BD3E20}"/>
              </a:ext>
            </a:extLst>
          </p:cNvPr>
          <p:cNvGrpSpPr/>
          <p:nvPr/>
        </p:nvGrpSpPr>
        <p:grpSpPr>
          <a:xfrm>
            <a:off x="-1647373" y="-1404257"/>
            <a:ext cx="14891657" cy="9666514"/>
            <a:chOff x="-1647373" y="-1404257"/>
            <a:chExt cx="14891657" cy="966651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01BEF9F-393F-2D59-225F-11907E8E57E3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5000">
                  <a:srgbClr val="506D9D">
                    <a:lumMod val="82000"/>
                    <a:lumOff val="18000"/>
                  </a:srgbClr>
                </a:gs>
                <a:gs pos="83000">
                  <a:srgbClr val="506D9D"/>
                </a:gs>
                <a:gs pos="59000">
                  <a:srgbClr val="4F6C9E"/>
                </a:gs>
                <a:gs pos="97000">
                  <a:srgbClr val="47A4BE"/>
                </a:gs>
                <a:gs pos="12000">
                  <a:srgbClr val="47A4BE"/>
                </a:gs>
                <a:gs pos="100000">
                  <a:srgbClr val="506D9D"/>
                </a:gs>
                <a:gs pos="67000">
                  <a:srgbClr val="4F6C9E"/>
                </a:gs>
              </a:gsLst>
              <a:lin ang="60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23" name="Freeform 3">
              <a:extLst>
                <a:ext uri="{FF2B5EF4-FFF2-40B4-BE49-F238E27FC236}">
                  <a16:creationId xmlns:a16="http://schemas.microsoft.com/office/drawing/2014/main" id="{D5177F9B-DD24-F6F7-D4D5-E34C343EC1F0}"/>
                </a:ext>
              </a:extLst>
            </p:cNvPr>
            <p:cNvSpPr/>
            <p:nvPr/>
          </p:nvSpPr>
          <p:spPr>
            <a:xfrm rot="3333739">
              <a:off x="-1671051" y="3873909"/>
              <a:ext cx="4412026" cy="4364669"/>
            </a:xfrm>
            <a:custGeom>
              <a:avLst/>
              <a:gdLst/>
              <a:ahLst/>
              <a:cxnLst/>
              <a:rect l="l" t="t" r="r" b="b"/>
              <a:pathLst>
                <a:path w="6515166" h="6498878">
                  <a:moveTo>
                    <a:pt x="0" y="0"/>
                  </a:moveTo>
                  <a:lnTo>
                    <a:pt x="6515166" y="0"/>
                  </a:lnTo>
                  <a:lnTo>
                    <a:pt x="6515166" y="6498878"/>
                  </a:lnTo>
                  <a:lnTo>
                    <a:pt x="0" y="64988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2000"/>
              </a:blip>
              <a:stretch>
                <a:fillRect/>
              </a:stretch>
            </a:blipFill>
          </p:spPr>
          <p:txBody>
            <a:bodyPr/>
            <a:lstStyle/>
            <a:p>
              <a:endParaRPr lang="he-IL"/>
            </a:p>
          </p:txBody>
        </p:sp>
        <p:sp>
          <p:nvSpPr>
            <p:cNvPr id="24" name="Freeform 4">
              <a:extLst>
                <a:ext uri="{FF2B5EF4-FFF2-40B4-BE49-F238E27FC236}">
                  <a16:creationId xmlns:a16="http://schemas.microsoft.com/office/drawing/2014/main" id="{7C4A387E-4ADA-825C-BB22-68AA1E9F30AD}"/>
                </a:ext>
              </a:extLst>
            </p:cNvPr>
            <p:cNvSpPr/>
            <p:nvPr/>
          </p:nvSpPr>
          <p:spPr>
            <a:xfrm rot="14350323">
              <a:off x="9757938" y="-1385446"/>
              <a:ext cx="3505158" cy="3467535"/>
            </a:xfrm>
            <a:custGeom>
              <a:avLst/>
              <a:gdLst/>
              <a:ahLst/>
              <a:cxnLst/>
              <a:rect l="l" t="t" r="r" b="b"/>
              <a:pathLst>
                <a:path w="5176009" h="5163069">
                  <a:moveTo>
                    <a:pt x="0" y="0"/>
                  </a:moveTo>
                  <a:lnTo>
                    <a:pt x="5176008" y="0"/>
                  </a:lnTo>
                  <a:lnTo>
                    <a:pt x="5176008" y="5163068"/>
                  </a:lnTo>
                  <a:lnTo>
                    <a:pt x="0" y="51630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2000"/>
              </a:blip>
              <a:stretch>
                <a:fillRect/>
              </a:stretch>
            </a:blipFill>
          </p:spPr>
          <p:txBody>
            <a:bodyPr/>
            <a:lstStyle/>
            <a:p>
              <a:endParaRPr lang="he-IL"/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013EB910-B4EB-80A5-4D84-291AF7BB7C7A}"/>
              </a:ext>
            </a:extLst>
          </p:cNvPr>
          <p:cNvSpPr txBox="1">
            <a:spLocks/>
          </p:cNvSpPr>
          <p:nvPr/>
        </p:nvSpPr>
        <p:spPr>
          <a:xfrm>
            <a:off x="1492680" y="369909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L" sz="4000">
              <a:solidFill>
                <a:schemeClr val="bg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0463568-C43D-68A0-D0D1-07B898ACC601}"/>
              </a:ext>
            </a:extLst>
          </p:cNvPr>
          <p:cNvSpPr/>
          <p:nvPr/>
        </p:nvSpPr>
        <p:spPr>
          <a:xfrm>
            <a:off x="6024786" y="937875"/>
            <a:ext cx="5430879" cy="5473701"/>
          </a:xfrm>
          <a:prstGeom prst="roundRect">
            <a:avLst>
              <a:gd name="adj" fmla="val 5044"/>
            </a:avLst>
          </a:prstGeom>
          <a:gradFill flip="none" rotWithShape="1">
            <a:gsLst>
              <a:gs pos="83000">
                <a:srgbClr val="DDF1FA"/>
              </a:gs>
              <a:gs pos="37000">
                <a:srgbClr val="BAE2F4"/>
              </a:gs>
              <a:gs pos="100000">
                <a:schemeClr val="bg1"/>
              </a:gs>
              <a:gs pos="100000">
                <a:schemeClr val="bg1"/>
              </a:gs>
              <a:gs pos="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60000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DD6089-6FA9-E0D2-2D2F-1871BB0A1029}"/>
              </a:ext>
            </a:extLst>
          </p:cNvPr>
          <p:cNvSpPr txBox="1"/>
          <p:nvPr/>
        </p:nvSpPr>
        <p:spPr>
          <a:xfrm>
            <a:off x="504747" y="2392253"/>
            <a:ext cx="5089009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400" b="1">
                <a:solidFill>
                  <a:schemeClr val="bg1"/>
                </a:solidFill>
                <a:latin typeface="Assistant" pitchFamily="2" charset="-79"/>
                <a:cs typeface="Assistant" pitchFamily="2" charset="-79"/>
              </a:rPr>
              <a:t>SIG-RED Steering</a:t>
            </a:r>
            <a:r>
              <a:rPr lang="en-US" sz="5400">
                <a:solidFill>
                  <a:schemeClr val="bg1"/>
                </a:solidFill>
                <a:latin typeface="Assistant" pitchFamily="2" charset="-79"/>
                <a:cs typeface="Assistant" pitchFamily="2" charset="-79"/>
              </a:rPr>
              <a:t> </a:t>
            </a:r>
            <a:r>
              <a:rPr lang="en-US" sz="5400" b="1">
                <a:solidFill>
                  <a:schemeClr val="bg1"/>
                </a:solidFill>
                <a:latin typeface="Assistant" pitchFamily="2" charset="-79"/>
                <a:cs typeface="Assistant" pitchFamily="2" charset="-79"/>
              </a:rPr>
              <a:t>Committee</a:t>
            </a:r>
            <a:endParaRPr lang="en-IL" sz="5400" b="1">
              <a:solidFill>
                <a:schemeClr val="bg1"/>
              </a:solidFill>
              <a:latin typeface="Assistant" pitchFamily="2" charset="-79"/>
              <a:cs typeface="Assistant" pitchFamily="2" charset="-79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D0F576-22D5-8D38-CF26-BF9991509EE6}"/>
              </a:ext>
            </a:extLst>
          </p:cNvPr>
          <p:cNvSpPr txBox="1"/>
          <p:nvPr/>
        </p:nvSpPr>
        <p:spPr>
          <a:xfrm>
            <a:off x="6456330" y="1240903"/>
            <a:ext cx="5097767" cy="4740978"/>
          </a:xfrm>
          <a:prstGeom prst="rect">
            <a:avLst/>
          </a:prstGeom>
          <a:noFill/>
        </p:spPr>
        <p:txBody>
          <a:bodyPr wrap="square" lIns="91440" tIns="45720" rIns="91440" bIns="45720" rtlCol="1" anchor="t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GB" sz="2200">
                <a:latin typeface="Aptos"/>
              </a:rPr>
              <a:t>Chris Atherton (GÉANT)</a:t>
            </a:r>
            <a:endParaRPr lang="en-IL" sz="2200">
              <a:latin typeface="Aptos"/>
            </a:endParaRPr>
          </a:p>
          <a:p>
            <a:pPr algn="l">
              <a:lnSpc>
                <a:spcPct val="200000"/>
              </a:lnSpc>
            </a:pPr>
            <a:r>
              <a:rPr lang="en-GB" sz="2200">
                <a:latin typeface="Aptos"/>
              </a:rPr>
              <a:t>Sylvia Kuijpers (SURF) </a:t>
            </a:r>
            <a:endParaRPr lang="en-IL" sz="2200">
              <a:latin typeface="Aptos"/>
            </a:endParaRPr>
          </a:p>
          <a:p>
            <a:pPr algn="l">
              <a:lnSpc>
                <a:spcPct val="200000"/>
              </a:lnSpc>
            </a:pPr>
            <a:r>
              <a:rPr lang="en-GB" sz="2200">
                <a:latin typeface="Aptos"/>
              </a:rPr>
              <a:t>Olga </a:t>
            </a:r>
            <a:r>
              <a:rPr lang="en-GB" sz="2200" err="1">
                <a:latin typeface="Aptos"/>
              </a:rPr>
              <a:t>Popcova</a:t>
            </a:r>
            <a:r>
              <a:rPr lang="en-GB" sz="2200">
                <a:latin typeface="Aptos"/>
              </a:rPr>
              <a:t> (RENAM)</a:t>
            </a:r>
            <a:endParaRPr lang="en-IL" sz="2200">
              <a:latin typeface="Aptos"/>
            </a:endParaRPr>
          </a:p>
          <a:p>
            <a:pPr algn="l">
              <a:lnSpc>
                <a:spcPct val="200000"/>
              </a:lnSpc>
            </a:pPr>
            <a:r>
              <a:rPr lang="en-GB" sz="2200">
                <a:latin typeface="Aptos"/>
              </a:rPr>
              <a:t>Daniela Brauner (GÉANT)</a:t>
            </a:r>
          </a:p>
          <a:p>
            <a:pPr>
              <a:lnSpc>
                <a:spcPct val="200000"/>
              </a:lnSpc>
            </a:pPr>
            <a:r>
              <a:rPr lang="en-IL" sz="2200">
                <a:latin typeface="Aptos"/>
                <a:ea typeface="Aptos" panose="020B0004020202020204" pitchFamily="34" charset="0"/>
                <a:cs typeface="Aptos" panose="020B0004020202020204" pitchFamily="34" charset="0"/>
              </a:rPr>
              <a:t>Victoria Moody</a:t>
            </a:r>
            <a:r>
              <a:rPr lang="en-US" sz="2200">
                <a:latin typeface="Aptos"/>
                <a:ea typeface="Aptos" panose="020B0004020202020204" pitchFamily="34" charset="0"/>
                <a:cs typeface="Aptos" panose="020B0004020202020204" pitchFamily="34" charset="0"/>
              </a:rPr>
              <a:t> (</a:t>
            </a:r>
            <a:r>
              <a:rPr lang="en-US" sz="2200" err="1">
                <a:latin typeface="Aptos"/>
                <a:ea typeface="Aptos" panose="020B0004020202020204" pitchFamily="34" charset="0"/>
                <a:cs typeface="Aptos" panose="020B0004020202020204" pitchFamily="34" charset="0"/>
              </a:rPr>
              <a:t>Jisc</a:t>
            </a:r>
            <a:r>
              <a:rPr lang="en-US" sz="2200">
                <a:latin typeface="Aptos"/>
                <a:ea typeface="Aptos" panose="020B0004020202020204" pitchFamily="34" charset="0"/>
                <a:cs typeface="Aptos" panose="020B0004020202020204" pitchFamily="34" charset="0"/>
              </a:rPr>
              <a:t>)</a:t>
            </a:r>
          </a:p>
          <a:p>
            <a:pPr algn="l">
              <a:lnSpc>
                <a:spcPct val="200000"/>
              </a:lnSpc>
            </a:pPr>
            <a:r>
              <a:rPr lang="en-US" sz="2200">
                <a:latin typeface="Aptos"/>
                <a:ea typeface="Aptos" panose="020B0004020202020204" pitchFamily="34" charset="0"/>
                <a:cs typeface="Aptos" panose="020B0004020202020204" pitchFamily="34" charset="0"/>
              </a:rPr>
              <a:t>Christopher Walker (</a:t>
            </a:r>
            <a:r>
              <a:rPr lang="en-US" sz="2200" err="1">
                <a:latin typeface="Aptos"/>
                <a:ea typeface="Aptos" panose="020B0004020202020204" pitchFamily="34" charset="0"/>
                <a:cs typeface="Aptos" panose="020B0004020202020204" pitchFamily="34" charset="0"/>
              </a:rPr>
              <a:t>Jisc</a:t>
            </a:r>
            <a:r>
              <a:rPr lang="en-US" sz="2200">
                <a:latin typeface="Aptos"/>
                <a:ea typeface="Aptos" panose="020B0004020202020204" pitchFamily="34" charset="0"/>
                <a:cs typeface="Aptos" panose="020B0004020202020204" pitchFamily="34" charset="0"/>
              </a:rPr>
              <a:t>)</a:t>
            </a:r>
            <a:endParaRPr lang="en-US">
              <a:latin typeface="Aptos"/>
            </a:endParaRPr>
          </a:p>
          <a:p>
            <a:pPr algn="l">
              <a:lnSpc>
                <a:spcPct val="200000"/>
              </a:lnSpc>
            </a:pPr>
            <a:r>
              <a:rPr lang="en-GB" sz="2200">
                <a:latin typeface="Aptos"/>
              </a:rPr>
              <a:t>Eli Shmueli (IUCC)</a:t>
            </a:r>
            <a:endParaRPr lang="en-IL" sz="2200"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24261416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08FE95-345D-FE54-1D22-D9888A0EC6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53E085E6-D2A2-BF6A-1C83-9452338A9E65}"/>
              </a:ext>
            </a:extLst>
          </p:cNvPr>
          <p:cNvGrpSpPr/>
          <p:nvPr/>
        </p:nvGrpSpPr>
        <p:grpSpPr>
          <a:xfrm>
            <a:off x="-1647373" y="-1404257"/>
            <a:ext cx="14891657" cy="9666514"/>
            <a:chOff x="-1647373" y="-1404257"/>
            <a:chExt cx="14891657" cy="966651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73D2176-A6C6-A8D0-102C-5264AE747A22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5000">
                  <a:srgbClr val="506D9D">
                    <a:lumMod val="82000"/>
                    <a:lumOff val="18000"/>
                  </a:srgbClr>
                </a:gs>
                <a:gs pos="83000">
                  <a:srgbClr val="506D9D"/>
                </a:gs>
                <a:gs pos="59000">
                  <a:srgbClr val="4F6C9E"/>
                </a:gs>
                <a:gs pos="97000">
                  <a:srgbClr val="47A4BE"/>
                </a:gs>
                <a:gs pos="12000">
                  <a:srgbClr val="47A4BE"/>
                </a:gs>
                <a:gs pos="100000">
                  <a:srgbClr val="506D9D"/>
                </a:gs>
                <a:gs pos="67000">
                  <a:srgbClr val="4F6C9E"/>
                </a:gs>
              </a:gsLst>
              <a:lin ang="60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23" name="Freeform 3">
              <a:extLst>
                <a:ext uri="{FF2B5EF4-FFF2-40B4-BE49-F238E27FC236}">
                  <a16:creationId xmlns:a16="http://schemas.microsoft.com/office/drawing/2014/main" id="{8A192B60-BE82-85BB-D630-5E8A45722AE9}"/>
                </a:ext>
              </a:extLst>
            </p:cNvPr>
            <p:cNvSpPr/>
            <p:nvPr/>
          </p:nvSpPr>
          <p:spPr>
            <a:xfrm rot="3333739">
              <a:off x="-1671051" y="3873909"/>
              <a:ext cx="4412026" cy="4364669"/>
            </a:xfrm>
            <a:custGeom>
              <a:avLst/>
              <a:gdLst/>
              <a:ahLst/>
              <a:cxnLst/>
              <a:rect l="l" t="t" r="r" b="b"/>
              <a:pathLst>
                <a:path w="6515166" h="6498878">
                  <a:moveTo>
                    <a:pt x="0" y="0"/>
                  </a:moveTo>
                  <a:lnTo>
                    <a:pt x="6515166" y="0"/>
                  </a:lnTo>
                  <a:lnTo>
                    <a:pt x="6515166" y="6498878"/>
                  </a:lnTo>
                  <a:lnTo>
                    <a:pt x="0" y="64988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2000"/>
              </a:blip>
              <a:stretch>
                <a:fillRect/>
              </a:stretch>
            </a:blipFill>
          </p:spPr>
          <p:txBody>
            <a:bodyPr/>
            <a:lstStyle/>
            <a:p>
              <a:endParaRPr lang="he-IL"/>
            </a:p>
          </p:txBody>
        </p:sp>
        <p:sp>
          <p:nvSpPr>
            <p:cNvPr id="24" name="Freeform 4">
              <a:extLst>
                <a:ext uri="{FF2B5EF4-FFF2-40B4-BE49-F238E27FC236}">
                  <a16:creationId xmlns:a16="http://schemas.microsoft.com/office/drawing/2014/main" id="{8AE3B90F-F4FB-BA6A-E97A-59B1CEC6C400}"/>
                </a:ext>
              </a:extLst>
            </p:cNvPr>
            <p:cNvSpPr/>
            <p:nvPr/>
          </p:nvSpPr>
          <p:spPr>
            <a:xfrm rot="14350323">
              <a:off x="9757938" y="-1385446"/>
              <a:ext cx="3505158" cy="3467535"/>
            </a:xfrm>
            <a:custGeom>
              <a:avLst/>
              <a:gdLst/>
              <a:ahLst/>
              <a:cxnLst/>
              <a:rect l="l" t="t" r="r" b="b"/>
              <a:pathLst>
                <a:path w="5176009" h="5163069">
                  <a:moveTo>
                    <a:pt x="0" y="0"/>
                  </a:moveTo>
                  <a:lnTo>
                    <a:pt x="5176008" y="0"/>
                  </a:lnTo>
                  <a:lnTo>
                    <a:pt x="5176008" y="5163068"/>
                  </a:lnTo>
                  <a:lnTo>
                    <a:pt x="0" y="51630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2000"/>
              </a:blip>
              <a:stretch>
                <a:fillRect/>
              </a:stretch>
            </a:blipFill>
          </p:spPr>
          <p:txBody>
            <a:bodyPr/>
            <a:lstStyle/>
            <a:p>
              <a:endParaRPr lang="he-IL"/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74F5B4B1-631F-0D0F-0387-A90C92147211}"/>
              </a:ext>
            </a:extLst>
          </p:cNvPr>
          <p:cNvSpPr txBox="1">
            <a:spLocks/>
          </p:cNvSpPr>
          <p:nvPr/>
        </p:nvSpPr>
        <p:spPr>
          <a:xfrm>
            <a:off x="1492680" y="369909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L" sz="4000">
              <a:solidFill>
                <a:schemeClr val="bg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387FEFF-0974-7A72-FABA-B3F51173B409}"/>
              </a:ext>
            </a:extLst>
          </p:cNvPr>
          <p:cNvSpPr/>
          <p:nvPr/>
        </p:nvSpPr>
        <p:spPr>
          <a:xfrm>
            <a:off x="4368576" y="351037"/>
            <a:ext cx="7348786" cy="6324477"/>
          </a:xfrm>
          <a:prstGeom prst="roundRect">
            <a:avLst>
              <a:gd name="adj" fmla="val 5044"/>
            </a:avLst>
          </a:prstGeom>
          <a:gradFill flip="none" rotWithShape="1">
            <a:gsLst>
              <a:gs pos="83000">
                <a:srgbClr val="DDF1FA"/>
              </a:gs>
              <a:gs pos="37000">
                <a:srgbClr val="BAE2F4"/>
              </a:gs>
              <a:gs pos="100000">
                <a:schemeClr val="bg1"/>
              </a:gs>
              <a:gs pos="100000">
                <a:schemeClr val="bg1"/>
              </a:gs>
              <a:gs pos="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60000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1" anchor="ctr"/>
          <a:lstStyle/>
          <a:p>
            <a:pPr marL="228600" indent="-228600">
              <a:buFont typeface=""/>
              <a:buChar char="•"/>
            </a:pPr>
            <a:r>
              <a:rPr lang="en-US" sz="2200" b="1">
                <a:solidFill>
                  <a:schemeClr val="tx1"/>
                </a:solidFill>
              </a:rPr>
              <a:t>Supports research engagement development</a:t>
            </a:r>
            <a:r>
              <a:rPr lang="en-US" sz="2200">
                <a:solidFill>
                  <a:schemeClr val="tx1"/>
                </a:solidFill>
              </a:rPr>
              <a:t> among NRENs and research infrastructures.</a:t>
            </a:r>
          </a:p>
          <a:p>
            <a:pPr marL="228600" indent="-228600">
              <a:buFont typeface=""/>
              <a:buChar char="•"/>
            </a:pPr>
            <a:r>
              <a:rPr lang="en-US" sz="2200" b="1">
                <a:solidFill>
                  <a:schemeClr val="tx1"/>
                </a:solidFill>
              </a:rPr>
              <a:t>Creates a global forum</a:t>
            </a:r>
            <a:r>
              <a:rPr lang="en-US" sz="2200">
                <a:solidFill>
                  <a:schemeClr val="tx1"/>
                </a:solidFill>
              </a:rPr>
              <a:t> for sharing knowledge, methods, and collaboration strategies.</a:t>
            </a:r>
          </a:p>
          <a:p>
            <a:pPr marL="228600" indent="-228600">
              <a:buFont typeface=""/>
              <a:buChar char="•"/>
            </a:pPr>
            <a:r>
              <a:rPr lang="en-US" sz="2200" b="1">
                <a:solidFill>
                  <a:schemeClr val="tx1"/>
                </a:solidFill>
              </a:rPr>
              <a:t>Builds a community of professionals</a:t>
            </a:r>
            <a:r>
              <a:rPr lang="en-US" sz="2200">
                <a:solidFill>
                  <a:schemeClr val="tx1"/>
                </a:solidFill>
              </a:rPr>
              <a:t> focused on innovation in research support.</a:t>
            </a:r>
          </a:p>
          <a:p>
            <a:pPr marL="228600" indent="-228600">
              <a:buFont typeface=""/>
              <a:buChar char="•"/>
            </a:pPr>
            <a:r>
              <a:rPr lang="en-US" sz="2200" b="1">
                <a:solidFill>
                  <a:schemeClr val="tx1"/>
                </a:solidFill>
              </a:rPr>
              <a:t>Develops frameworks and best practices</a:t>
            </a:r>
            <a:r>
              <a:rPr lang="en-US" sz="2200">
                <a:solidFill>
                  <a:schemeClr val="tx1"/>
                </a:solidFill>
              </a:rPr>
              <a:t> for national and international research engagement.</a:t>
            </a:r>
          </a:p>
          <a:p>
            <a:pPr marL="228600" indent="-228600">
              <a:buFont typeface=""/>
              <a:buChar char="•"/>
            </a:pPr>
            <a:r>
              <a:rPr lang="en-US" sz="2200" b="1">
                <a:solidFill>
                  <a:schemeClr val="tx1"/>
                </a:solidFill>
              </a:rPr>
              <a:t>Helps NRENs stay future-ready</a:t>
            </a:r>
            <a:r>
              <a:rPr lang="en-US" sz="2200">
                <a:solidFill>
                  <a:schemeClr val="tx1"/>
                </a:solidFill>
              </a:rPr>
              <a:t> by aligning services with current and emerging research needs.</a:t>
            </a:r>
          </a:p>
          <a:p>
            <a:pPr marL="228600" indent="-228600">
              <a:buFont typeface=""/>
              <a:buChar char="•"/>
            </a:pPr>
            <a:r>
              <a:rPr lang="en-US" sz="2200" b="1">
                <a:solidFill>
                  <a:schemeClr val="tx1"/>
                </a:solidFill>
              </a:rPr>
              <a:t>Enhances value and visibility</a:t>
            </a:r>
            <a:r>
              <a:rPr lang="en-US" sz="2200">
                <a:solidFill>
                  <a:schemeClr val="tx1"/>
                </a:solidFill>
              </a:rPr>
              <a:t> of NREN services to both existing and potential research users.</a:t>
            </a:r>
          </a:p>
          <a:p>
            <a:pPr marL="228600" indent="-228600">
              <a:buFont typeface=""/>
              <a:buChar char="•"/>
            </a:pPr>
            <a:r>
              <a:rPr lang="en-US" sz="2200" b="1">
                <a:solidFill>
                  <a:schemeClr val="tx1"/>
                </a:solidFill>
              </a:rPr>
              <a:t>Strengthens communication and coordination</a:t>
            </a:r>
            <a:r>
              <a:rPr lang="en-US" sz="2200">
                <a:solidFill>
                  <a:schemeClr val="tx1"/>
                </a:solidFill>
              </a:rPr>
              <a:t> between participating </a:t>
            </a:r>
            <a:r>
              <a:rPr lang="en-US" sz="2200" err="1">
                <a:solidFill>
                  <a:schemeClr val="tx1"/>
                </a:solidFill>
              </a:rPr>
              <a:t>organisations</a:t>
            </a:r>
            <a:r>
              <a:rPr lang="en-US" sz="2200">
                <a:solidFill>
                  <a:schemeClr val="tx1"/>
                </a:solidFill>
              </a:rPr>
              <a:t>.</a:t>
            </a:r>
          </a:p>
          <a:p>
            <a:pPr marL="228600" indent="-228600">
              <a:buFont typeface=""/>
              <a:buChar char="•"/>
            </a:pPr>
            <a:r>
              <a:rPr lang="en-US" sz="2200" b="1">
                <a:solidFill>
                  <a:schemeClr val="tx1"/>
                </a:solidFill>
              </a:rPr>
              <a:t>Contributes to the global R&amp;E community</a:t>
            </a:r>
            <a:r>
              <a:rPr lang="en-US" sz="2200">
                <a:solidFill>
                  <a:schemeClr val="tx1"/>
                </a:solidFill>
              </a:rPr>
              <a:t> by expanding collaboration opportunities for researchers.</a:t>
            </a:r>
            <a:endParaRPr lang="he-IL" sz="2200">
              <a:solidFill>
                <a:schemeClr val="tx1"/>
              </a:solidFill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41B341-9BCE-0583-2A86-CC6CB433E699}"/>
              </a:ext>
            </a:extLst>
          </p:cNvPr>
          <p:cNvSpPr txBox="1"/>
          <p:nvPr/>
        </p:nvSpPr>
        <p:spPr>
          <a:xfrm>
            <a:off x="304626" y="1345465"/>
            <a:ext cx="4211555" cy="1754326"/>
          </a:xfrm>
          <a:prstGeom prst="rect">
            <a:avLst/>
          </a:prstGeom>
          <a:noFill/>
        </p:spPr>
        <p:txBody>
          <a:bodyPr wrap="square" lIns="91440" tIns="45720" rIns="91440" bIns="45720" rtlCol="1" anchor="t">
            <a:spAutoFit/>
          </a:bodyPr>
          <a:lstStyle/>
          <a:p>
            <a:r>
              <a:rPr lang="en-US" sz="5400" b="1">
                <a:solidFill>
                  <a:schemeClr val="bg1"/>
                </a:solidFill>
                <a:latin typeface="Assistant"/>
                <a:cs typeface="Assistant"/>
              </a:rPr>
              <a:t>Why SIG-RED exists? </a:t>
            </a:r>
            <a:endParaRPr lang="en-US" sz="5400" b="1">
              <a:solidFill>
                <a:schemeClr val="bg1"/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567280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898B7-A3B0-CFA0-9329-0773A83B41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74690C01-6929-6270-5C44-02E1925C11D2}"/>
              </a:ext>
            </a:extLst>
          </p:cNvPr>
          <p:cNvGrpSpPr/>
          <p:nvPr/>
        </p:nvGrpSpPr>
        <p:grpSpPr>
          <a:xfrm>
            <a:off x="-1647373" y="-1404257"/>
            <a:ext cx="14891657" cy="9666514"/>
            <a:chOff x="-1647373" y="-1404257"/>
            <a:chExt cx="14891657" cy="966651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F07E284-629C-7C08-5718-1D7B9805CF92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5000">
                  <a:srgbClr val="506D9D">
                    <a:lumMod val="82000"/>
                    <a:lumOff val="18000"/>
                  </a:srgbClr>
                </a:gs>
                <a:gs pos="83000">
                  <a:srgbClr val="506D9D"/>
                </a:gs>
                <a:gs pos="59000">
                  <a:srgbClr val="4F6C9E"/>
                </a:gs>
                <a:gs pos="97000">
                  <a:srgbClr val="47A4BE"/>
                </a:gs>
                <a:gs pos="12000">
                  <a:srgbClr val="47A4BE"/>
                </a:gs>
                <a:gs pos="100000">
                  <a:srgbClr val="506D9D"/>
                </a:gs>
                <a:gs pos="67000">
                  <a:srgbClr val="4F6C9E"/>
                </a:gs>
              </a:gsLst>
              <a:lin ang="60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23" name="Freeform 3">
              <a:extLst>
                <a:ext uri="{FF2B5EF4-FFF2-40B4-BE49-F238E27FC236}">
                  <a16:creationId xmlns:a16="http://schemas.microsoft.com/office/drawing/2014/main" id="{63129C31-0642-2705-4C38-AB731892FEB2}"/>
                </a:ext>
              </a:extLst>
            </p:cNvPr>
            <p:cNvSpPr/>
            <p:nvPr/>
          </p:nvSpPr>
          <p:spPr>
            <a:xfrm rot="3333739">
              <a:off x="-1671051" y="3873909"/>
              <a:ext cx="4412026" cy="4364669"/>
            </a:xfrm>
            <a:custGeom>
              <a:avLst/>
              <a:gdLst/>
              <a:ahLst/>
              <a:cxnLst/>
              <a:rect l="l" t="t" r="r" b="b"/>
              <a:pathLst>
                <a:path w="6515166" h="6498878">
                  <a:moveTo>
                    <a:pt x="0" y="0"/>
                  </a:moveTo>
                  <a:lnTo>
                    <a:pt x="6515166" y="0"/>
                  </a:lnTo>
                  <a:lnTo>
                    <a:pt x="6515166" y="6498878"/>
                  </a:lnTo>
                  <a:lnTo>
                    <a:pt x="0" y="64988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2000"/>
              </a:blip>
              <a:stretch>
                <a:fillRect/>
              </a:stretch>
            </a:blipFill>
          </p:spPr>
          <p:txBody>
            <a:bodyPr/>
            <a:lstStyle/>
            <a:p>
              <a:endParaRPr lang="he-IL"/>
            </a:p>
          </p:txBody>
        </p:sp>
        <p:sp>
          <p:nvSpPr>
            <p:cNvPr id="24" name="Freeform 4">
              <a:extLst>
                <a:ext uri="{FF2B5EF4-FFF2-40B4-BE49-F238E27FC236}">
                  <a16:creationId xmlns:a16="http://schemas.microsoft.com/office/drawing/2014/main" id="{B8ED21DE-31CA-B6C5-8EAD-393D46CF8A79}"/>
                </a:ext>
              </a:extLst>
            </p:cNvPr>
            <p:cNvSpPr/>
            <p:nvPr/>
          </p:nvSpPr>
          <p:spPr>
            <a:xfrm rot="14350323">
              <a:off x="9757938" y="-1385446"/>
              <a:ext cx="3505158" cy="3467535"/>
            </a:xfrm>
            <a:custGeom>
              <a:avLst/>
              <a:gdLst/>
              <a:ahLst/>
              <a:cxnLst/>
              <a:rect l="l" t="t" r="r" b="b"/>
              <a:pathLst>
                <a:path w="5176009" h="5163069">
                  <a:moveTo>
                    <a:pt x="0" y="0"/>
                  </a:moveTo>
                  <a:lnTo>
                    <a:pt x="5176008" y="0"/>
                  </a:lnTo>
                  <a:lnTo>
                    <a:pt x="5176008" y="5163068"/>
                  </a:lnTo>
                  <a:lnTo>
                    <a:pt x="0" y="51630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2000"/>
              </a:blip>
              <a:stretch>
                <a:fillRect/>
              </a:stretch>
            </a:blipFill>
          </p:spPr>
          <p:txBody>
            <a:bodyPr/>
            <a:lstStyle/>
            <a:p>
              <a:endParaRPr lang="he-IL"/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6091AF7C-A193-8687-CC1C-0F813FD39772}"/>
              </a:ext>
            </a:extLst>
          </p:cNvPr>
          <p:cNvSpPr txBox="1">
            <a:spLocks/>
          </p:cNvSpPr>
          <p:nvPr/>
        </p:nvSpPr>
        <p:spPr>
          <a:xfrm>
            <a:off x="1492680" y="369909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L" sz="4000">
              <a:solidFill>
                <a:schemeClr val="bg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8D470A4-D53A-3D4F-BE25-F7E0E3AB9328}"/>
              </a:ext>
            </a:extLst>
          </p:cNvPr>
          <p:cNvSpPr/>
          <p:nvPr/>
        </p:nvSpPr>
        <p:spPr>
          <a:xfrm>
            <a:off x="3075487" y="351037"/>
            <a:ext cx="8580300" cy="6324477"/>
          </a:xfrm>
          <a:prstGeom prst="roundRect">
            <a:avLst>
              <a:gd name="adj" fmla="val 5044"/>
            </a:avLst>
          </a:prstGeom>
          <a:gradFill flip="none" rotWithShape="1">
            <a:gsLst>
              <a:gs pos="83000">
                <a:srgbClr val="DDF1FA"/>
              </a:gs>
              <a:gs pos="37000">
                <a:srgbClr val="BAE2F4"/>
              </a:gs>
              <a:gs pos="100000">
                <a:schemeClr val="bg1"/>
              </a:gs>
              <a:gs pos="100000">
                <a:schemeClr val="bg1"/>
              </a:gs>
              <a:gs pos="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60000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1" anchor="ctr"/>
          <a:lstStyle/>
          <a:p>
            <a:pPr marL="228600" indent="-228600">
              <a:lnSpc>
                <a:spcPct val="150000"/>
              </a:lnSpc>
              <a:buFont typeface=""/>
              <a:buChar char="•"/>
            </a:pP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Explore how NRENs engage researcher's teams using </a:t>
            </a:r>
            <a:r>
              <a:rPr lang="en-US" sz="2400" b="1" dirty="0">
                <a:solidFill>
                  <a:schemeClr val="tx1"/>
                </a:solidFill>
                <a:ea typeface="+mn-lt"/>
                <a:cs typeface="+mn-lt"/>
              </a:rPr>
              <a:t>HPC</a:t>
            </a: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;</a:t>
            </a:r>
            <a:endParaRPr lang="en-US">
              <a:solidFill>
                <a:schemeClr val="tx1"/>
              </a:solidFill>
            </a:endParaRPr>
          </a:p>
          <a:p>
            <a:pPr marL="228600" indent="-228600">
              <a:lnSpc>
                <a:spcPct val="150000"/>
              </a:lnSpc>
              <a:buFont typeface=""/>
              <a:buChar char="•"/>
            </a:pP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Coordinate </a:t>
            </a:r>
            <a:r>
              <a:rPr lang="en-US" sz="2400" b="1" dirty="0">
                <a:solidFill>
                  <a:schemeClr val="tx1"/>
                </a:solidFill>
                <a:ea typeface="+mn-lt"/>
                <a:cs typeface="+mn-lt"/>
              </a:rPr>
              <a:t>Quantum </a:t>
            </a: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computing </a:t>
            </a:r>
            <a:r>
              <a:rPr lang="en-US" sz="2400" dirty="0" err="1">
                <a:solidFill>
                  <a:schemeClr val="tx1"/>
                </a:solidFill>
                <a:ea typeface="+mn-lt"/>
                <a:cs typeface="+mn-lt"/>
              </a:rPr>
              <a:t>infoshare</a:t>
            </a: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 series: learn how NRENs are involved in setting up a </a:t>
            </a:r>
            <a:r>
              <a:rPr lang="en-US" sz="2400" b="1" dirty="0">
                <a:solidFill>
                  <a:schemeClr val="tx1"/>
                </a:solidFill>
                <a:ea typeface="+mn-lt"/>
                <a:cs typeface="+mn-lt"/>
              </a:rPr>
              <a:t>Quantum Computer</a:t>
            </a: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, researcher engagement, future security challenges, high connectivity, how researchers use Quantum (use cases), </a:t>
            </a:r>
            <a:r>
              <a:rPr lang="en-US" sz="2400" dirty="0" err="1">
                <a:solidFill>
                  <a:schemeClr val="tx1"/>
                </a:solidFill>
                <a:ea typeface="+mn-lt"/>
                <a:cs typeface="+mn-lt"/>
              </a:rPr>
              <a:t>etc</a:t>
            </a: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;</a:t>
            </a:r>
          </a:p>
          <a:p>
            <a:pPr marL="228600" indent="-228600">
              <a:lnSpc>
                <a:spcPct val="150000"/>
              </a:lnSpc>
              <a:buFont typeface=""/>
              <a:buChar char="•"/>
            </a:pP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Explore how NRENs engage research teams in </a:t>
            </a:r>
            <a:r>
              <a:rPr lang="en-US" sz="2400" b="1" dirty="0">
                <a:solidFill>
                  <a:schemeClr val="tx1"/>
                </a:solidFill>
                <a:ea typeface="+mn-lt"/>
                <a:cs typeface="+mn-lt"/>
              </a:rPr>
              <a:t>data centers</a:t>
            </a: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, data center sustainability and data management;</a:t>
            </a:r>
          </a:p>
          <a:p>
            <a:pPr marL="228600" indent="-228600">
              <a:lnSpc>
                <a:spcPct val="150000"/>
              </a:lnSpc>
              <a:buFont typeface=""/>
              <a:buChar char="•"/>
            </a:pP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Explore how NRENs are supporting and engaging </a:t>
            </a:r>
            <a:r>
              <a:rPr lang="en-US" sz="2400" b="1" dirty="0">
                <a:solidFill>
                  <a:schemeClr val="tx1"/>
                </a:solidFill>
                <a:ea typeface="+mn-lt"/>
                <a:cs typeface="+mn-lt"/>
              </a:rPr>
              <a:t>research communities</a:t>
            </a:r>
            <a:r>
              <a:rPr lang="en-US" sz="2400" dirty="0">
                <a:solidFill>
                  <a:schemeClr val="tx1"/>
                </a:solidFill>
                <a:ea typeface="+mn-lt"/>
                <a:cs typeface="+mn-lt"/>
              </a:rPr>
              <a:t>, for example; the Earth Observations community.</a:t>
            </a:r>
            <a:br>
              <a:rPr lang="en-US" sz="2400" dirty="0"/>
            </a:br>
            <a:endParaRPr lang="en-US" sz="2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B11122-CDAF-E3C2-E98B-FB24D0A9A3DD}"/>
              </a:ext>
            </a:extLst>
          </p:cNvPr>
          <p:cNvSpPr txBox="1"/>
          <p:nvPr/>
        </p:nvSpPr>
        <p:spPr>
          <a:xfrm>
            <a:off x="304626" y="1345465"/>
            <a:ext cx="2564405" cy="1569660"/>
          </a:xfrm>
          <a:prstGeom prst="rect">
            <a:avLst/>
          </a:prstGeom>
          <a:noFill/>
        </p:spPr>
        <p:txBody>
          <a:bodyPr wrap="square" lIns="91440" tIns="45720" rIns="91440" bIns="45720" rtlCol="1" anchor="t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Aptos Display"/>
                <a:cs typeface="Assistant"/>
              </a:rPr>
              <a:t>Areas of interest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08078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EF84D8-0226-369E-E5BF-341C581DC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605D748-51DB-8EBB-BF2F-7CB4A93A0E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5000">
                <a:srgbClr val="506D9D">
                  <a:lumMod val="82000"/>
                  <a:lumOff val="18000"/>
                </a:srgbClr>
              </a:gs>
              <a:gs pos="83000">
                <a:srgbClr val="506D9D"/>
              </a:gs>
              <a:gs pos="59000">
                <a:srgbClr val="4F6C9E"/>
              </a:gs>
              <a:gs pos="97000">
                <a:srgbClr val="47A4BE"/>
              </a:gs>
              <a:gs pos="12000">
                <a:srgbClr val="47A4BE"/>
              </a:gs>
              <a:gs pos="100000">
                <a:srgbClr val="506D9D"/>
              </a:gs>
              <a:gs pos="67000">
                <a:srgbClr val="4F6C9E"/>
              </a:gs>
            </a:gsLst>
            <a:lin ang="60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2A3391-5046-6CBC-C0F0-C332D9801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380" y="-75554"/>
            <a:ext cx="11039375" cy="1325563"/>
          </a:xfrm>
        </p:spPr>
        <p:txBody>
          <a:bodyPr/>
          <a:lstStyle/>
          <a:p>
            <a:r>
              <a:rPr lang="en-US" sz="4400" b="1">
                <a:solidFill>
                  <a:schemeClr val="bg1"/>
                </a:solidFill>
              </a:rPr>
              <a:t>Main challenges</a:t>
            </a:r>
            <a:endParaRPr lang="en-IL" b="1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099CE7-3CC3-F4BD-340A-EC1D49CAE1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866" y="1409987"/>
            <a:ext cx="10746509" cy="438212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Wide scope of research areas to cover (several disciplines)</a:t>
            </a:r>
            <a:br>
              <a:rPr lang="en-US" sz="3200" b="1">
                <a:latin typeface="+mj-lt"/>
                <a:ea typeface="+mj-ea"/>
                <a:cs typeface="+mj-cs"/>
              </a:rPr>
            </a:br>
            <a:endParaRPr lang="en-US" sz="3200" b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r>
              <a:rPr lang="en-US" sz="32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Not all NRENs have specific people to Research Engagement activities, to participate in SIG-RED</a:t>
            </a:r>
            <a:br>
              <a:rPr lang="en-US" sz="3200" b="1">
                <a:latin typeface="+mj-lt"/>
                <a:ea typeface="+mj-ea"/>
                <a:cs typeface="+mj-cs"/>
              </a:rPr>
            </a:br>
            <a:endParaRPr lang="en-US" sz="3200" b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r>
              <a:rPr lang="en-US" sz="32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Several levels of support for researchers (departments, institution, NREN, RREN,…)</a:t>
            </a:r>
          </a:p>
          <a:p>
            <a:endParaRPr lang="en-US" sz="4400" b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412438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393FA5C-239B-67A3-62D1-9D41EA6638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5000">
                <a:srgbClr val="506D9D">
                  <a:lumMod val="82000"/>
                  <a:lumOff val="18000"/>
                </a:srgbClr>
              </a:gs>
              <a:gs pos="83000">
                <a:srgbClr val="506D9D"/>
              </a:gs>
              <a:gs pos="59000">
                <a:srgbClr val="4F6C9E"/>
              </a:gs>
              <a:gs pos="97000">
                <a:srgbClr val="47A4BE"/>
              </a:gs>
              <a:gs pos="12000">
                <a:srgbClr val="47A4BE"/>
              </a:gs>
              <a:gs pos="100000">
                <a:srgbClr val="506D9D"/>
              </a:gs>
              <a:gs pos="67000">
                <a:srgbClr val="4F6C9E"/>
              </a:gs>
            </a:gsLst>
            <a:lin ang="60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1978BB-BDF4-207A-AA96-7A5DAC207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380" y="-75554"/>
            <a:ext cx="11039375" cy="1325563"/>
          </a:xfrm>
        </p:spPr>
        <p:txBody>
          <a:bodyPr/>
          <a:lstStyle/>
          <a:p>
            <a:r>
              <a:rPr lang="en-US" sz="4400" b="1">
                <a:solidFill>
                  <a:schemeClr val="bg1"/>
                </a:solidFill>
              </a:rPr>
              <a:t>Main challenges</a:t>
            </a:r>
            <a:endParaRPr lang="en-IL" b="1">
              <a:solidFill>
                <a:schemeClr val="bg1"/>
              </a:solidFill>
            </a:endParaRPr>
          </a:p>
        </p:txBody>
      </p:sp>
      <p:pic>
        <p:nvPicPr>
          <p:cNvPr id="5" name="Content Placeholder 4" descr="Several different colored boxes&#10;&#10;AI-generated content may be incorrect.">
            <a:extLst>
              <a:ext uri="{FF2B5EF4-FFF2-40B4-BE49-F238E27FC236}">
                <a16:creationId xmlns:a16="http://schemas.microsoft.com/office/drawing/2014/main" id="{15508474-0116-3AE6-BFBD-0B9BACC3D5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91" y="911346"/>
            <a:ext cx="10116513" cy="5685192"/>
          </a:xfrm>
        </p:spPr>
      </p:pic>
    </p:spTree>
    <p:extLst>
      <p:ext uri="{BB962C8B-B14F-4D97-AF65-F5344CB8AC3E}">
        <p14:creationId xmlns:p14="http://schemas.microsoft.com/office/powerpoint/2010/main" val="12763519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CB8FFB-048D-4BDB-1DB7-32D371A20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F03886-2FC6-8C6B-5B85-6FE04EBEDB0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5000">
                <a:srgbClr val="506D9D">
                  <a:lumMod val="82000"/>
                  <a:lumOff val="18000"/>
                </a:srgbClr>
              </a:gs>
              <a:gs pos="83000">
                <a:srgbClr val="506D9D"/>
              </a:gs>
              <a:gs pos="59000">
                <a:srgbClr val="4F6C9E"/>
              </a:gs>
              <a:gs pos="97000">
                <a:srgbClr val="47A4BE"/>
              </a:gs>
              <a:gs pos="12000">
                <a:srgbClr val="47A4BE"/>
              </a:gs>
              <a:gs pos="100000">
                <a:srgbClr val="506D9D"/>
              </a:gs>
              <a:gs pos="67000">
                <a:srgbClr val="4F6C9E"/>
              </a:gs>
            </a:gsLst>
            <a:lin ang="60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754120-D31A-391C-ABAF-5B11B111E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380" y="-75554"/>
            <a:ext cx="11039375" cy="1325563"/>
          </a:xfrm>
        </p:spPr>
        <p:txBody>
          <a:bodyPr/>
          <a:lstStyle/>
          <a:p>
            <a:r>
              <a:rPr lang="en-US" b="1">
                <a:solidFill>
                  <a:schemeClr val="bg1"/>
                </a:solidFill>
              </a:rPr>
              <a:t>SIG-RED Activities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5FAF58-7453-9672-78FF-3EAA4C21E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36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 person meetings at TNC</a:t>
            </a:r>
          </a:p>
          <a:p>
            <a:r>
              <a:rPr lang="en-US" sz="36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Visits to research institutes</a:t>
            </a:r>
          </a:p>
          <a:p>
            <a:r>
              <a:rPr lang="en-US" sz="3600" b="1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Infoshares</a:t>
            </a:r>
            <a:r>
              <a:rPr lang="en-US" sz="36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 about research engagement stories</a:t>
            </a:r>
          </a:p>
          <a:p>
            <a:endParaRPr lang="en-US" sz="3600" b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endParaRPr lang="en-US" sz="3600" b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endParaRPr lang="en-US" sz="3600" b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endParaRPr lang="en-US" sz="4800" b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69403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B2301-A6DA-5A47-65E2-E286D9B58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</p:spPr>
        <p:txBody>
          <a:bodyPr anchor="ctr">
            <a:normAutofit/>
          </a:bodyPr>
          <a:lstStyle/>
          <a:p>
            <a:r>
              <a:rPr lang="en-GB" dirty="0"/>
              <a:t>SIG-MSP Overview</a:t>
            </a:r>
          </a:p>
        </p:txBody>
      </p:sp>
      <p:pic>
        <p:nvPicPr>
          <p:cNvPr id="26" name="Content Placeholder 2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D8B7666-389C-56F6-6229-A4531BD02D2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8165919" y="1400147"/>
            <a:ext cx="3228464" cy="3609975"/>
          </a:xfrm>
        </p:spPr>
      </p:pic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CF153430-C4B6-FA82-3D31-CB171F8ED445}"/>
              </a:ext>
            </a:extLst>
          </p:cNvPr>
          <p:cNvSpPr txBox="1">
            <a:spLocks/>
          </p:cNvSpPr>
          <p:nvPr/>
        </p:nvSpPr>
        <p:spPr>
          <a:xfrm>
            <a:off x="836970" y="1710504"/>
            <a:ext cx="7046912" cy="4503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a typeface="Calibri"/>
                <a:cs typeface="Calibri"/>
              </a:rPr>
              <a:t>MSP = Management of Service Portfolios</a:t>
            </a:r>
          </a:p>
          <a:p>
            <a:r>
              <a:rPr lang="en-US" dirty="0">
                <a:ea typeface="+mn-lt"/>
                <a:cs typeface="+mn-lt"/>
              </a:rPr>
              <a:t>Former GÉANT Task Force (aka TF-MSP)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>
                <a:ea typeface="Calibri"/>
                <a:cs typeface="Calibri"/>
              </a:rPr>
              <a:t>SIG established in 2016</a:t>
            </a:r>
          </a:p>
          <a:p>
            <a:endParaRPr lang="en-US" dirty="0">
              <a:ea typeface="Calibri"/>
              <a:cs typeface="Calibri"/>
            </a:endParaRPr>
          </a:p>
          <a:p>
            <a:r>
              <a:rPr lang="en-US" dirty="0">
                <a:ea typeface="Calibri"/>
                <a:cs typeface="Calibri"/>
              </a:rPr>
              <a:t>Mailing list of 202 subscribers</a:t>
            </a:r>
          </a:p>
          <a:p>
            <a:r>
              <a:rPr lang="en-US" dirty="0">
                <a:ea typeface="Calibri"/>
                <a:cs typeface="Calibri"/>
              </a:rPr>
              <a:t>2 hybrid meetings per year (+1 online)</a:t>
            </a:r>
          </a:p>
          <a:p>
            <a:r>
              <a:rPr lang="en-US" dirty="0">
                <a:ea typeface="Calibri"/>
                <a:cs typeface="Calibri"/>
              </a:rPr>
              <a:t>Average nr. of participants attending a meeting (online + on-site): 40-45 </a:t>
            </a:r>
          </a:p>
          <a:p>
            <a:r>
              <a:rPr lang="en-US" dirty="0">
                <a:ea typeface="Calibri"/>
                <a:cs typeface="Calibri"/>
              </a:rPr>
              <a:t>Dedicated and long serving steering committee and committed members</a:t>
            </a:r>
          </a:p>
        </p:txBody>
      </p:sp>
    </p:spTree>
    <p:extLst>
      <p:ext uri="{BB962C8B-B14F-4D97-AF65-F5344CB8AC3E}">
        <p14:creationId xmlns:p14="http://schemas.microsoft.com/office/powerpoint/2010/main" val="32262697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9C9C0A-B512-438E-57F4-E6A41F07D1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8926AB9-3B3C-F414-9AE2-E6DF007CDDD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5000">
                <a:srgbClr val="506D9D">
                  <a:lumMod val="82000"/>
                  <a:lumOff val="18000"/>
                </a:srgbClr>
              </a:gs>
              <a:gs pos="83000">
                <a:srgbClr val="506D9D"/>
              </a:gs>
              <a:gs pos="59000">
                <a:srgbClr val="4F6C9E"/>
              </a:gs>
              <a:gs pos="97000">
                <a:srgbClr val="47A4BE"/>
              </a:gs>
              <a:gs pos="12000">
                <a:srgbClr val="47A4BE"/>
              </a:gs>
              <a:gs pos="100000">
                <a:srgbClr val="506D9D"/>
              </a:gs>
              <a:gs pos="67000">
                <a:srgbClr val="4F6C9E"/>
              </a:gs>
            </a:gsLst>
            <a:lin ang="600000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A8BFC3-A28E-7152-5D55-85064E8E9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380" y="-75554"/>
            <a:ext cx="11039375" cy="1325563"/>
          </a:xfrm>
        </p:spPr>
        <p:txBody>
          <a:bodyPr/>
          <a:lstStyle/>
          <a:p>
            <a:r>
              <a:rPr lang="en-US" b="1">
                <a:solidFill>
                  <a:schemeClr val="bg1"/>
                </a:solidFill>
              </a:rPr>
              <a:t>Collaboration</a:t>
            </a:r>
            <a:endParaRPr lang="en-US" err="1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FFAA45-A759-EFFA-9675-682617D6D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6958"/>
            <a:ext cx="1051560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600" dirty="0">
                <a:solidFill>
                  <a:schemeClr val="bg1"/>
                </a:solidFill>
                <a:ea typeface="+mn-lt"/>
                <a:cs typeface="+mn-lt"/>
              </a:rPr>
              <a:t>SIG-AI: Artificial Intelligence</a:t>
            </a:r>
          </a:p>
          <a:p>
            <a:r>
              <a:rPr lang="en-US" sz="3600" dirty="0">
                <a:solidFill>
                  <a:schemeClr val="bg1"/>
                </a:solidFill>
                <a:ea typeface="+mn-lt"/>
                <a:cs typeface="+mn-lt"/>
              </a:rPr>
              <a:t>SIG- Content </a:t>
            </a:r>
            <a:endParaRPr lang="en-US" sz="3600" dirty="0">
              <a:solidFill>
                <a:schemeClr val="bg1"/>
              </a:solidFill>
              <a:ea typeface="+mj-ea"/>
              <a:cs typeface="+mj-cs"/>
            </a:endParaRPr>
          </a:p>
          <a:p>
            <a:r>
              <a:rPr lang="en-US" sz="3600" dirty="0">
                <a:solidFill>
                  <a:schemeClr val="bg1"/>
                </a:solidFill>
                <a:ea typeface="+mn-lt"/>
                <a:cs typeface="+mn-lt"/>
              </a:rPr>
              <a:t>SIG- Quantum</a:t>
            </a:r>
            <a:endParaRPr lang="en-US" sz="3600" dirty="0">
              <a:solidFill>
                <a:schemeClr val="bg1"/>
              </a:solidFill>
              <a:ea typeface="+mj-ea"/>
              <a:cs typeface="+mj-cs"/>
            </a:endParaRPr>
          </a:p>
          <a:p>
            <a:r>
              <a:rPr lang="en-US" sz="3600" dirty="0">
                <a:solidFill>
                  <a:schemeClr val="bg1"/>
                </a:solidFill>
                <a:ea typeface="+mn-lt"/>
                <a:cs typeface="+mn-lt"/>
              </a:rPr>
              <a:t>SIG-NGN: Next Generation Networks</a:t>
            </a:r>
            <a:endParaRPr lang="en-US" sz="3600" dirty="0">
              <a:solidFill>
                <a:schemeClr val="bg1"/>
              </a:solidFill>
              <a:ea typeface="+mj-ea"/>
              <a:cs typeface="+mj-cs"/>
            </a:endParaRPr>
          </a:p>
          <a:p>
            <a:r>
              <a:rPr lang="en-US" sz="3600" dirty="0">
                <a:solidFill>
                  <a:schemeClr val="bg1"/>
                </a:solidFill>
                <a:ea typeface="+mn-lt"/>
                <a:cs typeface="+mn-lt"/>
              </a:rPr>
              <a:t>TF-EDU: Educational Technologies</a:t>
            </a:r>
            <a:endParaRPr lang="en-US" sz="3600" dirty="0">
              <a:solidFill>
                <a:schemeClr val="bg1"/>
              </a:solidFill>
              <a:ea typeface="+mj-ea"/>
              <a:cs typeface="+mj-cs"/>
            </a:endParaRPr>
          </a:p>
          <a:p>
            <a:endParaRPr lang="en-US" sz="360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en-US" sz="3600" dirty="0">
                <a:solidFill>
                  <a:schemeClr val="bg1"/>
                </a:solidFill>
                <a:ea typeface="+mn-lt"/>
                <a:cs typeface="+mn-lt"/>
              </a:rPr>
              <a:t>AARC Engagement Group for Infrastructures</a:t>
            </a:r>
            <a:endParaRPr lang="en-US" sz="3600" dirty="0">
              <a:solidFill>
                <a:schemeClr val="bg1"/>
              </a:solidFill>
              <a:ea typeface="+mj-ea"/>
              <a:cs typeface="+mj-cs"/>
            </a:endParaRPr>
          </a:p>
          <a:p>
            <a:endParaRPr lang="en-US" sz="3600" b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endParaRPr lang="en-US" sz="3600" b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869017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79324-5C90-A8FF-4DBE-547FC7B365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4A248509-36CB-2EDB-D949-F6E870DB5AA3}"/>
              </a:ext>
            </a:extLst>
          </p:cNvPr>
          <p:cNvGrpSpPr/>
          <p:nvPr/>
        </p:nvGrpSpPr>
        <p:grpSpPr>
          <a:xfrm>
            <a:off x="-1647373" y="-1404257"/>
            <a:ext cx="14891657" cy="9666514"/>
            <a:chOff x="-1647373" y="-1404257"/>
            <a:chExt cx="14891657" cy="966651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5C4F7B2-F6FB-F12B-D06D-D72828EA6E01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5000">
                  <a:srgbClr val="506D9D">
                    <a:lumMod val="82000"/>
                    <a:lumOff val="18000"/>
                  </a:srgbClr>
                </a:gs>
                <a:gs pos="83000">
                  <a:srgbClr val="506D9D"/>
                </a:gs>
                <a:gs pos="59000">
                  <a:srgbClr val="4F6C9E"/>
                </a:gs>
                <a:gs pos="97000">
                  <a:srgbClr val="47A4BE"/>
                </a:gs>
                <a:gs pos="12000">
                  <a:srgbClr val="47A4BE"/>
                </a:gs>
                <a:gs pos="100000">
                  <a:srgbClr val="506D9D"/>
                </a:gs>
                <a:gs pos="67000">
                  <a:srgbClr val="4F6C9E"/>
                </a:gs>
              </a:gsLst>
              <a:lin ang="60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13" name="Freeform 3">
              <a:extLst>
                <a:ext uri="{FF2B5EF4-FFF2-40B4-BE49-F238E27FC236}">
                  <a16:creationId xmlns:a16="http://schemas.microsoft.com/office/drawing/2014/main" id="{8969EC45-AD7F-1C65-FBB1-AE50031912E7}"/>
                </a:ext>
              </a:extLst>
            </p:cNvPr>
            <p:cNvSpPr/>
            <p:nvPr/>
          </p:nvSpPr>
          <p:spPr>
            <a:xfrm rot="3333739">
              <a:off x="-1671051" y="3873909"/>
              <a:ext cx="4412026" cy="4364669"/>
            </a:xfrm>
            <a:custGeom>
              <a:avLst/>
              <a:gdLst/>
              <a:ahLst/>
              <a:cxnLst/>
              <a:rect l="l" t="t" r="r" b="b"/>
              <a:pathLst>
                <a:path w="6515166" h="6498878">
                  <a:moveTo>
                    <a:pt x="0" y="0"/>
                  </a:moveTo>
                  <a:lnTo>
                    <a:pt x="6515166" y="0"/>
                  </a:lnTo>
                  <a:lnTo>
                    <a:pt x="6515166" y="6498878"/>
                  </a:lnTo>
                  <a:lnTo>
                    <a:pt x="0" y="64988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2000"/>
              </a:blip>
              <a:stretch>
                <a:fillRect/>
              </a:stretch>
            </a:blipFill>
          </p:spPr>
          <p:txBody>
            <a:bodyPr/>
            <a:lstStyle/>
            <a:p>
              <a:endParaRPr lang="he-IL"/>
            </a:p>
          </p:txBody>
        </p:sp>
        <p:sp>
          <p:nvSpPr>
            <p:cNvPr id="14" name="Freeform 4">
              <a:extLst>
                <a:ext uri="{FF2B5EF4-FFF2-40B4-BE49-F238E27FC236}">
                  <a16:creationId xmlns:a16="http://schemas.microsoft.com/office/drawing/2014/main" id="{2677227F-A42C-F400-57B8-90D477E0619E}"/>
                </a:ext>
              </a:extLst>
            </p:cNvPr>
            <p:cNvSpPr/>
            <p:nvPr/>
          </p:nvSpPr>
          <p:spPr>
            <a:xfrm rot="14350323">
              <a:off x="9757938" y="-1385446"/>
              <a:ext cx="3505158" cy="3467535"/>
            </a:xfrm>
            <a:custGeom>
              <a:avLst/>
              <a:gdLst/>
              <a:ahLst/>
              <a:cxnLst/>
              <a:rect l="l" t="t" r="r" b="b"/>
              <a:pathLst>
                <a:path w="5176009" h="5163069">
                  <a:moveTo>
                    <a:pt x="0" y="0"/>
                  </a:moveTo>
                  <a:lnTo>
                    <a:pt x="5176008" y="0"/>
                  </a:lnTo>
                  <a:lnTo>
                    <a:pt x="5176008" y="5163068"/>
                  </a:lnTo>
                  <a:lnTo>
                    <a:pt x="0" y="51630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2000"/>
              </a:blip>
              <a:stretch>
                <a:fillRect/>
              </a:stretch>
            </a:blipFill>
          </p:spPr>
          <p:txBody>
            <a:bodyPr/>
            <a:lstStyle/>
            <a:p>
              <a:endParaRPr lang="he-IL"/>
            </a:p>
          </p:txBody>
        </p:sp>
      </p:grp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1FCC690-2C85-5128-834C-DA9A158E75D7}"/>
              </a:ext>
            </a:extLst>
          </p:cNvPr>
          <p:cNvSpPr/>
          <p:nvPr/>
        </p:nvSpPr>
        <p:spPr>
          <a:xfrm>
            <a:off x="4331389" y="836344"/>
            <a:ext cx="7666677" cy="5818455"/>
          </a:xfrm>
          <a:prstGeom prst="roundRect">
            <a:avLst>
              <a:gd name="adj" fmla="val 5044"/>
            </a:avLst>
          </a:prstGeom>
          <a:gradFill flip="none" rotWithShape="1">
            <a:gsLst>
              <a:gs pos="83000">
                <a:srgbClr val="DDF1FA"/>
              </a:gs>
              <a:gs pos="37000">
                <a:srgbClr val="BAE2F4"/>
              </a:gs>
              <a:gs pos="100000">
                <a:schemeClr val="bg1"/>
              </a:gs>
              <a:gs pos="100000">
                <a:schemeClr val="bg1"/>
              </a:gs>
              <a:gs pos="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60000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1F30D4-26D2-88A1-1C54-5885ABCC8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46" y="885020"/>
            <a:ext cx="3693776" cy="1294776"/>
          </a:xfrm>
        </p:spPr>
        <p:txBody>
          <a:bodyPr>
            <a:normAutofit/>
          </a:bodyPr>
          <a:lstStyle/>
          <a:p>
            <a:r>
              <a:rPr lang="en-US" sz="4400" b="1">
                <a:solidFill>
                  <a:schemeClr val="bg1"/>
                </a:solidFill>
              </a:rPr>
              <a:t>SIG-RED </a:t>
            </a:r>
            <a:r>
              <a:rPr lang="en-US" b="1">
                <a:solidFill>
                  <a:schemeClr val="bg1"/>
                </a:solidFill>
              </a:rPr>
              <a:t>at TNC25</a:t>
            </a:r>
            <a:endParaRPr lang="en-IL" b="1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31BAD8-D504-13F2-9D9C-AABF81ECCEFC}"/>
              </a:ext>
            </a:extLst>
          </p:cNvPr>
          <p:cNvSpPr txBox="1"/>
          <p:nvPr/>
        </p:nvSpPr>
        <p:spPr>
          <a:xfrm>
            <a:off x="4406900" y="888344"/>
            <a:ext cx="7502266" cy="1569660"/>
          </a:xfrm>
          <a:prstGeom prst="rect">
            <a:avLst/>
          </a:prstGeom>
          <a:noFill/>
        </p:spPr>
        <p:txBody>
          <a:bodyPr wrap="square" lIns="91440" tIns="45720" rIns="91440" bIns="45720" rtlCol="1" anchor="t">
            <a:spAutoFit/>
          </a:bodyPr>
          <a:lstStyle/>
          <a:p>
            <a:pPr algn="ctr">
              <a:spcBef>
                <a:spcPts val="2250"/>
              </a:spcBef>
            </a:pPr>
            <a:r>
              <a:rPr lang="en-US" sz="2400" b="1" kern="100">
                <a:solidFill>
                  <a:srgbClr val="002060"/>
                </a:solidFill>
                <a:latin typeface="Aptos"/>
                <a:cs typeface="Arial"/>
              </a:rPr>
              <a:t>Research Institute Visit</a:t>
            </a:r>
            <a:br>
              <a:rPr lang="en-US" sz="2400" b="1" kern="100">
                <a:latin typeface="Aptos" panose="020B0004020202020204" pitchFamily="34" charset="0"/>
                <a:cs typeface="Arial" panose="020B0604020202020204" pitchFamily="34" charset="0"/>
              </a:rPr>
            </a:br>
            <a:r>
              <a:rPr lang="en-US" sz="2400" b="1" kern="100">
                <a:solidFill>
                  <a:srgbClr val="002060"/>
                </a:solidFill>
                <a:latin typeface="Aptos"/>
                <a:cs typeface="Arial"/>
              </a:rPr>
              <a:t>University of Sussex - a leading, research-intensive university</a:t>
            </a:r>
            <a:br>
              <a:rPr lang="en-US" sz="2400" b="1" kern="100">
                <a:latin typeface="Aptos" panose="020B0004020202020204" pitchFamily="34" charset="0"/>
                <a:cs typeface="Arial" panose="020B0604020202020204" pitchFamily="34" charset="0"/>
              </a:rPr>
            </a:br>
            <a:r>
              <a:rPr lang="en-US" sz="2400" b="1" kern="100">
                <a:solidFill>
                  <a:srgbClr val="002060"/>
                </a:solidFill>
                <a:latin typeface="Aptos"/>
                <a:cs typeface="Arial"/>
              </a:rPr>
              <a:t>Monday, June 9, 2025, 14:00-17:00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BC1ECB-C459-E903-0CC2-70904FABB934}"/>
              </a:ext>
            </a:extLst>
          </p:cNvPr>
          <p:cNvSpPr/>
          <p:nvPr/>
        </p:nvSpPr>
        <p:spPr>
          <a:xfrm>
            <a:off x="5207000" y="2524500"/>
            <a:ext cx="5892800" cy="388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B6D835A-7096-18C2-EA93-82AA24CA93A4}"/>
              </a:ext>
            </a:extLst>
          </p:cNvPr>
          <p:cNvGraphicFramePr>
            <a:graphicFrameLocks noGrp="1"/>
          </p:cNvGraphicFramePr>
          <p:nvPr/>
        </p:nvGraphicFramePr>
        <p:xfrm>
          <a:off x="5334434" y="2657083"/>
          <a:ext cx="5647198" cy="3639451"/>
        </p:xfrm>
        <a:graphic>
          <a:graphicData uri="http://schemas.openxmlformats.org/drawingml/2006/table">
            <a:tbl>
              <a:tblPr firstRow="1" firstCol="1" bandRow="1"/>
              <a:tblGrid>
                <a:gridCol w="966519">
                  <a:extLst>
                    <a:ext uri="{9D8B030D-6E8A-4147-A177-3AD203B41FA5}">
                      <a16:colId xmlns:a16="http://schemas.microsoft.com/office/drawing/2014/main" val="1787473289"/>
                    </a:ext>
                  </a:extLst>
                </a:gridCol>
                <a:gridCol w="3047861">
                  <a:extLst>
                    <a:ext uri="{9D8B030D-6E8A-4147-A177-3AD203B41FA5}">
                      <a16:colId xmlns:a16="http://schemas.microsoft.com/office/drawing/2014/main" val="2088954973"/>
                    </a:ext>
                  </a:extLst>
                </a:gridCol>
                <a:gridCol w="1632818">
                  <a:extLst>
                    <a:ext uri="{9D8B030D-6E8A-4147-A177-3AD203B41FA5}">
                      <a16:colId xmlns:a16="http://schemas.microsoft.com/office/drawing/2014/main" val="554692831"/>
                    </a:ext>
                  </a:extLst>
                </a:gridCol>
              </a:tblGrid>
              <a:tr h="208098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1" i="0" u="none" strike="noStrike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Department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" marR="7821" marT="7821" marB="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1" i="0" u="none" strike="noStrike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Lab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" marR="7821" marT="7821" marB="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1" i="0" u="none" strike="noStrike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Host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" marR="7821" marT="7821" marB="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270393"/>
                  </a:ext>
                </a:extLst>
              </a:tr>
              <a:tr h="653031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Engineering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4" marR="78214" marT="54750" marB="5475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Centre for Advanced Telecommunications and Signal Processing (CTS) </a:t>
                      </a:r>
                      <a:r>
                        <a:rPr lang="en-IL" sz="900" b="0" i="0" u="sng" strike="noStrike" kern="100">
                          <a:solidFill>
                            <a:srgbClr val="467886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  <a:hlinkClick r:id="rId3"/>
                        </a:rPr>
                        <a:t>https://www.sussex.ac.uk/research/centres/acmi/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4" marR="78214" marT="54750" marB="5475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6G Lab (Prof. M. Nekovee)</a:t>
                      </a:r>
                      <a:b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V2X Lab (Prof. Z. Sheng)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4" marR="78214" marT="54750" marB="5475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39724"/>
                  </a:ext>
                </a:extLst>
              </a:tr>
              <a:tr h="59763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Engineering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4" marR="78214" marT="54750" marB="5475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Centre for Robotics and Sensing Technologies</a:t>
                      </a:r>
                      <a:br>
                        <a:rPr lang="en-IL" sz="10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IL" sz="1000" b="0" i="0" u="sng" strike="noStrike" kern="100">
                          <a:solidFill>
                            <a:srgbClr val="467886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  <a:hlinkClick r:id="rId4"/>
                        </a:rPr>
                        <a:t>https://www.sussex.ac.uk/research/centres/centre-for-robotics-and-sensing-technologies/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4" marR="78214" marT="54750" marB="5475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Robotic Lab (Dr Y. Li)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4" marR="78214" marT="54750" marB="5475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0667726"/>
                  </a:ext>
                </a:extLst>
              </a:tr>
              <a:tr h="56993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Informatics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4" marR="78214" marT="54750" marB="5475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Creative Technology Group</a:t>
                      </a:r>
                      <a:b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IL" sz="900" b="0" i="0" u="sng" strike="noStrike" kern="100">
                          <a:solidFill>
                            <a:srgbClr val="467886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  <a:hlinkClick r:id="rId5"/>
                        </a:rPr>
                        <a:t>https://www.sussex.ac.uk/research/centres/creative-technology/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4" marR="78214" marT="54750" marB="5475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HCI Lab (Dr G. Memoli)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4" marR="78214" marT="54750" marB="5475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9356672"/>
                  </a:ext>
                </a:extLst>
              </a:tr>
              <a:tr h="985432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Informatics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4" marR="78214" marT="54750" marB="5475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Foundations of Software Systems Group</a:t>
                      </a:r>
                      <a:b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IL" sz="1000" b="0" i="0" u="sng" strike="noStrike" kern="100">
                          <a:solidFill>
                            <a:srgbClr val="467886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  <a:hlinkClick r:id="rId6"/>
                        </a:rPr>
                        <a:t>https://www.sussex.ac.uk/foss/research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4" marR="78214" marT="54750" marB="5475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Network management (Prof. G. Parisi)</a:t>
                      </a:r>
                      <a:b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Congestion control / Security (Prof. L. Berthouze)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4" marR="78214" marT="54750" marB="5475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0310300"/>
                  </a:ext>
                </a:extLst>
              </a:tr>
              <a:tr h="62533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Physics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4" marR="78214" marT="54750" marB="5475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Sussex Centre for Quantum Technologies</a:t>
                      </a:r>
                      <a:br>
                        <a:rPr lang="en-IL" sz="105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IL" sz="1050" b="0" i="0" u="sng" strike="noStrike" kern="100">
                          <a:solidFill>
                            <a:srgbClr val="467886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  <a:hlinkClick r:id="rId7"/>
                        </a:rPr>
                        <a:t>https://www.sussex.ac.uk/research/centres/sussex-centre-for-quantum-technologies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4" marR="78214" marT="54750" marB="5475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IL" sz="1100" b="0" i="0" u="none" strike="noStrike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Ion Trap Cavity-QED Lab (Prof. M. Keller)</a:t>
                      </a:r>
                      <a:endParaRPr lang="en-IL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214" marR="78214" marT="54750" marB="54750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387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068365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33D3E7-DDD1-371F-07B6-3AF6872EB2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9FACBD72-513C-D70A-F3ED-C8AA40E9AE39}"/>
              </a:ext>
            </a:extLst>
          </p:cNvPr>
          <p:cNvGrpSpPr/>
          <p:nvPr/>
        </p:nvGrpSpPr>
        <p:grpSpPr>
          <a:xfrm>
            <a:off x="-1647373" y="-1404257"/>
            <a:ext cx="14891657" cy="9666514"/>
            <a:chOff x="-1647373" y="-1404257"/>
            <a:chExt cx="14891657" cy="966651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366D21-0643-AFDD-5747-A8CC40DF78D6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5000">
                  <a:srgbClr val="506D9D">
                    <a:lumMod val="82000"/>
                    <a:lumOff val="18000"/>
                  </a:srgbClr>
                </a:gs>
                <a:gs pos="83000">
                  <a:srgbClr val="506D9D"/>
                </a:gs>
                <a:gs pos="59000">
                  <a:srgbClr val="4F6C9E"/>
                </a:gs>
                <a:gs pos="97000">
                  <a:srgbClr val="47A4BE"/>
                </a:gs>
                <a:gs pos="12000">
                  <a:srgbClr val="47A4BE"/>
                </a:gs>
                <a:gs pos="100000">
                  <a:srgbClr val="506D9D"/>
                </a:gs>
                <a:gs pos="67000">
                  <a:srgbClr val="4F6C9E"/>
                </a:gs>
              </a:gsLst>
              <a:lin ang="60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14" name="Freeform 3">
              <a:extLst>
                <a:ext uri="{FF2B5EF4-FFF2-40B4-BE49-F238E27FC236}">
                  <a16:creationId xmlns:a16="http://schemas.microsoft.com/office/drawing/2014/main" id="{F6E455F9-41C6-5E31-7D08-DD918E3143E9}"/>
                </a:ext>
              </a:extLst>
            </p:cNvPr>
            <p:cNvSpPr/>
            <p:nvPr/>
          </p:nvSpPr>
          <p:spPr>
            <a:xfrm rot="3333739">
              <a:off x="-1671051" y="3873909"/>
              <a:ext cx="4412026" cy="4364669"/>
            </a:xfrm>
            <a:custGeom>
              <a:avLst/>
              <a:gdLst/>
              <a:ahLst/>
              <a:cxnLst/>
              <a:rect l="l" t="t" r="r" b="b"/>
              <a:pathLst>
                <a:path w="6515166" h="6498878">
                  <a:moveTo>
                    <a:pt x="0" y="0"/>
                  </a:moveTo>
                  <a:lnTo>
                    <a:pt x="6515166" y="0"/>
                  </a:lnTo>
                  <a:lnTo>
                    <a:pt x="6515166" y="6498878"/>
                  </a:lnTo>
                  <a:lnTo>
                    <a:pt x="0" y="64988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2000"/>
              </a:blip>
              <a:stretch>
                <a:fillRect/>
              </a:stretch>
            </a:blipFill>
          </p:spPr>
          <p:txBody>
            <a:bodyPr/>
            <a:lstStyle/>
            <a:p>
              <a:endParaRPr lang="he-IL"/>
            </a:p>
          </p:txBody>
        </p:sp>
        <p:sp>
          <p:nvSpPr>
            <p:cNvPr id="15" name="Freeform 4">
              <a:extLst>
                <a:ext uri="{FF2B5EF4-FFF2-40B4-BE49-F238E27FC236}">
                  <a16:creationId xmlns:a16="http://schemas.microsoft.com/office/drawing/2014/main" id="{D786490D-14A9-004E-7ED4-6B9E9158090F}"/>
                </a:ext>
              </a:extLst>
            </p:cNvPr>
            <p:cNvSpPr/>
            <p:nvPr/>
          </p:nvSpPr>
          <p:spPr>
            <a:xfrm rot="14350323">
              <a:off x="9757938" y="-1385446"/>
              <a:ext cx="3505158" cy="3467535"/>
            </a:xfrm>
            <a:custGeom>
              <a:avLst/>
              <a:gdLst/>
              <a:ahLst/>
              <a:cxnLst/>
              <a:rect l="l" t="t" r="r" b="b"/>
              <a:pathLst>
                <a:path w="5176009" h="5163069">
                  <a:moveTo>
                    <a:pt x="0" y="0"/>
                  </a:moveTo>
                  <a:lnTo>
                    <a:pt x="5176008" y="0"/>
                  </a:lnTo>
                  <a:lnTo>
                    <a:pt x="5176008" y="5163068"/>
                  </a:lnTo>
                  <a:lnTo>
                    <a:pt x="0" y="51630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2000"/>
              </a:blip>
              <a:stretch>
                <a:fillRect/>
              </a:stretch>
            </a:blipFill>
          </p:spPr>
          <p:txBody>
            <a:bodyPr/>
            <a:lstStyle/>
            <a:p>
              <a:endParaRPr lang="he-IL"/>
            </a:p>
          </p:txBody>
        </p:sp>
      </p:grp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74BF013-2D5D-FDC8-FB49-2CDD5B98CE67}"/>
              </a:ext>
            </a:extLst>
          </p:cNvPr>
          <p:cNvSpPr/>
          <p:nvPr/>
        </p:nvSpPr>
        <p:spPr>
          <a:xfrm>
            <a:off x="4406900" y="836345"/>
            <a:ext cx="7591166" cy="5424755"/>
          </a:xfrm>
          <a:prstGeom prst="roundRect">
            <a:avLst>
              <a:gd name="adj" fmla="val 5044"/>
            </a:avLst>
          </a:prstGeom>
          <a:gradFill flip="none" rotWithShape="1">
            <a:gsLst>
              <a:gs pos="83000">
                <a:srgbClr val="DDF1FA"/>
              </a:gs>
              <a:gs pos="37000">
                <a:srgbClr val="BAE2F4"/>
              </a:gs>
              <a:gs pos="100000">
                <a:schemeClr val="bg1"/>
              </a:gs>
              <a:gs pos="100000">
                <a:schemeClr val="bg1"/>
              </a:gs>
              <a:gs pos="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60000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6C764E-42CF-5FFC-47B9-A1860231C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661" y="992777"/>
            <a:ext cx="2939474" cy="1364046"/>
          </a:xfrm>
        </p:spPr>
        <p:txBody>
          <a:bodyPr/>
          <a:lstStyle/>
          <a:p>
            <a:r>
              <a:rPr lang="en-US" sz="4400" b="1">
                <a:solidFill>
                  <a:schemeClr val="bg1"/>
                </a:solidFill>
              </a:rPr>
              <a:t>SIG-RED activity</a:t>
            </a:r>
            <a:endParaRPr lang="en-IL" b="1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C834BA-380F-091B-0F77-BA64C59C2250}"/>
              </a:ext>
            </a:extLst>
          </p:cNvPr>
          <p:cNvSpPr txBox="1"/>
          <p:nvPr/>
        </p:nvSpPr>
        <p:spPr>
          <a:xfrm>
            <a:off x="4406900" y="991401"/>
            <a:ext cx="7502266" cy="830997"/>
          </a:xfrm>
          <a:prstGeom prst="rect">
            <a:avLst/>
          </a:prstGeom>
          <a:noFill/>
        </p:spPr>
        <p:txBody>
          <a:bodyPr wrap="square" lIns="91440" tIns="45720" rIns="91440" bIns="45720" rtlCol="1" anchor="t">
            <a:spAutoFit/>
          </a:bodyPr>
          <a:lstStyle/>
          <a:p>
            <a:pPr marL="0" indent="0" algn="ctr">
              <a:spcBef>
                <a:spcPts val="750"/>
              </a:spcBef>
              <a:buNone/>
            </a:pPr>
            <a:r>
              <a:rPr lang="en-US" sz="2400" b="1" i="0">
                <a:solidFill>
                  <a:srgbClr val="002060"/>
                </a:solidFill>
                <a:effectLst/>
                <a:latin typeface="-apple-system"/>
              </a:rPr>
              <a:t>Engaging and understanding R&amp;E communities is critical for the sustainability and relevance of our community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BB0A1BD-F6A1-19C7-CCA6-27D8F74612CE}"/>
              </a:ext>
            </a:extLst>
          </p:cNvPr>
          <p:cNvSpPr/>
          <p:nvPr/>
        </p:nvSpPr>
        <p:spPr>
          <a:xfrm>
            <a:off x="5422900" y="2003800"/>
            <a:ext cx="5473700" cy="3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015A0C4-7D5B-7786-4F8D-D9AB347F2E46}"/>
              </a:ext>
            </a:extLst>
          </p:cNvPr>
          <p:cNvGraphicFramePr>
            <a:graphicFrameLocks noGrp="1"/>
          </p:cNvGraphicFramePr>
          <p:nvPr/>
        </p:nvGraphicFramePr>
        <p:xfrm>
          <a:off x="5532664" y="2218938"/>
          <a:ext cx="5264126" cy="36082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1286">
                  <a:extLst>
                    <a:ext uri="{9D8B030D-6E8A-4147-A177-3AD203B41FA5}">
                      <a16:colId xmlns:a16="http://schemas.microsoft.com/office/drawing/2014/main" val="2093586289"/>
                    </a:ext>
                  </a:extLst>
                </a:gridCol>
                <a:gridCol w="661286">
                  <a:extLst>
                    <a:ext uri="{9D8B030D-6E8A-4147-A177-3AD203B41FA5}">
                      <a16:colId xmlns:a16="http://schemas.microsoft.com/office/drawing/2014/main" val="3208590110"/>
                    </a:ext>
                  </a:extLst>
                </a:gridCol>
                <a:gridCol w="3941554">
                  <a:extLst>
                    <a:ext uri="{9D8B030D-6E8A-4147-A177-3AD203B41FA5}">
                      <a16:colId xmlns:a16="http://schemas.microsoft.com/office/drawing/2014/main" val="2615255378"/>
                    </a:ext>
                  </a:extLst>
                </a:gridCol>
              </a:tblGrid>
              <a:tr h="339663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14:00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14:15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Overview of SIG developments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extLst>
                  <a:ext uri="{0D108BD9-81ED-4DB2-BD59-A6C34878D82A}">
                    <a16:rowId xmlns:a16="http://schemas.microsoft.com/office/drawing/2014/main" val="1189682571"/>
                  </a:ext>
                </a:extLst>
              </a:tr>
              <a:tr h="51785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14:15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14:30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 err="1">
                          <a:effectLst/>
                        </a:rPr>
                        <a:t>Jisc</a:t>
                      </a:r>
                      <a:r>
                        <a:rPr lang="en-IL" sz="1200" kern="100" dirty="0">
                          <a:effectLst/>
                        </a:rPr>
                        <a:t> Research Engagement (Chris Walker, </a:t>
                      </a:r>
                      <a:r>
                        <a:rPr lang="en-IL" sz="1200" kern="100" dirty="0" err="1">
                          <a:effectLst/>
                        </a:rPr>
                        <a:t>Jisc</a:t>
                      </a:r>
                      <a:r>
                        <a:rPr lang="en-IL" sz="1200" kern="100" dirty="0">
                          <a:effectLst/>
                        </a:rPr>
                        <a:t>) - confirmed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extLst>
                  <a:ext uri="{0D108BD9-81ED-4DB2-BD59-A6C34878D82A}">
                    <a16:rowId xmlns:a16="http://schemas.microsoft.com/office/drawing/2014/main" val="1223827993"/>
                  </a:ext>
                </a:extLst>
              </a:tr>
              <a:tr h="51785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14:30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14:45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Overview of the </a:t>
                      </a:r>
                      <a:r>
                        <a:rPr lang="en-IL" sz="1200" kern="100" dirty="0" err="1">
                          <a:effectLst/>
                        </a:rPr>
                        <a:t>ESnet</a:t>
                      </a:r>
                      <a:r>
                        <a:rPr lang="en-IL" sz="1200" kern="100" dirty="0">
                          <a:effectLst/>
                        </a:rPr>
                        <a:t> Requirements Review Program (Jason Zurawski, </a:t>
                      </a:r>
                      <a:r>
                        <a:rPr lang="en-IL" sz="1200" kern="100" dirty="0" err="1">
                          <a:effectLst/>
                        </a:rPr>
                        <a:t>ESnet</a:t>
                      </a:r>
                      <a:r>
                        <a:rPr lang="en-IL" sz="1200" kern="100" dirty="0">
                          <a:effectLst/>
                        </a:rPr>
                        <a:t>) - confirmed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extLst>
                  <a:ext uri="{0D108BD9-81ED-4DB2-BD59-A6C34878D82A}">
                    <a16:rowId xmlns:a16="http://schemas.microsoft.com/office/drawing/2014/main" val="3529795752"/>
                  </a:ext>
                </a:extLst>
              </a:tr>
              <a:tr h="51785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14:45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15:00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Research Engagement </a:t>
                      </a:r>
                      <a:r>
                        <a:rPr lang="en-IL" sz="1200" kern="100" dirty="0" err="1">
                          <a:effectLst/>
                        </a:rPr>
                        <a:t>Usecase</a:t>
                      </a:r>
                      <a:r>
                        <a:rPr lang="en-IL" sz="1200" kern="100" dirty="0">
                          <a:effectLst/>
                        </a:rPr>
                        <a:t> (Débora dos Reis, RNP) - confirmed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extLst>
                  <a:ext uri="{0D108BD9-81ED-4DB2-BD59-A6C34878D82A}">
                    <a16:rowId xmlns:a16="http://schemas.microsoft.com/office/drawing/2014/main" val="1228068525"/>
                  </a:ext>
                </a:extLst>
              </a:tr>
              <a:tr h="51785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15:00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15:15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Research Engagement HPC </a:t>
                      </a:r>
                      <a:r>
                        <a:rPr lang="en-IL" sz="1200" kern="100" dirty="0" err="1">
                          <a:effectLst/>
                        </a:rPr>
                        <a:t>Usecase</a:t>
                      </a:r>
                      <a:r>
                        <a:rPr lang="en-IL" sz="1200" kern="100" dirty="0">
                          <a:effectLst/>
                        </a:rPr>
                        <a:t> (SURF) - to be confirmed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extLst>
                  <a:ext uri="{0D108BD9-81ED-4DB2-BD59-A6C34878D82A}">
                    <a16:rowId xmlns:a16="http://schemas.microsoft.com/office/drawing/2014/main" val="1068809859"/>
                  </a:ext>
                </a:extLst>
              </a:tr>
              <a:tr h="339663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15:15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15:30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Discussions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extLst>
                  <a:ext uri="{0D108BD9-81ED-4DB2-BD59-A6C34878D82A}">
                    <a16:rowId xmlns:a16="http://schemas.microsoft.com/office/drawing/2014/main" val="2648966862"/>
                  </a:ext>
                </a:extLst>
              </a:tr>
              <a:tr h="339663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15:30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16:00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Coffee Break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extLst>
                  <a:ext uri="{0D108BD9-81ED-4DB2-BD59-A6C34878D82A}">
                    <a16:rowId xmlns:a16="http://schemas.microsoft.com/office/drawing/2014/main" val="2784614077"/>
                  </a:ext>
                </a:extLst>
              </a:tr>
              <a:tr h="51785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16:00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17:30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L" sz="1200" kern="100" dirty="0">
                          <a:effectLst/>
                        </a:rPr>
                        <a:t>Final discussions - SIG-RED announcements (next meetings - next steps!) </a:t>
                      </a:r>
                      <a:endParaRPr lang="en-IL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8" marR="84788" marT="59352" marB="59352"/>
                </a:tc>
                <a:extLst>
                  <a:ext uri="{0D108BD9-81ED-4DB2-BD59-A6C34878D82A}">
                    <a16:rowId xmlns:a16="http://schemas.microsoft.com/office/drawing/2014/main" val="630823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56255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97D5EF-7E0F-C3B5-323F-8F46DCCC85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4A497966-5078-86D3-3D35-3C600182855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1641929" y="-1404257"/>
            <a:ext cx="14891657" cy="9666514"/>
            <a:chOff x="-1647373" y="-1404257"/>
            <a:chExt cx="14891657" cy="966651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B622158-25BD-DA00-D989-948F12CD841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5000">
                  <a:srgbClr val="506D9D">
                    <a:lumMod val="82000"/>
                    <a:lumOff val="18000"/>
                  </a:srgbClr>
                </a:gs>
                <a:gs pos="83000">
                  <a:srgbClr val="506D9D"/>
                </a:gs>
                <a:gs pos="59000">
                  <a:srgbClr val="4F6C9E"/>
                </a:gs>
                <a:gs pos="97000">
                  <a:srgbClr val="47A4BE"/>
                </a:gs>
                <a:gs pos="12000">
                  <a:srgbClr val="47A4BE"/>
                </a:gs>
                <a:gs pos="100000">
                  <a:srgbClr val="506D9D"/>
                </a:gs>
                <a:gs pos="67000">
                  <a:srgbClr val="4F6C9E"/>
                </a:gs>
              </a:gsLst>
              <a:lin ang="60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17" name="Freeform 3">
              <a:extLst>
                <a:ext uri="{FF2B5EF4-FFF2-40B4-BE49-F238E27FC236}">
                  <a16:creationId xmlns:a16="http://schemas.microsoft.com/office/drawing/2014/main" id="{9BB758E9-B113-0331-A1C4-EB60CF12C98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3333739">
              <a:off x="-1671051" y="3873909"/>
              <a:ext cx="4412026" cy="4364669"/>
            </a:xfrm>
            <a:custGeom>
              <a:avLst/>
              <a:gdLst/>
              <a:ahLst/>
              <a:cxnLst/>
              <a:rect l="l" t="t" r="r" b="b"/>
              <a:pathLst>
                <a:path w="6515166" h="6498878">
                  <a:moveTo>
                    <a:pt x="0" y="0"/>
                  </a:moveTo>
                  <a:lnTo>
                    <a:pt x="6515166" y="0"/>
                  </a:lnTo>
                  <a:lnTo>
                    <a:pt x="6515166" y="6498878"/>
                  </a:lnTo>
                  <a:lnTo>
                    <a:pt x="0" y="64988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2000"/>
              </a:blip>
              <a:stretch>
                <a:fillRect/>
              </a:stretch>
            </a:blipFill>
          </p:spPr>
          <p:txBody>
            <a:bodyPr/>
            <a:lstStyle/>
            <a:p>
              <a:endParaRPr lang="he-IL"/>
            </a:p>
          </p:txBody>
        </p:sp>
        <p:sp>
          <p:nvSpPr>
            <p:cNvPr id="18" name="Freeform 4">
              <a:extLst>
                <a:ext uri="{FF2B5EF4-FFF2-40B4-BE49-F238E27FC236}">
                  <a16:creationId xmlns:a16="http://schemas.microsoft.com/office/drawing/2014/main" id="{49C48156-1AFB-F499-560B-2005C150226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4350323">
              <a:off x="9757938" y="-1385446"/>
              <a:ext cx="3505158" cy="3467535"/>
            </a:xfrm>
            <a:custGeom>
              <a:avLst/>
              <a:gdLst/>
              <a:ahLst/>
              <a:cxnLst/>
              <a:rect l="l" t="t" r="r" b="b"/>
              <a:pathLst>
                <a:path w="5176009" h="5163069">
                  <a:moveTo>
                    <a:pt x="0" y="0"/>
                  </a:moveTo>
                  <a:lnTo>
                    <a:pt x="5176008" y="0"/>
                  </a:lnTo>
                  <a:lnTo>
                    <a:pt x="5176008" y="5163068"/>
                  </a:lnTo>
                  <a:lnTo>
                    <a:pt x="0" y="516306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2000"/>
              </a:blip>
              <a:stretch>
                <a:fillRect/>
              </a:stretch>
            </a:blipFill>
          </p:spPr>
          <p:txBody>
            <a:bodyPr/>
            <a:lstStyle/>
            <a:p>
              <a:endParaRPr lang="he-IL"/>
            </a:p>
          </p:txBody>
        </p:sp>
      </p:grp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5C6EF02-DC54-8423-ED5B-F93429B26B2A}"/>
              </a:ext>
            </a:extLst>
          </p:cNvPr>
          <p:cNvSpPr/>
          <p:nvPr/>
        </p:nvSpPr>
        <p:spPr>
          <a:xfrm>
            <a:off x="4331389" y="836345"/>
            <a:ext cx="7666677" cy="5793055"/>
          </a:xfrm>
          <a:prstGeom prst="roundRect">
            <a:avLst>
              <a:gd name="adj" fmla="val 5044"/>
            </a:avLst>
          </a:prstGeom>
          <a:gradFill flip="none" rotWithShape="1">
            <a:gsLst>
              <a:gs pos="83000">
                <a:srgbClr val="DDF1FA"/>
              </a:gs>
              <a:gs pos="37000">
                <a:srgbClr val="BAE2F4"/>
              </a:gs>
              <a:gs pos="100000">
                <a:schemeClr val="bg1"/>
              </a:gs>
              <a:gs pos="100000">
                <a:schemeClr val="bg1"/>
              </a:gs>
              <a:gs pos="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60000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AA0480-D066-1AAD-277E-A1A53E09F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934" y="446293"/>
            <a:ext cx="4648200" cy="1325563"/>
          </a:xfrm>
        </p:spPr>
        <p:txBody>
          <a:bodyPr/>
          <a:lstStyle/>
          <a:p>
            <a:r>
              <a:rPr lang="en-US" sz="4400" b="1">
                <a:solidFill>
                  <a:schemeClr val="bg1"/>
                </a:solidFill>
              </a:rPr>
              <a:t>SIG-RED activity</a:t>
            </a:r>
            <a:endParaRPr lang="en-IL" b="1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E31515-6087-CA3E-9C37-2CAF9C17873B}"/>
              </a:ext>
            </a:extLst>
          </p:cNvPr>
          <p:cNvSpPr txBox="1"/>
          <p:nvPr/>
        </p:nvSpPr>
        <p:spPr>
          <a:xfrm>
            <a:off x="4406900" y="888344"/>
            <a:ext cx="7502266" cy="5755422"/>
          </a:xfrm>
          <a:prstGeom prst="rect">
            <a:avLst/>
          </a:prstGeom>
          <a:noFill/>
        </p:spPr>
        <p:txBody>
          <a:bodyPr wrap="square" lIns="91440" tIns="45720" rIns="91440" bIns="45720" rtlCol="1" anchor="t">
            <a:spAutoFit/>
          </a:bodyPr>
          <a:lstStyle/>
          <a:p>
            <a:pPr algn="ctr"/>
            <a:r>
              <a:rPr lang="en-IL" sz="2400" b="1" kern="100">
                <a:solidFill>
                  <a:srgbClr val="002060"/>
                </a:solidFill>
                <a:effectLst/>
                <a:latin typeface="Aptos"/>
                <a:ea typeface="Aptos" panose="020B0004020202020204" pitchFamily="34" charset="0"/>
                <a:cs typeface="Arial"/>
              </a:rPr>
              <a:t>Amsterdam</a:t>
            </a:r>
            <a:r>
              <a:rPr lang="en-US" sz="2400" b="1" kern="100">
                <a:solidFill>
                  <a:srgbClr val="002060"/>
                </a:solidFill>
                <a:effectLst/>
                <a:latin typeface="Aptos"/>
                <a:ea typeface="Aptos" panose="020B0004020202020204" pitchFamily="34" charset="0"/>
                <a:cs typeface="Arial"/>
              </a:rPr>
              <a:t> - </a:t>
            </a:r>
            <a:r>
              <a:rPr lang="en-IL" sz="2400" b="1" kern="100">
                <a:solidFill>
                  <a:srgbClr val="002060"/>
                </a:solidFill>
                <a:effectLst/>
                <a:latin typeface="Aptos"/>
                <a:ea typeface="Aptos" panose="020B0004020202020204" pitchFamily="34" charset="0"/>
                <a:cs typeface="Arial"/>
              </a:rPr>
              <a:t> </a:t>
            </a:r>
            <a:r>
              <a:rPr lang="en-GB" sz="2400" b="1" kern="100">
                <a:solidFill>
                  <a:srgbClr val="002060"/>
                </a:solidFill>
                <a:effectLst/>
                <a:latin typeface="Aptos"/>
                <a:ea typeface="Aptos" panose="020B0004020202020204" pitchFamily="34" charset="0"/>
                <a:cs typeface="Arial"/>
              </a:rPr>
              <a:t>November </a:t>
            </a:r>
            <a:r>
              <a:rPr lang="en-GB" sz="2400" b="1" kern="100">
                <a:solidFill>
                  <a:srgbClr val="002060"/>
                </a:solidFill>
                <a:latin typeface="Aptos"/>
                <a:ea typeface="Aptos" panose="020B0004020202020204" pitchFamily="34" charset="0"/>
                <a:cs typeface="Arial"/>
              </a:rPr>
              <a:t>19, 2024</a:t>
            </a:r>
            <a:endParaRPr lang="en-IL" sz="2400" b="1" kern="100">
              <a:solidFill>
                <a:srgbClr val="002060"/>
              </a:solidFill>
              <a:effectLst/>
              <a:latin typeface="Aptos"/>
              <a:ea typeface="Aptos" panose="020B0004020202020204" pitchFamily="34" charset="0"/>
              <a:cs typeface="Arial"/>
            </a:endParaRPr>
          </a:p>
          <a:p>
            <a:pPr algn="ctr">
              <a:buNone/>
            </a:pPr>
            <a:r>
              <a:rPr lang="en-IL" sz="2400" b="1" kern="100" err="1">
                <a:solidFill>
                  <a:srgbClr val="002060"/>
                </a:solidFill>
                <a:effectLst/>
                <a:latin typeface="Aptos"/>
                <a:ea typeface="Aptos" panose="020B0004020202020204" pitchFamily="34" charset="0"/>
                <a:cs typeface="Arial"/>
              </a:rPr>
              <a:t>Nikhef</a:t>
            </a:r>
            <a:r>
              <a:rPr lang="en-IL" sz="2400" b="1" kern="100">
                <a:solidFill>
                  <a:srgbClr val="002060"/>
                </a:solidFill>
                <a:effectLst/>
                <a:latin typeface="Aptos"/>
                <a:ea typeface="Aptos" panose="020B0004020202020204" pitchFamily="34" charset="0"/>
                <a:cs typeface="Arial"/>
              </a:rPr>
              <a:t> - the science park</a:t>
            </a:r>
            <a:r>
              <a:rPr lang="en-US" sz="2400" b="1" kern="100">
                <a:solidFill>
                  <a:srgbClr val="002060"/>
                </a:solidFill>
                <a:effectLst/>
                <a:latin typeface="Aptos"/>
                <a:ea typeface="Aptos" panose="020B0004020202020204" pitchFamily="34" charset="0"/>
                <a:cs typeface="Arial"/>
              </a:rPr>
              <a:t>, </a:t>
            </a:r>
            <a:r>
              <a:rPr lang="en-US" sz="2400" b="1" kern="100">
                <a:solidFill>
                  <a:srgbClr val="002060"/>
                </a:solidFill>
                <a:latin typeface="Aptos"/>
                <a:ea typeface="Aptos" panose="020B0004020202020204" pitchFamily="34" charset="0"/>
                <a:cs typeface="Arial"/>
              </a:rPr>
              <a:t>t</a:t>
            </a:r>
            <a:r>
              <a:rPr lang="en-IL" sz="2400" b="1" kern="100">
                <a:solidFill>
                  <a:srgbClr val="002060"/>
                </a:solidFill>
                <a:latin typeface="Aptos"/>
                <a:ea typeface="Aptos" panose="020B0004020202020204" pitchFamily="34" charset="0"/>
                <a:cs typeface="Arial"/>
              </a:rPr>
              <a:t>he</a:t>
            </a:r>
            <a:r>
              <a:rPr lang="en-IL" sz="2400" b="1" kern="100">
                <a:solidFill>
                  <a:srgbClr val="002060"/>
                </a:solidFill>
                <a:effectLst/>
                <a:latin typeface="Aptos"/>
                <a:ea typeface="Aptos" panose="020B0004020202020204" pitchFamily="34" charset="0"/>
                <a:cs typeface="Arial"/>
              </a:rPr>
              <a:t> Dutch National Institute for Subatomic Physics</a:t>
            </a:r>
            <a:endParaRPr lang="en-US" sz="2400" b="1" kern="100">
              <a:solidFill>
                <a:srgbClr val="002060"/>
              </a:solidFill>
              <a:effectLst/>
              <a:latin typeface="Aptos"/>
              <a:ea typeface="Aptos" panose="020B0004020202020204" pitchFamily="34" charset="0"/>
              <a:cs typeface="Arial"/>
            </a:endParaRPr>
          </a:p>
          <a:p>
            <a:pPr>
              <a:buNone/>
            </a:pPr>
            <a:br>
              <a:rPr lang="en-IL" sz="2400" b="1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</a:br>
            <a:r>
              <a:rPr lang="en-IL" sz="2400" kern="100">
                <a:effectLst/>
                <a:latin typeface="Aptos"/>
                <a:ea typeface="Aptos" panose="020B0004020202020204" pitchFamily="34" charset="0"/>
                <a:cs typeface="Arial"/>
              </a:rPr>
              <a:t>This event offer</a:t>
            </a:r>
            <a:r>
              <a:rPr lang="en-US" sz="2400" kern="100">
                <a:effectLst/>
                <a:latin typeface="Aptos"/>
                <a:ea typeface="Aptos" panose="020B0004020202020204" pitchFamily="34" charset="0"/>
                <a:cs typeface="Arial"/>
              </a:rPr>
              <a:t>ed</a:t>
            </a:r>
            <a:r>
              <a:rPr lang="en-IL" sz="2400" kern="100">
                <a:effectLst/>
                <a:latin typeface="Aptos"/>
                <a:ea typeface="Aptos" panose="020B0004020202020204" pitchFamily="34" charset="0"/>
                <a:cs typeface="Arial"/>
              </a:rPr>
              <a:t> a unique opportunity to explore two key facilities:</a:t>
            </a:r>
            <a:endParaRPr lang="en-US" sz="2400" kern="100">
              <a:effectLst/>
              <a:latin typeface="Aptos"/>
              <a:ea typeface="Aptos" panose="020B0004020202020204" pitchFamily="34" charset="0"/>
              <a:cs typeface="Arial"/>
            </a:endParaRPr>
          </a:p>
          <a:p>
            <a:pPr>
              <a:buNone/>
            </a:pPr>
            <a:endParaRPr lang="en-IL" sz="2400" kern="10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50000"/>
              </a:lnSpc>
              <a:buSzPct val="100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IL" sz="2000" kern="100">
                <a:effectLst/>
                <a:latin typeface="Aptos"/>
                <a:ea typeface="Aptos" panose="020B0004020202020204" pitchFamily="34" charset="0"/>
                <a:cs typeface="Arial"/>
              </a:rPr>
              <a:t>KM3NeT Assembly Area: A world-class research facility dedicated to constructing the next-generation neutrino telescopes</a:t>
            </a:r>
            <a:r>
              <a:rPr lang="en-IL" sz="2000" kern="100">
                <a:latin typeface="Aptos"/>
                <a:ea typeface="Aptos" panose="020B0004020202020204" pitchFamily="34" charset="0"/>
                <a:cs typeface="Arial"/>
              </a:rPr>
              <a:t>;</a:t>
            </a:r>
            <a:endParaRPr lang="en-IL" sz="2000" kern="100">
              <a:effectLst/>
              <a:latin typeface="Aptos"/>
              <a:ea typeface="Aptos" panose="020B0004020202020204" pitchFamily="34" charset="0"/>
              <a:cs typeface="Arial"/>
            </a:endParaRPr>
          </a:p>
          <a:p>
            <a:pPr marL="800100" lvl="1" indent="-342900">
              <a:lnSpc>
                <a:spcPct val="150000"/>
              </a:lnSpc>
              <a:buSzPct val="100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IL" sz="2000" kern="100" err="1">
                <a:effectLst/>
                <a:latin typeface="Aptos"/>
                <a:ea typeface="Aptos" panose="020B0004020202020204" pitchFamily="34" charset="0"/>
                <a:cs typeface="Arial"/>
              </a:rPr>
              <a:t>Nikhef</a:t>
            </a:r>
            <a:r>
              <a:rPr lang="en-IL" sz="2000" kern="100">
                <a:effectLst/>
                <a:latin typeface="Aptos"/>
                <a:ea typeface="Aptos" panose="020B0004020202020204" pitchFamily="34" charset="0"/>
                <a:cs typeface="Arial"/>
              </a:rPr>
              <a:t> Housing Facilities: A major data center and connectivity hub, recognized as one of the largest internet exchange points in Europe.</a:t>
            </a:r>
          </a:p>
          <a:p>
            <a:endParaRPr lang="he-IL" sz="2000"/>
          </a:p>
        </p:txBody>
      </p:sp>
    </p:spTree>
    <p:extLst>
      <p:ext uri="{BB962C8B-B14F-4D97-AF65-F5344CB8AC3E}">
        <p14:creationId xmlns:p14="http://schemas.microsoft.com/office/powerpoint/2010/main" val="4249934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8287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2000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SIG-TFN</a:t>
            </a:r>
          </a:p>
          <a:p>
            <a:endParaRPr lang="en-GB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endParaRPr lang="en-US" sz="2400" dirty="0">
              <a:solidFill>
                <a:schemeClr val="bg1"/>
              </a:solidFill>
              <a:cs typeface="Calibri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345856"/>
            <a:ext cx="6753726" cy="73226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  <a:ea typeface="Calibri"/>
                <a:cs typeface="Calibri"/>
              </a:rPr>
              <a:t>GCP Workshop Lightning Talk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1" dirty="0">
              <a:solidFill>
                <a:schemeClr val="bg1"/>
              </a:solidFill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  <a:cs typeface="Calibri"/>
              </a:rPr>
              <a:t>14 May 2025</a:t>
            </a:r>
            <a:endParaRPr lang="en-US" sz="2000" b="1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C3387D1B-3309-54EB-0D7C-912A1D37525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6" t="14770" r="-97" b="-1695"/>
          <a:stretch/>
        </p:blipFill>
        <p:spPr>
          <a:xfrm>
            <a:off x="6344516" y="191193"/>
            <a:ext cx="5359802" cy="2751787"/>
          </a:xfrm>
          <a:prstGeom prst="rect">
            <a:avLst/>
          </a:prstGeom>
        </p:spPr>
      </p:pic>
      <p:pic>
        <p:nvPicPr>
          <p:cNvPr id="5" name="Picture 4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0999989B-0A63-6D87-9033-1219937AE1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5827" y="2976426"/>
            <a:ext cx="5358221" cy="367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507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B2301-A6DA-5A47-65E2-E286D9B58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</p:spPr>
        <p:txBody>
          <a:bodyPr anchor="ctr">
            <a:normAutofit/>
          </a:bodyPr>
          <a:lstStyle/>
          <a:p>
            <a:r>
              <a:rPr lang="en-GB" dirty="0"/>
              <a:t>SIG-TFN Overview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CF153430-C4B6-FA82-3D31-CB171F8ED445}"/>
              </a:ext>
            </a:extLst>
          </p:cNvPr>
          <p:cNvSpPr txBox="1">
            <a:spLocks/>
          </p:cNvSpPr>
          <p:nvPr/>
        </p:nvSpPr>
        <p:spPr>
          <a:xfrm>
            <a:off x="836970" y="1710504"/>
            <a:ext cx="7046912" cy="4503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/>
                <a:ea typeface="Calibri"/>
                <a:cs typeface="Calibri"/>
              </a:rPr>
              <a:t>TFN = Time &amp; Frequency Network</a:t>
            </a:r>
          </a:p>
          <a:p>
            <a:r>
              <a:rPr lang="en-US" dirty="0">
                <a:latin typeface="Calibri"/>
                <a:ea typeface="Open Sans"/>
                <a:cs typeface="Open Sans"/>
              </a:rPr>
              <a:t>Aims to gather and exchange experiences, ideas and knowledge on the development, deployment, testing and </a:t>
            </a:r>
            <a:r>
              <a:rPr lang="en-US" dirty="0" err="1">
                <a:latin typeface="Calibri"/>
                <a:ea typeface="Open Sans"/>
                <a:cs typeface="Open Sans"/>
              </a:rPr>
              <a:t>standardisation</a:t>
            </a:r>
            <a:r>
              <a:rPr lang="en-US" dirty="0">
                <a:latin typeface="Calibri"/>
                <a:ea typeface="Open Sans"/>
                <a:cs typeface="Open Sans"/>
              </a:rPr>
              <a:t> of Time and Frequency solutions.</a:t>
            </a:r>
          </a:p>
          <a:p>
            <a:r>
              <a:rPr lang="en-US" dirty="0">
                <a:latin typeface="Calibri"/>
                <a:ea typeface="Open Sans"/>
                <a:cs typeface="Open Sans"/>
              </a:rPr>
              <a:t>Has an advisory role to GÉANT GPPC. </a:t>
            </a:r>
          </a:p>
          <a:p>
            <a:r>
              <a:rPr lang="en-US" dirty="0">
                <a:latin typeface="Calibri"/>
                <a:ea typeface="Calibri"/>
                <a:cs typeface="Calibri"/>
              </a:rPr>
              <a:t>SIG established in February 2024. 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>
                <a:ea typeface="Calibri"/>
                <a:cs typeface="Calibri"/>
              </a:rPr>
              <a:t>Mailing list contains 129 subscribers</a:t>
            </a:r>
          </a:p>
          <a:p>
            <a:r>
              <a:rPr lang="en-US" dirty="0">
                <a:ea typeface="Calibri"/>
                <a:cs typeface="Calibri"/>
              </a:rPr>
              <a:t>2 hybrid meetings per year</a:t>
            </a:r>
          </a:p>
          <a:p>
            <a:r>
              <a:rPr lang="en-US" dirty="0">
                <a:ea typeface="Calibri"/>
                <a:cs typeface="Calibri"/>
              </a:rPr>
              <a:t>Average nr. of participants attending a meeting (online + on-site): 65-70</a:t>
            </a:r>
          </a:p>
          <a:p>
            <a:endParaRPr lang="en-US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dirty="0">
              <a:ea typeface="Calibri"/>
              <a:cs typeface="Calibri"/>
            </a:endParaRPr>
          </a:p>
        </p:txBody>
      </p:sp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F4869BC-7DCF-CD9D-FB89-5DC45E212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2950" y="790575"/>
            <a:ext cx="3629025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7521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83F2C-338B-91A2-B89E-BA51BF495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Areas of interest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7CAD7-64C4-B6F8-1E0F-DA569F56628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9345" y="1424754"/>
            <a:ext cx="10799762" cy="450373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US" dirty="0">
              <a:ea typeface="Calibri"/>
              <a:cs typeface="Calibri"/>
            </a:endParaRPr>
          </a:p>
          <a:p>
            <a:endParaRPr lang="en-US" sz="2000" i="1" dirty="0"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C42D844-0660-B0F1-2E4B-C83D757C736F}"/>
              </a:ext>
            </a:extLst>
          </p:cNvPr>
          <p:cNvSpPr txBox="1">
            <a:spLocks/>
          </p:cNvSpPr>
          <p:nvPr/>
        </p:nvSpPr>
        <p:spPr>
          <a:xfrm>
            <a:off x="998895" y="1862904"/>
            <a:ext cx="9875837" cy="4503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/>
                <a:ea typeface="Open Sans"/>
                <a:cs typeface="Open Sans"/>
              </a:rPr>
              <a:t>Development, deployment, testing and </a:t>
            </a:r>
            <a:r>
              <a:rPr lang="en-US" dirty="0" err="1">
                <a:latin typeface="Calibri"/>
                <a:ea typeface="Open Sans"/>
                <a:cs typeface="Open Sans"/>
              </a:rPr>
              <a:t>standardisation</a:t>
            </a:r>
            <a:r>
              <a:rPr lang="en-US" dirty="0">
                <a:latin typeface="Calibri"/>
                <a:ea typeface="Open Sans"/>
                <a:cs typeface="Open Sans"/>
              </a:rPr>
              <a:t> of Time and Frequency distribution across R&amp;E networks</a:t>
            </a:r>
            <a:endParaRPr lang="en-US" dirty="0">
              <a:latin typeface="Calibri"/>
              <a:ea typeface="+mn-lt"/>
              <a:cs typeface="+mn-lt"/>
            </a:endParaRPr>
          </a:p>
          <a:p>
            <a:r>
              <a:rPr lang="en-US" dirty="0">
                <a:latin typeface="Calibri"/>
                <a:ea typeface="Open Sans"/>
                <a:cs typeface="Open Sans"/>
              </a:rPr>
              <a:t>Build a Core-Time/Frequency Network</a:t>
            </a:r>
          </a:p>
          <a:p>
            <a:r>
              <a:rPr lang="en-US" dirty="0">
                <a:latin typeface="Calibri"/>
                <a:ea typeface="Open Sans"/>
                <a:cs typeface="Open Sans"/>
              </a:rPr>
              <a:t>Interoperability between member states</a:t>
            </a:r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Calibri"/>
                <a:ea typeface="Calibri"/>
                <a:cs typeface="Calibri"/>
              </a:rPr>
              <a:t>Time &amp; Frequency tools, procedures &amp; workflows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r>
              <a:rPr lang="en-US" dirty="0">
                <a:latin typeface="Calibri"/>
                <a:ea typeface="+mn-lt"/>
                <a:cs typeface="+mn-lt"/>
              </a:rPr>
              <a:t>Atomic/optical clocks</a:t>
            </a:r>
          </a:p>
          <a:p>
            <a:r>
              <a:rPr lang="en-US" dirty="0">
                <a:ea typeface="+mn-lt"/>
                <a:cs typeface="+mn-lt"/>
              </a:rPr>
              <a:t>New protocols: White Rabbit</a:t>
            </a:r>
          </a:p>
          <a:p>
            <a:r>
              <a:rPr lang="en-US" dirty="0">
                <a:ea typeface="+mn-lt"/>
                <a:cs typeface="+mn-lt"/>
              </a:rPr>
              <a:t>Fiber-optic sensing</a:t>
            </a:r>
          </a:p>
          <a:p>
            <a:endParaRPr lang="en-US" dirty="0">
              <a:ea typeface="+mn-lt"/>
              <a:cs typeface="+mn-lt"/>
            </a:endParaRPr>
          </a:p>
        </p:txBody>
      </p:sp>
      <p:pic>
        <p:nvPicPr>
          <p:cNvPr id="1026" name="Picture 2" descr="The White Rabbit Collaboration">
            <a:extLst>
              <a:ext uri="{FF2B5EF4-FFF2-40B4-BE49-F238E27FC236}">
                <a16:creationId xmlns:a16="http://schemas.microsoft.com/office/drawing/2014/main" id="{8F82D098-F190-9AC3-BD1E-627F76E24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724" y="4314092"/>
            <a:ext cx="1060408" cy="66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0266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DC139-26D6-1E86-004A-FB1A4B48C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"/>
              </a:rPr>
              <a:t>Challenges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05AF1-E976-A424-76EB-A9A7E8785D6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688134"/>
            <a:ext cx="9894887" cy="4198937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dirty="0">
              <a:ea typeface="Calibri"/>
              <a:cs typeface="Calibri"/>
            </a:endParaRPr>
          </a:p>
          <a:p>
            <a:endParaRPr lang="en-GB" dirty="0">
              <a:cs typeface="Calibri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F4A929A-7DA5-D865-5355-18ADE38F2DA3}"/>
              </a:ext>
            </a:extLst>
          </p:cNvPr>
          <p:cNvSpPr txBox="1">
            <a:spLocks/>
          </p:cNvSpPr>
          <p:nvPr/>
        </p:nvSpPr>
        <p:spPr>
          <a:xfrm>
            <a:off x="998895" y="1862904"/>
            <a:ext cx="9875837" cy="4503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ea typeface="Calibri"/>
                <a:cs typeface="Calibri"/>
              </a:rPr>
              <a:t>Standardisation</a:t>
            </a:r>
            <a:r>
              <a:rPr lang="en-US" dirty="0">
                <a:ea typeface="Calibri"/>
                <a:cs typeface="Calibri"/>
              </a:rPr>
              <a:t> (different protocols, technologies)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r>
              <a:rPr lang="en-US" dirty="0">
                <a:ea typeface="+mn-lt"/>
                <a:cs typeface="+mn-lt"/>
              </a:rPr>
              <a:t>Interoperability</a:t>
            </a:r>
          </a:p>
          <a:p>
            <a:r>
              <a:rPr lang="en-US" dirty="0">
                <a:ea typeface="+mn-lt"/>
                <a:cs typeface="+mn-lt"/>
              </a:rPr>
              <a:t>Use cases are still either </a:t>
            </a:r>
          </a:p>
          <a:p>
            <a:pPr lvl="1"/>
            <a:r>
              <a:rPr lang="en-US" dirty="0">
                <a:ea typeface="+mn-lt"/>
                <a:cs typeface="+mn-lt"/>
              </a:rPr>
              <a:t>Very niche (mostly fundamental research)</a:t>
            </a:r>
          </a:p>
          <a:p>
            <a:pPr lvl="1"/>
            <a:r>
              <a:rPr lang="en-US" dirty="0">
                <a:ea typeface="+mn-lt"/>
                <a:cs typeface="+mn-lt"/>
              </a:rPr>
              <a:t>Or quite far in the future (low readiness level)  </a:t>
            </a:r>
          </a:p>
        </p:txBody>
      </p:sp>
    </p:spTree>
    <p:extLst>
      <p:ext uri="{BB962C8B-B14F-4D97-AF65-F5344CB8AC3E}">
        <p14:creationId xmlns:p14="http://schemas.microsoft.com/office/powerpoint/2010/main" val="39760504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2822A-8A65-9C56-CB70-943CDFF1C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60177-F34D-69A9-D98C-696CF7B49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"/>
              </a:rPr>
              <a:t>Opportunities for collaboration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63B6D72-36A3-F221-735D-7D76CA2C50D1}"/>
              </a:ext>
            </a:extLst>
          </p:cNvPr>
          <p:cNvGraphicFramePr>
            <a:graphicFrameLocks noGrp="1"/>
          </p:cNvGraphicFramePr>
          <p:nvPr/>
        </p:nvGraphicFramePr>
        <p:xfrm>
          <a:off x="1000125" y="1866900"/>
          <a:ext cx="10061368" cy="1873523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5030684">
                  <a:extLst>
                    <a:ext uri="{9D8B030D-6E8A-4147-A177-3AD203B41FA5}">
                      <a16:colId xmlns:a16="http://schemas.microsoft.com/office/drawing/2014/main" val="2567842243"/>
                    </a:ext>
                  </a:extLst>
                </a:gridCol>
                <a:gridCol w="5030684">
                  <a:extLst>
                    <a:ext uri="{9D8B030D-6E8A-4147-A177-3AD203B41FA5}">
                      <a16:colId xmlns:a16="http://schemas.microsoft.com/office/drawing/2014/main" val="2063390447"/>
                    </a:ext>
                  </a:extLst>
                </a:gridCol>
              </a:tblGrid>
              <a:tr h="812412">
                <a:tc>
                  <a:txBody>
                    <a:bodyPr/>
                    <a:lstStyle/>
                    <a:p>
                      <a:r>
                        <a:rPr lang="en-GB" sz="2400" dirty="0"/>
                        <a:t>Past collaborations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Future collaborations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B w="12700">
                      <a:solidFill>
                        <a:schemeClr val="tx1"/>
                      </a:solidFill>
                    </a:lnB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302467"/>
                  </a:ext>
                </a:extLst>
              </a:tr>
              <a:tr h="1061111">
                <a:tc>
                  <a:txBody>
                    <a:bodyPr/>
                    <a:lstStyle/>
                    <a:p>
                      <a:r>
                        <a:rPr lang="en-GB" sz="2400" dirty="0"/>
                        <a:t>Joint meeting with SIG-NGN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SIG-Quantum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3562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878046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28863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2000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SIG-Quantum</a:t>
            </a:r>
          </a:p>
          <a:p>
            <a:endParaRPr lang="en-GB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endParaRPr lang="en-US" sz="2400" dirty="0">
              <a:solidFill>
                <a:schemeClr val="bg1"/>
              </a:solidFill>
              <a:cs typeface="Calibri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345856"/>
            <a:ext cx="6753726" cy="73226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  <a:ea typeface="Calibri"/>
                <a:cs typeface="Calibri"/>
              </a:rPr>
              <a:t>GCP Workshop Lightning Talk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1" dirty="0">
              <a:solidFill>
                <a:schemeClr val="bg1"/>
              </a:solidFill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  <a:cs typeface="Calibri"/>
              </a:rPr>
              <a:t>14 May 2025</a:t>
            </a:r>
            <a:endParaRPr lang="en-US" sz="2000" b="1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419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83F2C-338B-91A2-B89E-BA51BF495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/>
              <a:t>Areas</a:t>
            </a:r>
            <a:r>
              <a:rPr lang="en-NL" dirty="0"/>
              <a:t> of interest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7CAD7-64C4-B6F8-1E0F-DA569F56628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9345" y="1424754"/>
            <a:ext cx="10799762" cy="450373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US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Service portfolio management + anything 'strategic' (rather than technical)</a:t>
            </a:r>
            <a:endParaRPr lang="en-US" sz="2800" dirty="0">
              <a:ea typeface="+mn-lt"/>
              <a:cs typeface="+mn-lt"/>
            </a:endParaRPr>
          </a:p>
          <a:p>
            <a:pPr lvl="1"/>
            <a:r>
              <a:rPr lang="en-US" sz="2400" i="1" dirty="0">
                <a:ea typeface="+mn-lt"/>
                <a:cs typeface="+mn-lt"/>
              </a:rPr>
              <a:t>strategies: strategic approaches to management and the management of services;</a:t>
            </a:r>
            <a:endParaRPr lang="en-US" sz="2400" dirty="0">
              <a:ea typeface="Calibri"/>
              <a:cs typeface="Calibri"/>
            </a:endParaRPr>
          </a:p>
          <a:p>
            <a:pPr lvl="1"/>
            <a:r>
              <a:rPr lang="en-US" sz="2400" i="1" dirty="0">
                <a:ea typeface="+mn-lt"/>
                <a:cs typeface="+mn-lt"/>
              </a:rPr>
              <a:t>product and service lifecycles;</a:t>
            </a:r>
            <a:endParaRPr lang="en-US" sz="2400" dirty="0">
              <a:ea typeface="Calibri"/>
              <a:cs typeface="Calibri"/>
            </a:endParaRPr>
          </a:p>
          <a:p>
            <a:pPr lvl="1"/>
            <a:r>
              <a:rPr lang="en-US" sz="2400" i="1" dirty="0">
                <a:ea typeface="+mn-lt"/>
                <a:cs typeface="+mn-lt"/>
              </a:rPr>
              <a:t>best practices in planning, sourcing &amp; delivering services;</a:t>
            </a:r>
          </a:p>
          <a:p>
            <a:pPr lvl="1"/>
            <a:r>
              <a:rPr lang="en-US" sz="2400" i="1" dirty="0">
                <a:ea typeface="+mn-lt"/>
                <a:cs typeface="+mn-lt"/>
              </a:rPr>
              <a:t>efficiencies in economies of scale through e.g. aggregating demand, service sharing; procurement</a:t>
            </a:r>
            <a:endParaRPr lang="en-US" sz="2400" dirty="0">
              <a:ea typeface="Calibri"/>
              <a:cs typeface="Calibri"/>
            </a:endParaRPr>
          </a:p>
          <a:p>
            <a:pPr lvl="1"/>
            <a:r>
              <a:rPr lang="en-US" sz="2400" i="1" dirty="0">
                <a:ea typeface="+mn-lt"/>
                <a:cs typeface="+mn-lt"/>
              </a:rPr>
              <a:t>growing NRENs – which groups to target;</a:t>
            </a:r>
            <a:endParaRPr lang="en-US" sz="2400" i="1" dirty="0">
              <a:ea typeface="Calibri"/>
              <a:cs typeface="Calibri"/>
            </a:endParaRPr>
          </a:p>
          <a:p>
            <a:pPr lvl="1"/>
            <a:r>
              <a:rPr lang="en-US" sz="2400" i="1" dirty="0">
                <a:ea typeface="+mn-lt"/>
                <a:cs typeface="+mn-lt"/>
              </a:rPr>
              <a:t>new services in NRENs </a:t>
            </a:r>
          </a:p>
          <a:p>
            <a:pPr lvl="1"/>
            <a:r>
              <a:rPr lang="en-US" sz="2400" i="1" dirty="0">
                <a:ea typeface="Calibri" panose="020F0502020204030204"/>
                <a:cs typeface="Calibri" panose="020F0502020204030204"/>
              </a:rPr>
              <a:t>how EC landscape changes/ policies etc. affect NREN service portfolios</a:t>
            </a:r>
          </a:p>
          <a:p>
            <a:pPr marL="457200" lvl="1" indent="0">
              <a:buNone/>
            </a:pPr>
            <a:endParaRPr lang="en-US" sz="2000" i="1" dirty="0">
              <a:ea typeface="Calibri" panose="020F0502020204030204"/>
              <a:cs typeface="Calibri" panose="020F0502020204030204"/>
            </a:endParaRPr>
          </a:p>
          <a:p>
            <a:pPr marL="457200" lvl="1" indent="0">
              <a:buNone/>
            </a:pPr>
            <a:endParaRPr lang="en-US" sz="2000" i="1" dirty="0">
              <a:ea typeface="Calibri" panose="020F0502020204030204"/>
              <a:cs typeface="Calibri" panose="020F0502020204030204"/>
            </a:endParaRPr>
          </a:p>
          <a:p>
            <a:pPr lvl="1"/>
            <a:endParaRPr lang="en-US" sz="2000" i="1" dirty="0">
              <a:ea typeface="Calibri" panose="020F0502020204030204"/>
              <a:cs typeface="Calibri" panose="020F0502020204030204"/>
            </a:endParaRPr>
          </a:p>
          <a:p>
            <a:endParaRPr lang="en-US" sz="2000" i="1" dirty="0">
              <a:ea typeface="Calibri" panose="020F0502020204030204"/>
              <a:cs typeface="Calibri" panose="020F0502020204030204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196229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B2301-A6DA-5A47-65E2-E286D9B58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</p:spPr>
        <p:txBody>
          <a:bodyPr anchor="ctr">
            <a:normAutofit/>
          </a:bodyPr>
          <a:lstStyle/>
          <a:p>
            <a:r>
              <a:rPr lang="en-GB" dirty="0"/>
              <a:t>SIG-Quantum Overview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CF153430-C4B6-FA82-3D31-CB171F8ED445}"/>
              </a:ext>
            </a:extLst>
          </p:cNvPr>
          <p:cNvSpPr txBox="1">
            <a:spLocks/>
          </p:cNvSpPr>
          <p:nvPr/>
        </p:nvSpPr>
        <p:spPr>
          <a:xfrm>
            <a:off x="836970" y="1491429"/>
            <a:ext cx="7046912" cy="450373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ea typeface="Open Sans"/>
                <a:cs typeface="Open Sans"/>
              </a:rPr>
              <a:t>Aims to </a:t>
            </a:r>
            <a:r>
              <a:rPr lang="en-US" dirty="0">
                <a:ea typeface="Calibri"/>
                <a:cs typeface="Calibri"/>
              </a:rPr>
              <a:t>provide a forum for gathering and exchanging experiences, ideas and knowledge on the development, deployment, testing and </a:t>
            </a:r>
            <a:r>
              <a:rPr lang="en-US" err="1">
                <a:ea typeface="Calibri"/>
                <a:cs typeface="Calibri"/>
              </a:rPr>
              <a:t>standardisation</a:t>
            </a:r>
            <a:r>
              <a:rPr lang="en-US" dirty="0">
                <a:ea typeface="Calibri"/>
                <a:cs typeface="Calibri"/>
              </a:rPr>
              <a:t> of quantum technologies across R&amp;E networks. </a:t>
            </a:r>
            <a:br>
              <a:rPr lang="en-US" dirty="0">
                <a:ea typeface="Calibri"/>
                <a:cs typeface="Calibri"/>
              </a:rPr>
            </a:br>
            <a:endParaRPr lang="en-US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Calibri"/>
                <a:ea typeface="Calibri"/>
                <a:cs typeface="Calibri"/>
              </a:rPr>
              <a:t>SIG established in February 2025. First year of operation. </a:t>
            </a:r>
          </a:p>
          <a:p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Calibri"/>
                <a:ea typeface="Calibri"/>
                <a:cs typeface="Calibri"/>
              </a:rPr>
              <a:t>Soft launching/kickstarting at TNC2025.</a:t>
            </a:r>
            <a:br>
              <a:rPr lang="en-US" dirty="0">
                <a:latin typeface="Calibri"/>
                <a:ea typeface="Calibri"/>
                <a:cs typeface="Calibri"/>
              </a:rPr>
            </a:br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ea typeface="Calibri"/>
                <a:cs typeface="Calibri"/>
              </a:rPr>
              <a:t>Mailing list contains 43 subscribers. </a:t>
            </a:r>
          </a:p>
          <a:p>
            <a:pPr marL="0" indent="0">
              <a:buNone/>
            </a:pPr>
            <a:endParaRPr lang="en-US" dirty="0"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dirty="0">
              <a:ea typeface="Calibri"/>
              <a:cs typeface="Calibri"/>
            </a:endParaRPr>
          </a:p>
        </p:txBody>
      </p:sp>
      <p:pic>
        <p:nvPicPr>
          <p:cNvPr id="4" name="Picture 3" descr="A white background with blue text&#10;&#10;AI-generated content may be incorrect.">
            <a:extLst>
              <a:ext uri="{FF2B5EF4-FFF2-40B4-BE49-F238E27FC236}">
                <a16:creationId xmlns:a16="http://schemas.microsoft.com/office/drawing/2014/main" id="{7EC20950-FF7F-4BF6-A27C-769A23CC3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5813" y="895350"/>
            <a:ext cx="3514725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2985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83F2C-338B-91A2-B89E-BA51BF495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Areas of interest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7CAD7-64C4-B6F8-1E0F-DA569F56628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9345" y="1424754"/>
            <a:ext cx="10799762" cy="450373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US" dirty="0">
              <a:ea typeface="Calibri"/>
              <a:cs typeface="Calibri"/>
            </a:endParaRPr>
          </a:p>
          <a:p>
            <a:endParaRPr lang="en-US" sz="2000" i="1" dirty="0"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C42D844-0660-B0F1-2E4B-C83D757C736F}"/>
              </a:ext>
            </a:extLst>
          </p:cNvPr>
          <p:cNvSpPr txBox="1">
            <a:spLocks/>
          </p:cNvSpPr>
          <p:nvPr/>
        </p:nvSpPr>
        <p:spPr>
          <a:xfrm>
            <a:off x="998895" y="1862904"/>
            <a:ext cx="9875837" cy="4503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/>
                <a:ea typeface="Open Sans"/>
                <a:cs typeface="Open Sans"/>
              </a:rPr>
              <a:t>Quantum networking</a:t>
            </a:r>
            <a:endParaRPr lang="en-US">
              <a:latin typeface="Calibri"/>
              <a:ea typeface="Calibri" panose="020F0502020204030204"/>
              <a:cs typeface="Calibri" panose="020F0502020204030204"/>
            </a:endParaRPr>
          </a:p>
          <a:p>
            <a:r>
              <a:rPr lang="en-US" dirty="0">
                <a:ea typeface="Open Sans"/>
                <a:cs typeface="Open Sans"/>
              </a:rPr>
              <a:t>Quantum computing</a:t>
            </a:r>
          </a:p>
          <a:p>
            <a:r>
              <a:rPr lang="en-US" dirty="0">
                <a:ea typeface="Open Sans"/>
                <a:cs typeface="Open Sans"/>
              </a:rPr>
              <a:t>Quantum sensing</a:t>
            </a:r>
          </a:p>
          <a:p>
            <a:r>
              <a:rPr lang="en-US" dirty="0">
                <a:ea typeface="Open Sans"/>
                <a:cs typeface="Open Sans"/>
              </a:rPr>
              <a:t>Quantum cryptography</a:t>
            </a:r>
          </a:p>
          <a:p>
            <a:r>
              <a:rPr lang="en-US" dirty="0">
                <a:ea typeface="+mn-lt"/>
                <a:cs typeface="+mn-lt"/>
              </a:rPr>
              <a:t>Deployment and testing of quantum solutions</a:t>
            </a:r>
          </a:p>
          <a:p>
            <a:endParaRPr lang="en-US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384396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DC139-26D6-1E86-004A-FB1A4B48C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"/>
              </a:rPr>
              <a:t>Challenges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05AF1-E976-A424-76EB-A9A7E8785D6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688134"/>
            <a:ext cx="9894887" cy="4198937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dirty="0">
              <a:ea typeface="Calibri"/>
              <a:cs typeface="Calibri"/>
            </a:endParaRPr>
          </a:p>
          <a:p>
            <a:endParaRPr lang="en-GB" dirty="0">
              <a:cs typeface="Calibri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F4A929A-7DA5-D865-5355-18ADE38F2DA3}"/>
              </a:ext>
            </a:extLst>
          </p:cNvPr>
          <p:cNvSpPr txBox="1">
            <a:spLocks/>
          </p:cNvSpPr>
          <p:nvPr/>
        </p:nvSpPr>
        <p:spPr>
          <a:xfrm>
            <a:off x="998895" y="1862904"/>
            <a:ext cx="9875837" cy="4503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>
                <a:ea typeface="+mn-lt"/>
                <a:cs typeface="+mn-lt"/>
              </a:rPr>
              <a:t>Expensive equipment</a:t>
            </a:r>
            <a:endParaRPr lang="en-US" i="1" dirty="0">
              <a:ea typeface="+mn-lt"/>
              <a:cs typeface="+mn-lt"/>
            </a:endParaRPr>
          </a:p>
          <a:p>
            <a:pPr marL="342900" indent="-342900"/>
            <a:r>
              <a:rPr lang="en-US" dirty="0">
                <a:ea typeface="+mn-lt"/>
                <a:cs typeface="+mn-lt"/>
              </a:rPr>
              <a:t>Lack of off-the-shelf solution</a:t>
            </a:r>
          </a:p>
          <a:p>
            <a:pPr marL="342900" indent="-342900"/>
            <a:r>
              <a:rPr lang="en-US">
                <a:ea typeface="+mn-lt"/>
                <a:cs typeface="+mn-lt"/>
              </a:rPr>
              <a:t>In general low technology readiness</a:t>
            </a:r>
          </a:p>
          <a:p>
            <a:pPr marL="342900" indent="-342900"/>
            <a:r>
              <a:rPr lang="en-US" dirty="0">
                <a:ea typeface="+mn-lt"/>
                <a:cs typeface="+mn-lt"/>
              </a:rPr>
              <a:t>Solutions and testbeds are likely to require big commitment/investment</a:t>
            </a:r>
          </a:p>
          <a:p>
            <a:pPr marL="800100" lvl="1"/>
            <a:r>
              <a:rPr lang="en-US" dirty="0">
                <a:ea typeface="+mn-lt"/>
                <a:cs typeface="+mn-lt"/>
              </a:rPr>
              <a:t>Dedicated </a:t>
            </a:r>
            <a:r>
              <a:rPr lang="en-US" dirty="0" err="1">
                <a:ea typeface="+mn-lt"/>
                <a:cs typeface="+mn-lt"/>
              </a:rPr>
              <a:t>fibre</a:t>
            </a:r>
            <a:endParaRPr lang="en-US" dirty="0">
              <a:ea typeface="+mn-lt"/>
              <a:cs typeface="+mn-lt"/>
            </a:endParaRPr>
          </a:p>
          <a:p>
            <a:pPr marL="800100" lvl="1"/>
            <a:r>
              <a:rPr lang="en-US" dirty="0">
                <a:ea typeface="+mn-lt"/>
                <a:cs typeface="+mn-lt"/>
              </a:rPr>
              <a:t>Dedicated equipment</a:t>
            </a:r>
          </a:p>
          <a:p>
            <a:pPr marL="800100" lvl="1"/>
            <a:r>
              <a:rPr lang="en-US" dirty="0" err="1">
                <a:ea typeface="+mn-lt"/>
                <a:cs typeface="+mn-lt"/>
              </a:rPr>
              <a:t>Specialised</a:t>
            </a:r>
            <a:r>
              <a:rPr lang="en-US" dirty="0">
                <a:ea typeface="+mn-lt"/>
                <a:cs typeface="+mn-lt"/>
              </a:rPr>
              <a:t> workforce</a:t>
            </a:r>
          </a:p>
          <a:p>
            <a:endParaRPr lang="en-US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4799949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2822A-8A65-9C56-CB70-943CDFF1C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60177-F34D-69A9-D98C-696CF7B49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"/>
              </a:rPr>
              <a:t>Opportunities for collaboration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CF9EDB0-5874-554C-305A-C12C6F9DE639}"/>
              </a:ext>
            </a:extLst>
          </p:cNvPr>
          <p:cNvSpPr txBox="1">
            <a:spLocks/>
          </p:cNvSpPr>
          <p:nvPr/>
        </p:nvSpPr>
        <p:spPr>
          <a:xfrm>
            <a:off x="998895" y="1862904"/>
            <a:ext cx="9875837" cy="4503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>
                <a:latin typeface="Calibri"/>
                <a:ea typeface="Open Sans"/>
                <a:cs typeface="Open Sans"/>
              </a:rPr>
              <a:t>TNC25 SIG presentation and soft launch</a:t>
            </a:r>
            <a:endParaRPr lang="en-US" dirty="0">
              <a:latin typeface="Calibri"/>
              <a:ea typeface="Open Sans"/>
              <a:cs typeface="Open Sans"/>
            </a:endParaRPr>
          </a:p>
          <a:p>
            <a:pPr marL="342900" indent="-342900"/>
            <a:r>
              <a:rPr lang="en-US">
                <a:latin typeface="Calibri"/>
                <a:ea typeface="Open Sans"/>
                <a:cs typeface="Open Sans"/>
              </a:rPr>
              <a:t>Potential first meeting with SIG-TFN in Paris this autumn. </a:t>
            </a:r>
            <a:endParaRPr lang="en-US">
              <a:ea typeface="+mn-lt"/>
              <a:cs typeface="+mn-lt"/>
            </a:endParaRPr>
          </a:p>
          <a:p>
            <a:endParaRPr lang="en-US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542694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E168C-8042-5B4E-A5A4-A5BF693AE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5112" y="2152758"/>
            <a:ext cx="6872315" cy="1514019"/>
          </a:xfrm>
        </p:spPr>
        <p:txBody>
          <a:bodyPr rtlCol="0"/>
          <a:lstStyle/>
          <a:p>
            <a:pPr algn="r" rtl="0"/>
            <a:r>
              <a:rPr lang="en-GB" spc="300" dirty="0">
                <a:latin typeface="+mn-lt"/>
              </a:rPr>
              <a:t>SUSTAINABILITY</a:t>
            </a:r>
          </a:p>
        </p:txBody>
      </p: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 txBox="1">
            <a:spLocks/>
          </p:cNvSpPr>
          <p:nvPr/>
        </p:nvSpPr>
        <p:spPr>
          <a:xfrm>
            <a:off x="5705856" y="4494689"/>
            <a:ext cx="5491570" cy="953337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About our SIG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9706A2-3726-FE4E-B923-E75D48597816}"/>
              </a:ext>
            </a:extLst>
          </p:cNvPr>
          <p:cNvCxnSpPr>
            <a:cxnSpLocks/>
          </p:cNvCxnSpPr>
          <p:nvPr/>
        </p:nvCxnSpPr>
        <p:spPr>
          <a:xfrm>
            <a:off x="9063826" y="4179994"/>
            <a:ext cx="2133600" cy="3992"/>
          </a:xfrm>
          <a:prstGeom prst="line">
            <a:avLst/>
          </a:prstGeom>
          <a:ln w="101600">
            <a:solidFill>
              <a:srgbClr val="E21D46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095071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0FA04-6227-9040-92A6-9514A59B8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630937"/>
            <a:ext cx="10621425" cy="858990"/>
          </a:xfrm>
        </p:spPr>
        <p:txBody>
          <a:bodyPr rtlCol="0">
            <a:noAutofit/>
          </a:bodyPr>
          <a:lstStyle/>
          <a:p>
            <a:pPr rtl="0"/>
            <a:r>
              <a:rPr lang="en-GB" sz="6000" spc="300" dirty="0">
                <a:latin typeface="+mn-lt"/>
              </a:rPr>
              <a:t>Our Steering Committee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B4B9306-DDC0-AD4F-A9C2-739C6AEB0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109801" y="4442706"/>
            <a:ext cx="1618823" cy="858990"/>
          </a:xfrm>
        </p:spPr>
        <p:txBody>
          <a:bodyPr rtlCol="0">
            <a:normAutofit/>
          </a:bodyPr>
          <a:lstStyle/>
          <a:p>
            <a:pPr marL="0" indent="0" rtl="0">
              <a:spcBef>
                <a:spcPts val="0"/>
              </a:spcBef>
              <a:buNone/>
            </a:pPr>
            <a:r>
              <a:rPr lang="en-GB" sz="2000" b="1" dirty="0"/>
              <a:t>Andy Byrne</a:t>
            </a:r>
          </a:p>
          <a:p>
            <a:pPr marL="0" indent="0" rtl="0">
              <a:spcBef>
                <a:spcPts val="0"/>
              </a:spcBef>
              <a:buNone/>
            </a:pPr>
            <a:r>
              <a:rPr lang="en-GB" sz="2000" dirty="0" err="1"/>
              <a:t>HEAnet</a:t>
            </a:r>
            <a:endParaRPr lang="en-GB" sz="2000" dirty="0"/>
          </a:p>
          <a:p>
            <a:pPr marL="0" indent="0" rtl="0">
              <a:spcBef>
                <a:spcPts val="0"/>
              </a:spcBef>
              <a:buNone/>
            </a:pPr>
            <a:endParaRPr lang="en-GB" sz="2000" dirty="0"/>
          </a:p>
          <a:p>
            <a:pPr rtl="0">
              <a:spcBef>
                <a:spcPts val="0"/>
              </a:spcBef>
            </a:pPr>
            <a:endParaRPr lang="en-GB" sz="2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A5DEE1-713F-99FF-FEBE-56E9DE4683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29464" y="3942214"/>
            <a:ext cx="1777447" cy="177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642AAA7A-1C48-66B7-3D3A-D12058FC2CAA}"/>
              </a:ext>
            </a:extLst>
          </p:cNvPr>
          <p:cNvSpPr txBox="1">
            <a:spLocks/>
          </p:cNvSpPr>
          <p:nvPr/>
        </p:nvSpPr>
        <p:spPr>
          <a:xfrm>
            <a:off x="5766147" y="4442706"/>
            <a:ext cx="1777447" cy="85899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itchFamily="2" charset="2"/>
              <a:buChar char="§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Wingdings" pitchFamily="2" charset="2"/>
              <a:buNone/>
            </a:pPr>
            <a:r>
              <a:rPr lang="en-GB" sz="2000" b="1" dirty="0"/>
              <a:t>Laura de Kievit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None/>
            </a:pPr>
            <a:r>
              <a:rPr lang="en-GB" sz="2000" dirty="0"/>
              <a:t>SURF</a:t>
            </a:r>
          </a:p>
          <a:p>
            <a:pPr marL="0" indent="0">
              <a:buFont typeface="Wingdings" pitchFamily="2" charset="2"/>
              <a:buNone/>
            </a:pPr>
            <a:endParaRPr lang="en-GB" sz="2000" dirty="0"/>
          </a:p>
          <a:p>
            <a:endParaRPr lang="en-GB" sz="2000" dirty="0"/>
          </a:p>
        </p:txBody>
      </p: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BAE5850B-8FA6-F049-89F1-EEB25893525C}"/>
              </a:ext>
            </a:extLst>
          </p:cNvPr>
          <p:cNvSpPr txBox="1">
            <a:spLocks/>
          </p:cNvSpPr>
          <p:nvPr/>
        </p:nvSpPr>
        <p:spPr>
          <a:xfrm>
            <a:off x="5766147" y="2232013"/>
            <a:ext cx="1777447" cy="85899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itchFamily="2" charset="2"/>
              <a:buChar char="§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Wingdings" pitchFamily="2" charset="2"/>
              <a:buNone/>
            </a:pPr>
            <a:r>
              <a:rPr lang="en-GB" sz="2000" b="1" dirty="0"/>
              <a:t>Anke Friedrich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None/>
            </a:pPr>
            <a:r>
              <a:rPr lang="en-GB" sz="2000" dirty="0"/>
              <a:t>GÉANT</a:t>
            </a:r>
          </a:p>
          <a:p>
            <a:pPr marL="0" indent="0">
              <a:buFont typeface="Wingdings" pitchFamily="2" charset="2"/>
              <a:buNone/>
            </a:pPr>
            <a:endParaRPr lang="en-GB" sz="2000" dirty="0"/>
          </a:p>
          <a:p>
            <a:endParaRPr lang="en-GB" sz="2000" dirty="0"/>
          </a:p>
        </p:txBody>
      </p:sp>
      <p:pic>
        <p:nvPicPr>
          <p:cNvPr id="4" name="Picture 3" descr="A person smiling at camera&#10;&#10;AI-generated content may be incorrect.">
            <a:extLst>
              <a:ext uri="{FF2B5EF4-FFF2-40B4-BE49-F238E27FC236}">
                <a16:creationId xmlns:a16="http://schemas.microsoft.com/office/drawing/2014/main" id="{9C573F56-D449-0D7C-B040-02D63327BB5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>
            <a:off x="3785811" y="1827347"/>
            <a:ext cx="1777447" cy="1777447"/>
          </a:xfrm>
          <a:prstGeom prst="rect">
            <a:avLst/>
          </a:prstGeom>
        </p:spPr>
      </p:pic>
      <p:pic>
        <p:nvPicPr>
          <p:cNvPr id="7" name="Picture 6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852BBCB4-8465-D7CF-A926-BA77383252C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9465" y="1827347"/>
            <a:ext cx="1777447" cy="1777447"/>
          </a:xfrm>
          <a:prstGeom prst="rect">
            <a:avLst/>
          </a:prstGeom>
        </p:spPr>
      </p:pic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D5155889-3BCA-241E-E531-CAFEE13E7F48}"/>
              </a:ext>
            </a:extLst>
          </p:cNvPr>
          <p:cNvSpPr txBox="1">
            <a:spLocks/>
          </p:cNvSpPr>
          <p:nvPr/>
        </p:nvSpPr>
        <p:spPr>
          <a:xfrm>
            <a:off x="10109801" y="2264859"/>
            <a:ext cx="1777447" cy="85899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itchFamily="2" charset="2"/>
              <a:buChar char="§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Wingdings" pitchFamily="2" charset="2"/>
              <a:buNone/>
            </a:pPr>
            <a:r>
              <a:rPr lang="en-GB" sz="2000" b="1" dirty="0"/>
              <a:t>Clare Casey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None/>
            </a:pPr>
            <a:r>
              <a:rPr lang="en-GB" sz="2000" dirty="0"/>
              <a:t>Jisc</a:t>
            </a:r>
          </a:p>
          <a:p>
            <a:pPr marL="0" indent="0">
              <a:buFont typeface="Wingdings" pitchFamily="2" charset="2"/>
              <a:buNone/>
            </a:pPr>
            <a:endParaRPr lang="en-GB" sz="2000" dirty="0"/>
          </a:p>
          <a:p>
            <a:endParaRPr lang="en-GB" sz="2000" dirty="0"/>
          </a:p>
        </p:txBody>
      </p:sp>
      <p:pic>
        <p:nvPicPr>
          <p:cNvPr id="10" name="Picture 9" descr="A person with long brown hair wearing a floral shirt&#10;&#10;AI-generated content may be incorrect.">
            <a:extLst>
              <a:ext uri="{FF2B5EF4-FFF2-40B4-BE49-F238E27FC236}">
                <a16:creationId xmlns:a16="http://schemas.microsoft.com/office/drawing/2014/main" id="{CD176EF3-C5B7-84C7-773A-3390691EB7A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48" b="30178"/>
          <a:stretch/>
        </p:blipFill>
        <p:spPr>
          <a:xfrm>
            <a:off x="3729382" y="3955263"/>
            <a:ext cx="1833876" cy="1833876"/>
          </a:xfrm>
          <a:prstGeom prst="rect">
            <a:avLst/>
          </a:prstGeom>
        </p:spPr>
      </p:pic>
      <p:pic>
        <p:nvPicPr>
          <p:cNvPr id="12" name="Picture 11" descr="A person with red hair smiling&#10;&#10;AI-generated content may be incorrect.">
            <a:extLst>
              <a:ext uri="{FF2B5EF4-FFF2-40B4-BE49-F238E27FC236}">
                <a16:creationId xmlns:a16="http://schemas.microsoft.com/office/drawing/2014/main" id="{CFFB8EA5-9A48-DB7A-1282-74BB90FF8D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023" y="2232013"/>
            <a:ext cx="1730175" cy="1833876"/>
          </a:xfrm>
          <a:prstGeom prst="rect">
            <a:avLst/>
          </a:prstGeom>
        </p:spPr>
      </p:pic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E64D7B0D-24F5-1C5A-9F92-DDDAFA9CA9AC}"/>
              </a:ext>
            </a:extLst>
          </p:cNvPr>
          <p:cNvSpPr txBox="1">
            <a:spLocks/>
          </p:cNvSpPr>
          <p:nvPr/>
        </p:nvSpPr>
        <p:spPr>
          <a:xfrm>
            <a:off x="881331" y="4179046"/>
            <a:ext cx="1777447" cy="85899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itchFamily="2" charset="2"/>
              <a:buChar char="§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Wingdings" pitchFamily="2" charset="2"/>
              <a:buNone/>
            </a:pPr>
            <a:r>
              <a:rPr lang="en-GB" sz="2000" b="1" dirty="0"/>
              <a:t>Judith Dix</a:t>
            </a:r>
          </a:p>
          <a:p>
            <a:pPr marL="0" indent="0" algn="ctr">
              <a:spcBef>
                <a:spcPts val="0"/>
              </a:spcBef>
              <a:buFont typeface="Wingdings" pitchFamily="2" charset="2"/>
              <a:buNone/>
            </a:pPr>
            <a:r>
              <a:rPr lang="en-GB" sz="2000" dirty="0"/>
              <a:t>Jisc</a:t>
            </a:r>
            <a:endParaRPr lang="en-GB" sz="2000" i="1" dirty="0"/>
          </a:p>
          <a:p>
            <a:pPr marL="0" indent="0" algn="ctr">
              <a:buFont typeface="Wingdings" pitchFamily="2" charset="2"/>
              <a:buNone/>
            </a:pPr>
            <a:endParaRPr lang="en-GB" sz="2000" dirty="0"/>
          </a:p>
          <a:p>
            <a:pPr algn="ctr"/>
            <a:endParaRPr lang="en-GB" sz="2000" dirty="0"/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16481E5F-3D00-289E-7759-0F468DF63111}"/>
              </a:ext>
            </a:extLst>
          </p:cNvPr>
          <p:cNvSpPr txBox="1">
            <a:spLocks/>
          </p:cNvSpPr>
          <p:nvPr/>
        </p:nvSpPr>
        <p:spPr>
          <a:xfrm>
            <a:off x="940386" y="1906405"/>
            <a:ext cx="1777447" cy="85899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itchFamily="2" charset="2"/>
              <a:buChar char="§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Wingdings" pitchFamily="2" charset="2"/>
              <a:buNone/>
            </a:pPr>
            <a:r>
              <a:rPr lang="en-GB" sz="2000" b="1" i="1" dirty="0"/>
              <a:t>Coordinator</a:t>
            </a:r>
          </a:p>
          <a:p>
            <a:pPr algn="ctr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76767590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7E5516-6D39-B478-753A-AE377F0D1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ustainable development goals – Telegraph">
            <a:extLst>
              <a:ext uri="{FF2B5EF4-FFF2-40B4-BE49-F238E27FC236}">
                <a16:creationId xmlns:a16="http://schemas.microsoft.com/office/drawing/2014/main" id="{C43FB72C-9647-5B3A-44ED-C298B80707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630" y="1165407"/>
            <a:ext cx="5016909" cy="4887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DC50C02-A293-707A-51D3-6762F9504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630937"/>
            <a:ext cx="10621425" cy="858990"/>
          </a:xfrm>
        </p:spPr>
        <p:txBody>
          <a:bodyPr rtlCol="0">
            <a:noAutofit/>
          </a:bodyPr>
          <a:lstStyle/>
          <a:p>
            <a:pPr rtl="0"/>
            <a:r>
              <a:rPr lang="en-GB" sz="6000" spc="300" dirty="0">
                <a:latin typeface="+mn-lt"/>
              </a:rPr>
              <a:t>Our Focus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4C5830-E43C-08E9-69F7-9728BB83B608}"/>
              </a:ext>
            </a:extLst>
          </p:cNvPr>
          <p:cNvSpPr txBox="1"/>
          <p:nvPr/>
        </p:nvSpPr>
        <p:spPr>
          <a:xfrm>
            <a:off x="964023" y="1697198"/>
            <a:ext cx="5489448" cy="368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B050"/>
                </a:solidFill>
              </a:rPr>
              <a:t>Environmental </a:t>
            </a:r>
          </a:p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chemeClr val="bg1"/>
                </a:solidFill>
              </a:rPr>
              <a:t>&amp;</a:t>
            </a:r>
          </a:p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E21D46"/>
                </a:solidFill>
              </a:rPr>
              <a:t>Social </a:t>
            </a:r>
          </a:p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chemeClr val="bg1"/>
                </a:solidFill>
              </a:rPr>
              <a:t>Sustainability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41449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EA3E9B-E7C4-56C8-6607-35B9461A42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25F0564-A4C1-0F07-BA64-53500143B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630937"/>
            <a:ext cx="10621425" cy="858990"/>
          </a:xfrm>
        </p:spPr>
        <p:txBody>
          <a:bodyPr rtlCol="0">
            <a:noAutofit/>
          </a:bodyPr>
          <a:lstStyle/>
          <a:p>
            <a:pPr rtl="0"/>
            <a:r>
              <a:rPr lang="en-GB" sz="6000" spc="300" dirty="0">
                <a:latin typeface="+mn-lt"/>
              </a:rPr>
              <a:t>Challenges</a:t>
            </a:r>
          </a:p>
        </p:txBody>
      </p:sp>
      <p:pic>
        <p:nvPicPr>
          <p:cNvPr id="3" name="Graphic 2" descr="Sprouting Seed with solid fill">
            <a:extLst>
              <a:ext uri="{FF2B5EF4-FFF2-40B4-BE49-F238E27FC236}">
                <a16:creationId xmlns:a16="http://schemas.microsoft.com/office/drawing/2014/main" id="{140BB8BE-2E30-932E-012D-27C7E939CC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43194" y="1712218"/>
            <a:ext cx="1485901" cy="1485901"/>
          </a:xfrm>
          <a:prstGeom prst="rect">
            <a:avLst/>
          </a:prstGeom>
        </p:spPr>
      </p:pic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454170B8-25F6-F708-637B-0AB50AE31A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876992" y="3466982"/>
            <a:ext cx="1618823" cy="412818"/>
          </a:xfrm>
        </p:spPr>
        <p:txBody>
          <a:bodyPr rtlCol="0">
            <a:normAutofit fontScale="92500" lnSpcReduction="10000"/>
          </a:bodyPr>
          <a:lstStyle/>
          <a:p>
            <a:pPr marL="0" indent="0" algn="ctr" rtl="0">
              <a:buNone/>
            </a:pPr>
            <a:r>
              <a:rPr lang="en-GB" sz="3200" b="1" dirty="0"/>
              <a:t>Maturity</a:t>
            </a:r>
            <a:endParaRPr lang="en-GB" sz="3200" dirty="0"/>
          </a:p>
          <a:p>
            <a:pPr algn="ctr" rtl="0"/>
            <a:endParaRPr lang="en-GB" sz="3200" dirty="0"/>
          </a:p>
        </p:txBody>
      </p:sp>
      <p:pic>
        <p:nvPicPr>
          <p:cNvPr id="5" name="Graphic 4" descr="Scales of justice with solid fill">
            <a:extLst>
              <a:ext uri="{FF2B5EF4-FFF2-40B4-BE49-F238E27FC236}">
                <a16:creationId xmlns:a16="http://schemas.microsoft.com/office/drawing/2014/main" id="{279B64A6-C753-4B41-4C37-C168F7E267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099841" y="1949200"/>
            <a:ext cx="1485901" cy="1485901"/>
          </a:xfrm>
          <a:prstGeom prst="rect">
            <a:avLst/>
          </a:prstGeom>
        </p:spPr>
      </p:pic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AE8AD5D6-6DBB-8324-A743-DB10C69B2DB5}"/>
              </a:ext>
            </a:extLst>
          </p:cNvPr>
          <p:cNvSpPr txBox="1">
            <a:spLocks/>
          </p:cNvSpPr>
          <p:nvPr/>
        </p:nvSpPr>
        <p:spPr>
          <a:xfrm>
            <a:off x="6676216" y="3466982"/>
            <a:ext cx="2333152" cy="85899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itchFamily="2" charset="2"/>
              <a:buChar char="§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GB" sz="3500" b="1" dirty="0"/>
              <a:t>Regulations</a:t>
            </a:r>
            <a:endParaRPr lang="en-GB" sz="3500" dirty="0"/>
          </a:p>
          <a:p>
            <a:pPr algn="ctr"/>
            <a:endParaRPr lang="en-GB" sz="3200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E718A1BD-E83E-EA39-8DDB-3415DDD89863}"/>
              </a:ext>
            </a:extLst>
          </p:cNvPr>
          <p:cNvSpPr txBox="1">
            <a:spLocks/>
          </p:cNvSpPr>
          <p:nvPr/>
        </p:nvSpPr>
        <p:spPr>
          <a:xfrm>
            <a:off x="3919440" y="5368073"/>
            <a:ext cx="2333152" cy="858990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2500" lnSpcReduction="20000"/>
          </a:bodyPr>
          <a:lstStyle>
            <a:lvl1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itchFamily="2" charset="2"/>
              <a:buChar char="§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GB" sz="3500" b="1" dirty="0"/>
              <a:t>Geopolitical changes</a:t>
            </a:r>
            <a:endParaRPr lang="en-GB" sz="3500" dirty="0"/>
          </a:p>
          <a:p>
            <a:pPr algn="ctr"/>
            <a:endParaRPr lang="en-GB" sz="3200" dirty="0"/>
          </a:p>
        </p:txBody>
      </p:sp>
      <p:pic>
        <p:nvPicPr>
          <p:cNvPr id="13" name="Graphic 12" descr="Illustrator with solid fill">
            <a:extLst>
              <a:ext uri="{FF2B5EF4-FFF2-40B4-BE49-F238E27FC236}">
                <a16:creationId xmlns:a16="http://schemas.microsoft.com/office/drawing/2014/main" id="{5C835831-8ECB-AE2D-9C8C-3F39BA84CD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9675921" y="4025228"/>
            <a:ext cx="1485901" cy="1485901"/>
          </a:xfrm>
          <a:prstGeom prst="rect">
            <a:avLst/>
          </a:prstGeom>
        </p:spPr>
      </p:pic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D3A7B16A-F3DF-14A3-C793-FDB91B716008}"/>
              </a:ext>
            </a:extLst>
          </p:cNvPr>
          <p:cNvSpPr txBox="1">
            <a:spLocks/>
          </p:cNvSpPr>
          <p:nvPr/>
        </p:nvSpPr>
        <p:spPr>
          <a:xfrm>
            <a:off x="9252296" y="5511129"/>
            <a:ext cx="2333152" cy="85899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itchFamily="2" charset="2"/>
              <a:buChar char="§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GB" sz="3500" b="1" dirty="0"/>
              <a:t>AI</a:t>
            </a:r>
            <a:endParaRPr lang="en-GB" sz="3500" dirty="0"/>
          </a:p>
          <a:p>
            <a:pPr algn="ctr"/>
            <a:endParaRPr lang="en-GB" sz="3200" dirty="0"/>
          </a:p>
        </p:txBody>
      </p:sp>
      <p:pic>
        <p:nvPicPr>
          <p:cNvPr id="17" name="Graphic 16" descr="World with solid fill">
            <a:extLst>
              <a:ext uri="{FF2B5EF4-FFF2-40B4-BE49-F238E27FC236}">
                <a16:creationId xmlns:a16="http://schemas.microsoft.com/office/drawing/2014/main" id="{03707691-F233-4E3A-D14F-D83CFE068FA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481643" y="3999571"/>
            <a:ext cx="1280981" cy="128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33656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3790A1-80BE-EF5B-7F73-9908F4D4A4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7D72CCC-D6F4-D5B3-F3DE-275142B7C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630937"/>
            <a:ext cx="10621425" cy="858990"/>
          </a:xfrm>
        </p:spPr>
        <p:txBody>
          <a:bodyPr rtlCol="0">
            <a:noAutofit/>
          </a:bodyPr>
          <a:lstStyle/>
          <a:p>
            <a:pPr rtl="0"/>
            <a:r>
              <a:rPr lang="en-GB" sz="6000" spc="300" dirty="0">
                <a:latin typeface="+mn-lt"/>
              </a:rPr>
              <a:t>Opportunities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748763-42FC-FECA-E506-397B79A862E6}"/>
              </a:ext>
            </a:extLst>
          </p:cNvPr>
          <p:cNvSpPr txBox="1"/>
          <p:nvPr/>
        </p:nvSpPr>
        <p:spPr>
          <a:xfrm>
            <a:off x="1618488" y="2139696"/>
            <a:ext cx="10908792" cy="2226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Help consider sustainability in your operations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Collaborate on workshops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Join Steering Group or community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519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DC139-26D6-1E86-004A-FB1A4B48C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"/>
              </a:rPr>
              <a:t>Challenges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05AF1-E976-A424-76EB-A9A7E8785D6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688134"/>
            <a:ext cx="9894887" cy="41989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ea typeface="Calibri"/>
                <a:cs typeface="Calibri"/>
              </a:rPr>
              <a:t>Gaining new members...."beyond the usual suspects" / fresh blood</a:t>
            </a:r>
          </a:p>
          <a:p>
            <a:r>
              <a:rPr lang="en-GB" dirty="0">
                <a:ea typeface="Calibri"/>
                <a:cs typeface="Calibri"/>
              </a:rPr>
              <a:t>Ensuring that we get different participants to attend</a:t>
            </a:r>
          </a:p>
          <a:p>
            <a:endParaRPr lang="en-GB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9107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2822A-8A65-9C56-CB70-943CDFF1C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60177-F34D-69A9-D98C-696CF7B49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"/>
              </a:rPr>
              <a:t>Opportunities for collaboration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63B6D72-36A3-F221-735D-7D76CA2C50D1}"/>
              </a:ext>
            </a:extLst>
          </p:cNvPr>
          <p:cNvGraphicFramePr>
            <a:graphicFrameLocks noGrp="1"/>
          </p:cNvGraphicFramePr>
          <p:nvPr/>
        </p:nvGraphicFramePr>
        <p:xfrm>
          <a:off x="1000125" y="1866900"/>
          <a:ext cx="10061368" cy="1873523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5030684">
                  <a:extLst>
                    <a:ext uri="{9D8B030D-6E8A-4147-A177-3AD203B41FA5}">
                      <a16:colId xmlns:a16="http://schemas.microsoft.com/office/drawing/2014/main" val="2567842243"/>
                    </a:ext>
                  </a:extLst>
                </a:gridCol>
                <a:gridCol w="5030684">
                  <a:extLst>
                    <a:ext uri="{9D8B030D-6E8A-4147-A177-3AD203B41FA5}">
                      <a16:colId xmlns:a16="http://schemas.microsoft.com/office/drawing/2014/main" val="2063390447"/>
                    </a:ext>
                  </a:extLst>
                </a:gridCol>
              </a:tblGrid>
              <a:tr h="812412">
                <a:tc>
                  <a:txBody>
                    <a:bodyPr/>
                    <a:lstStyle/>
                    <a:p>
                      <a:r>
                        <a:rPr lang="en-GB" sz="2400" dirty="0"/>
                        <a:t>Past collaborations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Future collaborations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B w="12700">
                      <a:solidFill>
                        <a:schemeClr val="tx1"/>
                      </a:solidFill>
                    </a:lnB>
                    <a:solidFill>
                      <a:schemeClr val="accent2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302467"/>
                  </a:ext>
                </a:extLst>
              </a:tr>
              <a:tr h="1061111">
                <a:tc>
                  <a:txBody>
                    <a:bodyPr/>
                    <a:lstStyle/>
                    <a:p>
                      <a:r>
                        <a:rPr lang="en-GB" sz="2400" dirty="0"/>
                        <a:t>Joint meetings with SIG-Marcomms in 2022 &amp; 2023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?????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3562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474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47B8C5-5E35-A3DD-D1E9-6E26622B6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537624"/>
            <a:ext cx="9529895" cy="720000"/>
          </a:xfrm>
        </p:spPr>
        <p:txBody>
          <a:bodyPr/>
          <a:lstStyle/>
          <a:p>
            <a:r>
              <a:rPr lang="da-DK" dirty="0"/>
              <a:t>SIG-MSP – </a:t>
            </a:r>
            <a:r>
              <a:rPr lang="da-DK" dirty="0" err="1"/>
              <a:t>what</a:t>
            </a:r>
            <a:r>
              <a:rPr lang="da-DK" dirty="0"/>
              <a:t>?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65C32DD-D2EE-2A28-78E6-87D1EFF5F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400" dirty="0" err="1"/>
              <a:t>Originally</a:t>
            </a:r>
            <a:r>
              <a:rPr lang="da-DK" sz="2400" dirty="0"/>
              <a:t> ”Management of Service Portfolios”</a:t>
            </a:r>
          </a:p>
          <a:p>
            <a:pPr marL="0" indent="0">
              <a:buNone/>
            </a:pPr>
            <a:r>
              <a:rPr lang="da-DK" sz="2400" b="1" dirty="0"/>
              <a:t>Inspiration and </a:t>
            </a:r>
            <a:r>
              <a:rPr lang="da-DK" sz="2400" b="1" dirty="0" err="1"/>
              <a:t>exchange</a:t>
            </a:r>
            <a:r>
              <a:rPr lang="da-DK" sz="2400" b="1" dirty="0"/>
              <a:t> of </a:t>
            </a:r>
            <a:r>
              <a:rPr lang="da-DK" sz="2400" b="1" dirty="0" err="1"/>
              <a:t>best</a:t>
            </a:r>
            <a:r>
              <a:rPr lang="da-DK" sz="2400" b="1" dirty="0"/>
              <a:t> practices </a:t>
            </a:r>
            <a:r>
              <a:rPr lang="da-DK" sz="2400" b="1" dirty="0" err="1"/>
              <a:t>regarding</a:t>
            </a:r>
            <a:endParaRPr lang="da-DK" sz="2400" b="1" dirty="0"/>
          </a:p>
          <a:p>
            <a:r>
              <a:rPr lang="da-DK" sz="2400" dirty="0"/>
              <a:t>New and </a:t>
            </a:r>
            <a:r>
              <a:rPr lang="da-DK" sz="2400" dirty="0" err="1"/>
              <a:t>existing</a:t>
            </a:r>
            <a:r>
              <a:rPr lang="da-DK" sz="2400" dirty="0"/>
              <a:t> services</a:t>
            </a:r>
          </a:p>
          <a:p>
            <a:r>
              <a:rPr lang="da-DK" sz="2400" dirty="0"/>
              <a:t>Exchange of service </a:t>
            </a:r>
            <a:r>
              <a:rPr lang="da-DK" sz="2400" dirty="0" err="1"/>
              <a:t>between</a:t>
            </a:r>
            <a:r>
              <a:rPr lang="da-DK" sz="2400" dirty="0"/>
              <a:t> </a:t>
            </a:r>
            <a:r>
              <a:rPr lang="da-DK" sz="2400" dirty="0" err="1"/>
              <a:t>NRENs</a:t>
            </a:r>
            <a:endParaRPr lang="da-DK" sz="2400" dirty="0"/>
          </a:p>
          <a:p>
            <a:r>
              <a:rPr lang="da-DK" sz="2400" dirty="0"/>
              <a:t>Liaison </a:t>
            </a:r>
            <a:r>
              <a:rPr lang="da-DK" sz="2400" dirty="0" err="1"/>
              <a:t>between</a:t>
            </a:r>
            <a:r>
              <a:rPr lang="da-DK" sz="2400" dirty="0"/>
              <a:t> NREN management and GEANT</a:t>
            </a:r>
          </a:p>
          <a:p>
            <a:pPr marL="0" indent="0">
              <a:buNone/>
            </a:pPr>
            <a:r>
              <a:rPr lang="da-DK" sz="2400" b="1" dirty="0" err="1"/>
              <a:t>Overarching</a:t>
            </a:r>
            <a:r>
              <a:rPr lang="da-DK" sz="2400" b="1" dirty="0"/>
              <a:t> </a:t>
            </a:r>
            <a:r>
              <a:rPr lang="da-DK" sz="2400" b="1" dirty="0" err="1"/>
              <a:t>themes</a:t>
            </a:r>
            <a:r>
              <a:rPr lang="da-DK" sz="2400" b="1" dirty="0"/>
              <a:t> </a:t>
            </a:r>
            <a:r>
              <a:rPr lang="da-DK" sz="2400" b="1" dirty="0" err="1"/>
              <a:t>concerning</a:t>
            </a:r>
            <a:r>
              <a:rPr lang="da-DK" sz="2400" b="1" dirty="0"/>
              <a:t> NREN management like</a:t>
            </a:r>
          </a:p>
          <a:p>
            <a:r>
              <a:rPr lang="da-DK" sz="2400" dirty="0" err="1"/>
              <a:t>Recruitment</a:t>
            </a:r>
            <a:endParaRPr lang="da-DK" sz="2400" dirty="0"/>
          </a:p>
          <a:p>
            <a:r>
              <a:rPr lang="da-DK" sz="2400" dirty="0"/>
              <a:t>Security</a:t>
            </a:r>
          </a:p>
          <a:p>
            <a:r>
              <a:rPr lang="da-DK" sz="2400" dirty="0"/>
              <a:t>CRM</a:t>
            </a:r>
          </a:p>
          <a:p>
            <a:r>
              <a:rPr lang="da-DK" sz="2400" dirty="0"/>
              <a:t>Organization, </a:t>
            </a:r>
            <a:r>
              <a:rPr lang="da-DK" sz="2400" dirty="0" err="1"/>
              <a:t>funding</a:t>
            </a:r>
            <a:r>
              <a:rPr lang="da-DK" sz="2400" dirty="0"/>
              <a:t> and </a:t>
            </a:r>
            <a:br>
              <a:rPr lang="da-DK" sz="2400" dirty="0"/>
            </a:br>
            <a:r>
              <a:rPr lang="da-DK" sz="2400" dirty="0"/>
              <a:t>stakeholder relations</a:t>
            </a:r>
          </a:p>
        </p:txBody>
      </p:sp>
      <p:pic>
        <p:nvPicPr>
          <p:cNvPr id="5" name="Billede 4">
            <a:extLst>
              <a:ext uri="{FF2B5EF4-FFF2-40B4-BE49-F238E27FC236}">
                <a16:creationId xmlns:a16="http://schemas.microsoft.com/office/drawing/2014/main" id="{6DD57408-C7F4-4A45-870D-87862167FB5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1128" b="32043"/>
          <a:stretch/>
        </p:blipFill>
        <p:spPr>
          <a:xfrm>
            <a:off x="5049284" y="4645742"/>
            <a:ext cx="7142716" cy="2229880"/>
          </a:xfrm>
          <a:prstGeom prst="rect">
            <a:avLst/>
          </a:prstGeom>
        </p:spPr>
      </p:pic>
      <p:pic>
        <p:nvPicPr>
          <p:cNvPr id="7" name="Billede 6">
            <a:extLst>
              <a:ext uri="{FF2B5EF4-FFF2-40B4-BE49-F238E27FC236}">
                <a16:creationId xmlns:a16="http://schemas.microsoft.com/office/drawing/2014/main" id="{19528A83-C665-C657-91B6-DE70928115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0000"/>
                    </a14:imgEffect>
                  </a14:imgLayer>
                </a14:imgProps>
              </a:ext>
            </a:extLst>
          </a:blip>
          <a:srcRect l="25293" t="29893" r="21947" b="6782"/>
          <a:stretch/>
        </p:blipFill>
        <p:spPr>
          <a:xfrm>
            <a:off x="7884372" y="1066249"/>
            <a:ext cx="4307627" cy="344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835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EFA3AF-495C-6B7E-B514-F7DF098BD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591048"/>
            <a:ext cx="9529895" cy="720000"/>
          </a:xfrm>
        </p:spPr>
        <p:txBody>
          <a:bodyPr/>
          <a:lstStyle/>
          <a:p>
            <a:r>
              <a:rPr lang="da-DK" dirty="0"/>
              <a:t>SIG-MSP – </a:t>
            </a:r>
            <a:r>
              <a:rPr lang="da-DK" dirty="0" err="1"/>
              <a:t>who</a:t>
            </a:r>
            <a:r>
              <a:rPr lang="da-DK" dirty="0"/>
              <a:t>?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D5BE8E3-DF07-924C-9A8F-752540C2C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1448999"/>
            <a:ext cx="8218065" cy="4943779"/>
          </a:xfrm>
        </p:spPr>
        <p:txBody>
          <a:bodyPr>
            <a:normAutofit/>
          </a:bodyPr>
          <a:lstStyle/>
          <a:p>
            <a:r>
              <a:rPr lang="da-DK" sz="3200" dirty="0"/>
              <a:t>NREN </a:t>
            </a:r>
            <a:r>
              <a:rPr lang="da-DK" sz="3200" dirty="0" err="1"/>
              <a:t>portfolio</a:t>
            </a:r>
            <a:r>
              <a:rPr lang="da-DK" sz="3200" dirty="0"/>
              <a:t> managers (and to </a:t>
            </a:r>
            <a:r>
              <a:rPr lang="da-DK" sz="3200" dirty="0" err="1"/>
              <a:t>some</a:t>
            </a:r>
            <a:r>
              <a:rPr lang="da-DK" sz="3200" dirty="0"/>
              <a:t> </a:t>
            </a:r>
            <a:r>
              <a:rPr lang="da-DK" sz="3200" dirty="0" err="1"/>
              <a:t>extent</a:t>
            </a:r>
            <a:r>
              <a:rPr lang="da-DK" sz="3200" dirty="0"/>
              <a:t> NREN service </a:t>
            </a:r>
            <a:r>
              <a:rPr lang="da-DK" sz="3200" dirty="0" err="1"/>
              <a:t>leads</a:t>
            </a:r>
            <a:r>
              <a:rPr lang="da-DK" sz="3200" dirty="0"/>
              <a:t>)</a:t>
            </a:r>
          </a:p>
          <a:p>
            <a:r>
              <a:rPr lang="da-DK" sz="3200" dirty="0"/>
              <a:t>NREN management in general</a:t>
            </a:r>
          </a:p>
          <a:p>
            <a:r>
              <a:rPr lang="da-DK" sz="3200" dirty="0"/>
              <a:t>GEANT service managers</a:t>
            </a:r>
          </a:p>
          <a:p>
            <a:r>
              <a:rPr lang="da-DK" sz="3200" dirty="0"/>
              <a:t>GEANT management </a:t>
            </a:r>
          </a:p>
        </p:txBody>
      </p:sp>
      <p:pic>
        <p:nvPicPr>
          <p:cNvPr id="5" name="Billede 4">
            <a:extLst>
              <a:ext uri="{FF2B5EF4-FFF2-40B4-BE49-F238E27FC236}">
                <a16:creationId xmlns:a16="http://schemas.microsoft.com/office/drawing/2014/main" id="{77848CED-CC48-85FC-E23C-9FB6CD08455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809" t="21128" r="16930" b="50000"/>
          <a:stretch/>
        </p:blipFill>
        <p:spPr>
          <a:xfrm>
            <a:off x="117986" y="4114800"/>
            <a:ext cx="9195683" cy="2415929"/>
          </a:xfrm>
          <a:prstGeom prst="rect">
            <a:avLst/>
          </a:prstGeom>
        </p:spPr>
      </p:pic>
      <p:pic>
        <p:nvPicPr>
          <p:cNvPr id="7" name="Billede 6">
            <a:extLst>
              <a:ext uri="{FF2B5EF4-FFF2-40B4-BE49-F238E27FC236}">
                <a16:creationId xmlns:a16="http://schemas.microsoft.com/office/drawing/2014/main" id="{1CD7740E-914E-34BA-0876-84EF0BDEEBE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568" t="19570" r="38148"/>
          <a:stretch/>
        </p:blipFill>
        <p:spPr>
          <a:xfrm>
            <a:off x="8469021" y="1448999"/>
            <a:ext cx="3722979" cy="508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745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Association_Presentation_Template_2024" id="{62825795-2013-41BF-A5F3-AC7B5009A514}" vid="{0FF692CD-5C9D-458C-A42A-E19A6E98750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EAC39FCDB5274E85521115CCD44900" ma:contentTypeVersion="4" ma:contentTypeDescription="Create a new document." ma:contentTypeScope="" ma:versionID="b76de178137d6f462ca2198ee5b949ba">
  <xsd:schema xmlns:xsd="http://www.w3.org/2001/XMLSchema" xmlns:xs="http://www.w3.org/2001/XMLSchema" xmlns:p="http://schemas.microsoft.com/office/2006/metadata/properties" xmlns:ns2="4daf2f13-22e0-4a33-b887-3c149763def7" targetNamespace="http://schemas.microsoft.com/office/2006/metadata/properties" ma:root="true" ma:fieldsID="9bddc97bae6594a946bf892aacc48f5b" ns2:_="">
    <xsd:import namespace="4daf2f13-22e0-4a33-b887-3c149763de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af2f13-22e0-4a33-b887-3c149763de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BFBE69-594A-4D95-9A03-629D5C5A13E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1505B4-EB03-4FE5-A8AD-247CA6255C2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F5510FB-36FB-4154-A2BF-C542F10FC2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af2f13-22e0-4a33-b887-3c149763de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2715</Words>
  <Application>Microsoft Macintosh PowerPoint</Application>
  <PresentationFormat>Widescreen</PresentationFormat>
  <Paragraphs>490</Paragraphs>
  <Slides>58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71" baseType="lpstr">
      <vt:lpstr>-apple-system</vt:lpstr>
      <vt:lpstr>Aptos</vt:lpstr>
      <vt:lpstr>Aptos Display</vt:lpstr>
      <vt:lpstr>Arial</vt:lpstr>
      <vt:lpstr>Assistant</vt:lpstr>
      <vt:lpstr>Calibri</vt:lpstr>
      <vt:lpstr>Calibri Light</vt:lpstr>
      <vt:lpstr>Comfortaa</vt:lpstr>
      <vt:lpstr>Open Sans</vt:lpstr>
      <vt:lpstr>Symbol</vt:lpstr>
      <vt:lpstr>Times New Roman</vt:lpstr>
      <vt:lpstr>Wingdings</vt:lpstr>
      <vt:lpstr>Office Theme</vt:lpstr>
      <vt:lpstr>PowerPoint Presentation</vt:lpstr>
      <vt:lpstr>SIG-ISM</vt:lpstr>
      <vt:lpstr>PowerPoint Presentation</vt:lpstr>
      <vt:lpstr>SIG-MSP Overview</vt:lpstr>
      <vt:lpstr>Areas of interest</vt:lpstr>
      <vt:lpstr>Challenges</vt:lpstr>
      <vt:lpstr>Opportunities for collaboration</vt:lpstr>
      <vt:lpstr>SIG-MSP – what?</vt:lpstr>
      <vt:lpstr>SIG-MSP – who?</vt:lpstr>
      <vt:lpstr>SIG-MSP – why?</vt:lpstr>
      <vt:lpstr>Thanks the invaluable support from GÉANT</vt:lpstr>
      <vt:lpstr>PowerPoint Presentation</vt:lpstr>
      <vt:lpstr>SIG-NOC Overview</vt:lpstr>
      <vt:lpstr>Areas of interest</vt:lpstr>
      <vt:lpstr>NOC Challenges</vt:lpstr>
      <vt:lpstr>SIG-NOC Challenges</vt:lpstr>
      <vt:lpstr>Opportunities for Collaboration</vt:lpstr>
      <vt:lpstr>Opportunities for Collaboration</vt:lpstr>
      <vt:lpstr>Thank You!</vt:lpstr>
      <vt:lpstr>PowerPoint Presentation</vt:lpstr>
      <vt:lpstr>SIG-NGN: Next Generation Network</vt:lpstr>
      <vt:lpstr>Areas of Interest and Challenges</vt:lpstr>
      <vt:lpstr>Opportunities for Collaboration</vt:lpstr>
      <vt:lpstr>Any questions?  </vt:lpstr>
      <vt:lpstr>PowerPoint Presentation</vt:lpstr>
      <vt:lpstr>Who SIG-AI is? </vt:lpstr>
      <vt:lpstr>Who are we?</vt:lpstr>
      <vt:lpstr>SIG-AI Areas of interest </vt:lpstr>
      <vt:lpstr>SIG-AI Main challenges </vt:lpstr>
      <vt:lpstr>SIG-AI Opportunities for collaborations</vt:lpstr>
      <vt:lpstr>SIG-AI Roadmap</vt:lpstr>
      <vt:lpstr>Any questions?  </vt:lpstr>
      <vt:lpstr>SPECIAL INTEREST GROUP ON RESEARCH ENGAGEMENT DEVELOPMENT</vt:lpstr>
      <vt:lpstr>PowerPoint Presentation</vt:lpstr>
      <vt:lpstr>PowerPoint Presentation</vt:lpstr>
      <vt:lpstr>PowerPoint Presentation</vt:lpstr>
      <vt:lpstr>Main challenges</vt:lpstr>
      <vt:lpstr>Main challenges</vt:lpstr>
      <vt:lpstr>SIG-RED Activities</vt:lpstr>
      <vt:lpstr>Collaboration</vt:lpstr>
      <vt:lpstr>SIG-RED at TNC25</vt:lpstr>
      <vt:lpstr>SIG-RED activity</vt:lpstr>
      <vt:lpstr>SIG-RED activity</vt:lpstr>
      <vt:lpstr>PowerPoint Presentation</vt:lpstr>
      <vt:lpstr>SIG-TFN Overview</vt:lpstr>
      <vt:lpstr>Areas of interest</vt:lpstr>
      <vt:lpstr>Challenges</vt:lpstr>
      <vt:lpstr>Opportunities for collaboration</vt:lpstr>
      <vt:lpstr>PowerPoint Presentation</vt:lpstr>
      <vt:lpstr>SIG-Quantum Overview</vt:lpstr>
      <vt:lpstr>Areas of interest</vt:lpstr>
      <vt:lpstr>Challenges</vt:lpstr>
      <vt:lpstr>Opportunities for collaboration</vt:lpstr>
      <vt:lpstr>SUSTAINABILITY</vt:lpstr>
      <vt:lpstr>Our Steering Committee</vt:lpstr>
      <vt:lpstr>Our Focus</vt:lpstr>
      <vt:lpstr>Challenges</vt:lpstr>
      <vt:lpstr>Opportunities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Nicole Harris</dc:creator>
  <cp:lastModifiedBy>Nadelina Sandu</cp:lastModifiedBy>
  <cp:revision>6</cp:revision>
  <dcterms:created xsi:type="dcterms:W3CDTF">2025-05-09T13:30:23Z</dcterms:created>
  <dcterms:modified xsi:type="dcterms:W3CDTF">2025-05-15T12:59:58Z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0x01010090EAC39FCDB5274E85521115CCD44900</vt:lpwstr>
  </property>
  <property fmtid="{D5CDD505-2E9C-101B-9397-08002B2CF9AE}" pid="3" name="FunctionalTeam">
    <vt:lpwstr>4;#Information Management|94b3ca60-d26b-4bcf-94e8-a8e36b54d2bb</vt:lpwstr>
  </property>
  <property fmtid="{D5CDD505-2E9C-101B-9397-08002B2CF9AE}" pid="4" name="TaxKeyword">
    <vt:lpwstr/>
  </property>
  <property fmtid="{D5CDD505-2E9C-101B-9397-08002B2CF9AE}" pid="5" name="DocumentType">
    <vt:lpwstr/>
  </property>
</Properties>
</file>