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sldIdLst>
    <p:sldId id="402" r:id="rId5"/>
    <p:sldId id="407" r:id="rId6"/>
    <p:sldId id="421" r:id="rId7"/>
    <p:sldId id="436" r:id="rId8"/>
    <p:sldId id="408" r:id="rId9"/>
    <p:sldId id="409" r:id="rId10"/>
    <p:sldId id="410" r:id="rId11"/>
    <p:sldId id="416" r:id="rId12"/>
    <p:sldId id="417" r:id="rId13"/>
    <p:sldId id="418" r:id="rId14"/>
    <p:sldId id="412" r:id="rId15"/>
    <p:sldId id="437" r:id="rId16"/>
    <p:sldId id="414" r:id="rId17"/>
    <p:sldId id="415" r:id="rId18"/>
    <p:sldId id="419" r:id="rId19"/>
    <p:sldId id="420" r:id="rId20"/>
    <p:sldId id="423" r:id="rId21"/>
    <p:sldId id="424" r:id="rId22"/>
    <p:sldId id="425" r:id="rId23"/>
    <p:sldId id="426" r:id="rId24"/>
    <p:sldId id="427" r:id="rId25"/>
    <p:sldId id="429" r:id="rId26"/>
    <p:sldId id="428" r:id="rId27"/>
    <p:sldId id="438" r:id="rId28"/>
    <p:sldId id="439" r:id="rId29"/>
    <p:sldId id="440" r:id="rId30"/>
    <p:sldId id="434" r:id="rId31"/>
    <p:sldId id="435" r:id="rId32"/>
    <p:sldId id="39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B3B4"/>
    <a:srgbClr val="30348F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edium Style 4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Medium Style 4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–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7CE84F3-28C3-443E-9E96-99CF82512B78}" styleName="Dark Style 1 –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92" autoAdjust="0"/>
    <p:restoredTop sz="96115" autoAdjust="0"/>
  </p:normalViewPr>
  <p:slideViewPr>
    <p:cSldViewPr snapToGrid="0">
      <p:cViewPr varScale="1">
        <p:scale>
          <a:sx n="121" d="100"/>
          <a:sy n="121" d="100"/>
        </p:scale>
        <p:origin x="848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F03833-C036-DA4C-A64F-4F4E323BB16E}" type="doc">
      <dgm:prSet loTypeId="urn:microsoft.com/office/officeart/2005/8/layout/process1" loCatId="" qsTypeId="urn:microsoft.com/office/officeart/2005/8/quickstyle/simple1" qsCatId="simple" csTypeId="urn:microsoft.com/office/officeart/2005/8/colors/accent2_3" csCatId="accent2" phldr="1"/>
      <dgm:spPr/>
    </dgm:pt>
    <dgm:pt modelId="{72C00E03-C536-1743-ACE6-478EE05C0787}">
      <dgm:prSet phldrT="[Text]"/>
      <dgm:spPr/>
      <dgm:t>
        <a:bodyPr/>
        <a:lstStyle/>
        <a:p>
          <a:r>
            <a:rPr lang="en-GB" dirty="0"/>
            <a:t>Pre-event</a:t>
          </a:r>
        </a:p>
      </dgm:t>
    </dgm:pt>
    <dgm:pt modelId="{70630AD9-3A00-2A4C-B0DB-E5F512D05642}" type="parTrans" cxnId="{E86833C5-26E8-A741-9C64-E15901491F5D}">
      <dgm:prSet/>
      <dgm:spPr/>
      <dgm:t>
        <a:bodyPr/>
        <a:lstStyle/>
        <a:p>
          <a:endParaRPr lang="en-GB"/>
        </a:p>
      </dgm:t>
    </dgm:pt>
    <dgm:pt modelId="{D2DB0902-F728-0441-A350-6AF753E3381E}" type="sibTrans" cxnId="{E86833C5-26E8-A741-9C64-E15901491F5D}">
      <dgm:prSet/>
      <dgm:spPr/>
      <dgm:t>
        <a:bodyPr/>
        <a:lstStyle/>
        <a:p>
          <a:endParaRPr lang="en-GB"/>
        </a:p>
      </dgm:t>
    </dgm:pt>
    <dgm:pt modelId="{59BC4825-ECBD-4647-AF8A-A877820289CC}">
      <dgm:prSet phldrT="[Text]"/>
      <dgm:spPr/>
      <dgm:t>
        <a:bodyPr/>
        <a:lstStyle/>
        <a:p>
          <a:r>
            <a:rPr lang="en-GB" dirty="0"/>
            <a:t>During an event</a:t>
          </a:r>
        </a:p>
      </dgm:t>
    </dgm:pt>
    <dgm:pt modelId="{F0444369-5E5F-D443-93B8-67F400FC8195}" type="parTrans" cxnId="{590EB623-9E5D-2948-96F6-F2B6551A1873}">
      <dgm:prSet/>
      <dgm:spPr/>
      <dgm:t>
        <a:bodyPr/>
        <a:lstStyle/>
        <a:p>
          <a:endParaRPr lang="en-GB"/>
        </a:p>
      </dgm:t>
    </dgm:pt>
    <dgm:pt modelId="{E355F14D-59DC-C64B-8FE6-BCBD753FD707}" type="sibTrans" cxnId="{590EB623-9E5D-2948-96F6-F2B6551A1873}">
      <dgm:prSet/>
      <dgm:spPr/>
      <dgm:t>
        <a:bodyPr/>
        <a:lstStyle/>
        <a:p>
          <a:endParaRPr lang="en-GB"/>
        </a:p>
      </dgm:t>
    </dgm:pt>
    <dgm:pt modelId="{0B453E33-B514-FD49-89AF-5FD3B2831FD5}">
      <dgm:prSet phldrT="[Text]"/>
      <dgm:spPr/>
      <dgm:t>
        <a:bodyPr/>
        <a:lstStyle/>
        <a:p>
          <a:r>
            <a:rPr lang="en-GB" dirty="0"/>
            <a:t>Post-event</a:t>
          </a:r>
        </a:p>
      </dgm:t>
    </dgm:pt>
    <dgm:pt modelId="{CDB09868-C52C-5D4B-872F-D6671FDD1A0C}" type="parTrans" cxnId="{B7FD4A1C-2992-3742-9466-F4468DC63A4D}">
      <dgm:prSet/>
      <dgm:spPr/>
      <dgm:t>
        <a:bodyPr/>
        <a:lstStyle/>
        <a:p>
          <a:endParaRPr lang="en-GB"/>
        </a:p>
      </dgm:t>
    </dgm:pt>
    <dgm:pt modelId="{A95394D6-4949-4543-B4B3-E1D7FA32353D}" type="sibTrans" cxnId="{B7FD4A1C-2992-3742-9466-F4468DC63A4D}">
      <dgm:prSet/>
      <dgm:spPr/>
      <dgm:t>
        <a:bodyPr/>
        <a:lstStyle/>
        <a:p>
          <a:endParaRPr lang="en-GB"/>
        </a:p>
      </dgm:t>
    </dgm:pt>
    <dgm:pt modelId="{C26C3D48-60A8-704D-89EC-C51383DCFD6A}" type="pres">
      <dgm:prSet presAssocID="{F2F03833-C036-DA4C-A64F-4F4E323BB16E}" presName="Name0" presStyleCnt="0">
        <dgm:presLayoutVars>
          <dgm:dir/>
          <dgm:resizeHandles val="exact"/>
        </dgm:presLayoutVars>
      </dgm:prSet>
      <dgm:spPr/>
    </dgm:pt>
    <dgm:pt modelId="{8126C8F2-BDA9-F34C-87E5-5B15FD1511EC}" type="pres">
      <dgm:prSet presAssocID="{72C00E03-C536-1743-ACE6-478EE05C0787}" presName="node" presStyleLbl="node1" presStyleIdx="0" presStyleCnt="3">
        <dgm:presLayoutVars>
          <dgm:bulletEnabled val="1"/>
        </dgm:presLayoutVars>
      </dgm:prSet>
      <dgm:spPr/>
    </dgm:pt>
    <dgm:pt modelId="{0848E4F8-F6DB-C74A-A7EE-7C2E0B0DC768}" type="pres">
      <dgm:prSet presAssocID="{D2DB0902-F728-0441-A350-6AF753E3381E}" presName="sibTrans" presStyleLbl="sibTrans2D1" presStyleIdx="0" presStyleCnt="2"/>
      <dgm:spPr/>
    </dgm:pt>
    <dgm:pt modelId="{545AC0A5-A33B-4643-8B79-F55F73659CEA}" type="pres">
      <dgm:prSet presAssocID="{D2DB0902-F728-0441-A350-6AF753E3381E}" presName="connectorText" presStyleLbl="sibTrans2D1" presStyleIdx="0" presStyleCnt="2"/>
      <dgm:spPr/>
    </dgm:pt>
    <dgm:pt modelId="{6A0A263D-2EC7-B840-8CC7-4229E5D8D7BB}" type="pres">
      <dgm:prSet presAssocID="{59BC4825-ECBD-4647-AF8A-A877820289CC}" presName="node" presStyleLbl="node1" presStyleIdx="1" presStyleCnt="3">
        <dgm:presLayoutVars>
          <dgm:bulletEnabled val="1"/>
        </dgm:presLayoutVars>
      </dgm:prSet>
      <dgm:spPr/>
    </dgm:pt>
    <dgm:pt modelId="{E184C55A-28CF-6F49-9640-7D8CCDE12344}" type="pres">
      <dgm:prSet presAssocID="{E355F14D-59DC-C64B-8FE6-BCBD753FD707}" presName="sibTrans" presStyleLbl="sibTrans2D1" presStyleIdx="1" presStyleCnt="2"/>
      <dgm:spPr/>
    </dgm:pt>
    <dgm:pt modelId="{9E30CE14-CCB7-DD43-9C37-8ABE48A1A3EB}" type="pres">
      <dgm:prSet presAssocID="{E355F14D-59DC-C64B-8FE6-BCBD753FD707}" presName="connectorText" presStyleLbl="sibTrans2D1" presStyleIdx="1" presStyleCnt="2"/>
      <dgm:spPr/>
    </dgm:pt>
    <dgm:pt modelId="{AA625B9B-4C4B-634F-826E-64BC35386B2C}" type="pres">
      <dgm:prSet presAssocID="{0B453E33-B514-FD49-89AF-5FD3B2831FD5}" presName="node" presStyleLbl="node1" presStyleIdx="2" presStyleCnt="3">
        <dgm:presLayoutVars>
          <dgm:bulletEnabled val="1"/>
        </dgm:presLayoutVars>
      </dgm:prSet>
      <dgm:spPr/>
    </dgm:pt>
  </dgm:ptLst>
  <dgm:cxnLst>
    <dgm:cxn modelId="{4130B804-AD27-B543-B151-DB9EC743D6A8}" type="presOf" srcId="{E355F14D-59DC-C64B-8FE6-BCBD753FD707}" destId="{E184C55A-28CF-6F49-9640-7D8CCDE12344}" srcOrd="0" destOrd="0" presId="urn:microsoft.com/office/officeart/2005/8/layout/process1"/>
    <dgm:cxn modelId="{B7FD4A1C-2992-3742-9466-F4468DC63A4D}" srcId="{F2F03833-C036-DA4C-A64F-4F4E323BB16E}" destId="{0B453E33-B514-FD49-89AF-5FD3B2831FD5}" srcOrd="2" destOrd="0" parTransId="{CDB09868-C52C-5D4B-872F-D6671FDD1A0C}" sibTransId="{A95394D6-4949-4543-B4B3-E1D7FA32353D}"/>
    <dgm:cxn modelId="{590EB623-9E5D-2948-96F6-F2B6551A1873}" srcId="{F2F03833-C036-DA4C-A64F-4F4E323BB16E}" destId="{59BC4825-ECBD-4647-AF8A-A877820289CC}" srcOrd="1" destOrd="0" parTransId="{F0444369-5E5F-D443-93B8-67F400FC8195}" sibTransId="{E355F14D-59DC-C64B-8FE6-BCBD753FD707}"/>
    <dgm:cxn modelId="{DE2F963A-799F-3644-9583-7F1CDFA56315}" type="presOf" srcId="{E355F14D-59DC-C64B-8FE6-BCBD753FD707}" destId="{9E30CE14-CCB7-DD43-9C37-8ABE48A1A3EB}" srcOrd="1" destOrd="0" presId="urn:microsoft.com/office/officeart/2005/8/layout/process1"/>
    <dgm:cxn modelId="{C06BD442-AF7B-494B-8B1F-B0262D524A18}" type="presOf" srcId="{59BC4825-ECBD-4647-AF8A-A877820289CC}" destId="{6A0A263D-2EC7-B840-8CC7-4229E5D8D7BB}" srcOrd="0" destOrd="0" presId="urn:microsoft.com/office/officeart/2005/8/layout/process1"/>
    <dgm:cxn modelId="{E1423A45-0952-4043-A413-3FBB9D61A057}" type="presOf" srcId="{72C00E03-C536-1743-ACE6-478EE05C0787}" destId="{8126C8F2-BDA9-F34C-87E5-5B15FD1511EC}" srcOrd="0" destOrd="0" presId="urn:microsoft.com/office/officeart/2005/8/layout/process1"/>
    <dgm:cxn modelId="{2840BE62-4AA4-944F-B17A-7AEFE117A630}" type="presOf" srcId="{D2DB0902-F728-0441-A350-6AF753E3381E}" destId="{0848E4F8-F6DB-C74A-A7EE-7C2E0B0DC768}" srcOrd="0" destOrd="0" presId="urn:microsoft.com/office/officeart/2005/8/layout/process1"/>
    <dgm:cxn modelId="{9B20ED98-D0BB-6A4A-92DF-8E60A93EA982}" type="presOf" srcId="{D2DB0902-F728-0441-A350-6AF753E3381E}" destId="{545AC0A5-A33B-4643-8B79-F55F73659CEA}" srcOrd="1" destOrd="0" presId="urn:microsoft.com/office/officeart/2005/8/layout/process1"/>
    <dgm:cxn modelId="{4371C6A6-578D-AC40-9D58-92C0B647970E}" type="presOf" srcId="{F2F03833-C036-DA4C-A64F-4F4E323BB16E}" destId="{C26C3D48-60A8-704D-89EC-C51383DCFD6A}" srcOrd="0" destOrd="0" presId="urn:microsoft.com/office/officeart/2005/8/layout/process1"/>
    <dgm:cxn modelId="{E86833C5-26E8-A741-9C64-E15901491F5D}" srcId="{F2F03833-C036-DA4C-A64F-4F4E323BB16E}" destId="{72C00E03-C536-1743-ACE6-478EE05C0787}" srcOrd="0" destOrd="0" parTransId="{70630AD9-3A00-2A4C-B0DB-E5F512D05642}" sibTransId="{D2DB0902-F728-0441-A350-6AF753E3381E}"/>
    <dgm:cxn modelId="{AB475BE3-0BC8-9149-A6FD-154E33464D60}" type="presOf" srcId="{0B453E33-B514-FD49-89AF-5FD3B2831FD5}" destId="{AA625B9B-4C4B-634F-826E-64BC35386B2C}" srcOrd="0" destOrd="0" presId="urn:microsoft.com/office/officeart/2005/8/layout/process1"/>
    <dgm:cxn modelId="{11F3CC84-C366-5641-B4DB-3DE8DD530D7D}" type="presParOf" srcId="{C26C3D48-60A8-704D-89EC-C51383DCFD6A}" destId="{8126C8F2-BDA9-F34C-87E5-5B15FD1511EC}" srcOrd="0" destOrd="0" presId="urn:microsoft.com/office/officeart/2005/8/layout/process1"/>
    <dgm:cxn modelId="{582C8141-5827-8D4D-9495-D881054C8178}" type="presParOf" srcId="{C26C3D48-60A8-704D-89EC-C51383DCFD6A}" destId="{0848E4F8-F6DB-C74A-A7EE-7C2E0B0DC768}" srcOrd="1" destOrd="0" presId="urn:microsoft.com/office/officeart/2005/8/layout/process1"/>
    <dgm:cxn modelId="{BE226E37-B7E9-0849-8827-DAD14C5BB747}" type="presParOf" srcId="{0848E4F8-F6DB-C74A-A7EE-7C2E0B0DC768}" destId="{545AC0A5-A33B-4643-8B79-F55F73659CEA}" srcOrd="0" destOrd="0" presId="urn:microsoft.com/office/officeart/2005/8/layout/process1"/>
    <dgm:cxn modelId="{413C66BF-4953-2A45-AB41-A8DA45C4B03C}" type="presParOf" srcId="{C26C3D48-60A8-704D-89EC-C51383DCFD6A}" destId="{6A0A263D-2EC7-B840-8CC7-4229E5D8D7BB}" srcOrd="2" destOrd="0" presId="urn:microsoft.com/office/officeart/2005/8/layout/process1"/>
    <dgm:cxn modelId="{9DA3D860-11F6-0948-B589-A0341CE67EB6}" type="presParOf" srcId="{C26C3D48-60A8-704D-89EC-C51383DCFD6A}" destId="{E184C55A-28CF-6F49-9640-7D8CCDE12344}" srcOrd="3" destOrd="0" presId="urn:microsoft.com/office/officeart/2005/8/layout/process1"/>
    <dgm:cxn modelId="{65DE70F6-E105-5645-AD04-734E8220F7FA}" type="presParOf" srcId="{E184C55A-28CF-6F49-9640-7D8CCDE12344}" destId="{9E30CE14-CCB7-DD43-9C37-8ABE48A1A3EB}" srcOrd="0" destOrd="0" presId="urn:microsoft.com/office/officeart/2005/8/layout/process1"/>
    <dgm:cxn modelId="{CD21F55F-54DB-ED43-853A-E7E4F2F84B5E}" type="presParOf" srcId="{C26C3D48-60A8-704D-89EC-C51383DCFD6A}" destId="{AA625B9B-4C4B-634F-826E-64BC35386B2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26C8F2-BDA9-F34C-87E5-5B15FD1511EC}">
      <dsp:nvSpPr>
        <dsp:cNvPr id="0" name=""/>
        <dsp:cNvSpPr/>
      </dsp:nvSpPr>
      <dsp:spPr>
        <a:xfrm>
          <a:off x="8696" y="151266"/>
          <a:ext cx="2599340" cy="1559604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100" kern="1200" dirty="0"/>
            <a:t>Pre-event</a:t>
          </a:r>
        </a:p>
      </dsp:txBody>
      <dsp:txXfrm>
        <a:off x="54375" y="196945"/>
        <a:ext cx="2507982" cy="1468246"/>
      </dsp:txXfrm>
    </dsp:sp>
    <dsp:sp modelId="{0848E4F8-F6DB-C74A-A7EE-7C2E0B0DC768}">
      <dsp:nvSpPr>
        <dsp:cNvPr id="0" name=""/>
        <dsp:cNvSpPr/>
      </dsp:nvSpPr>
      <dsp:spPr>
        <a:xfrm>
          <a:off x="2867971" y="608750"/>
          <a:ext cx="551060" cy="6446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700" kern="1200"/>
        </a:p>
      </dsp:txBody>
      <dsp:txXfrm>
        <a:off x="2867971" y="737677"/>
        <a:ext cx="385742" cy="386782"/>
      </dsp:txXfrm>
    </dsp:sp>
    <dsp:sp modelId="{6A0A263D-2EC7-B840-8CC7-4229E5D8D7BB}">
      <dsp:nvSpPr>
        <dsp:cNvPr id="0" name=""/>
        <dsp:cNvSpPr/>
      </dsp:nvSpPr>
      <dsp:spPr>
        <a:xfrm>
          <a:off x="3647773" y="151266"/>
          <a:ext cx="2599340" cy="1559604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373533"/>
            <a:satOff val="-45775"/>
            <a:lumOff val="225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100" kern="1200" dirty="0"/>
            <a:t>During an event</a:t>
          </a:r>
        </a:p>
      </dsp:txBody>
      <dsp:txXfrm>
        <a:off x="3693452" y="196945"/>
        <a:ext cx="2507982" cy="1468246"/>
      </dsp:txXfrm>
    </dsp:sp>
    <dsp:sp modelId="{E184C55A-28CF-6F49-9640-7D8CCDE12344}">
      <dsp:nvSpPr>
        <dsp:cNvPr id="0" name=""/>
        <dsp:cNvSpPr/>
      </dsp:nvSpPr>
      <dsp:spPr>
        <a:xfrm>
          <a:off x="6507047" y="608750"/>
          <a:ext cx="551060" cy="6446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756586"/>
            <a:satOff val="-91551"/>
            <a:lumOff val="441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700" kern="1200"/>
        </a:p>
      </dsp:txBody>
      <dsp:txXfrm>
        <a:off x="6507047" y="737677"/>
        <a:ext cx="385742" cy="386782"/>
      </dsp:txXfrm>
    </dsp:sp>
    <dsp:sp modelId="{AA625B9B-4C4B-634F-826E-64BC35386B2C}">
      <dsp:nvSpPr>
        <dsp:cNvPr id="0" name=""/>
        <dsp:cNvSpPr/>
      </dsp:nvSpPr>
      <dsp:spPr>
        <a:xfrm>
          <a:off x="7286849" y="151266"/>
          <a:ext cx="2599340" cy="1559604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747066"/>
            <a:satOff val="-91551"/>
            <a:lumOff val="450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100" kern="1200" dirty="0"/>
            <a:t>Post-event</a:t>
          </a:r>
        </a:p>
      </dsp:txBody>
      <dsp:txXfrm>
        <a:off x="7332528" y="196945"/>
        <a:ext cx="2507982" cy="14682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15/05/2025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339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377AB6-14C9-FD6A-EB57-FCC4606EA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F6E1E2-31F1-40B4-850C-D30D6B8AAC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529933-FD04-EF49-1FBA-BA7519039E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4E1164-C3F8-BB1F-5D3D-4C717222A0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0286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66CD61-63D5-1A20-2B3E-DB1E629E2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1919FC-7D19-3955-637C-36008CF6CA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A39F25-D29B-9651-60EE-0BA038E404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A6CB1A-B8A8-DCAB-15EC-FA1A9F059A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876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A0B34-401D-71DC-DDAE-013F90778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314168-3421-99A1-56E9-7624913E91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27DBEC-07DC-3E01-0E79-51F57DEE3C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0B71C-0197-CB48-7361-7A878D5A72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1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E22694-1902-FBFD-3FF4-AF81F7A7D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15AE58-FA2F-2652-C52B-7CEF084C1D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D2F52D-B6F2-40D0-7641-0C5FDAA1B2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52A730-5250-4F35-8698-3AF90E9B3C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0872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24294D-7947-1954-3267-40A0AB4D3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45BD37-7F41-7E05-C1FE-FC3D7BA2DE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97CE76-03C2-CE41-D156-EBC9FD121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3F9898-A0B8-B8F8-90BC-083DF64F0F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8075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295D8D-F419-2E9E-4164-AAC849F04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42C295-1371-BB15-E1EC-1BEC04623E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20A797-4AD3-E596-025A-75C2ED652C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C70B26-98DF-F84D-ED74-C3B0F47583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0187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5C402-F811-2E26-B135-0E06E4555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F1D5AC-1E4A-7BBB-DFFE-1C4FAD9507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FA0E44-BBDE-787F-FA43-48229B3366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C605D-8B7A-A70C-681F-471788CB85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7885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28352-7109-851A-47C9-89DB486F5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2FFA63-52AD-7774-7ACF-A03BC0574D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2D0EDC-169B-9CFC-21AF-243CE92015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D3B683-BAB9-5141-FA0C-67D528AB48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7708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1BC50-D436-0A4D-EE3F-A7E951863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1ABCD0-969A-4DC4-D2E3-D4E3A02E7E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C74150-B27C-773B-0290-65992CA62A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043766-CDBD-F3C7-5AC4-9A5DF800B7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2071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CB43C9-F318-66FD-DD41-8D55051C3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C708C0-2E33-3550-9044-BB1AAF4D38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BBD9E5-42F4-D439-67AC-246F3A6263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B68DF-2103-0C1F-A1D2-C91D89A0F2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060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7638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42BB9-B8A9-2091-C69E-1FF1436E8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EB26C6-B261-0184-60E9-A29FD39710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2F8ADF-99B9-5CC3-4698-5A22E77DFA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34C142-C057-F2E0-7CB1-D5F351CBF8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539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C6CCD-2865-7D0E-E2F4-992B02BA2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38C8A6-A3B0-99D6-2A0D-AB1FBE3559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584AE5-31E9-5159-4EDC-6E96846C97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865BEA-963E-0B1D-3240-62A2C03A0E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667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841857-54EA-1439-D717-53D7AD649E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4888CE-AE6B-6D87-F559-446A4A9D4F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8F6308-21B5-4D42-7433-B83210A4F4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DDA8C9-7080-CFDC-4969-67F166DB3D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1262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854A04-2ED6-C96F-4CA2-D84D855F4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D5357F-C7F0-EA7A-1C8C-6F67171D3D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BE7C4A-7B34-7169-DFF3-73862811FB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E4113B-3424-D44A-CADE-0AA3E95BC7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6384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146AE-5808-691E-2400-7ED683FF7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6C856A-DC4E-821C-91BE-5432AE9C60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932354-CE53-9ECA-8CE1-C9017C0268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1ADEA-A209-97A1-63C3-AD793F3C39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5252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1FC7B-3182-B610-8B40-148C5E01DF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BF8E9A-F0A1-23ED-6038-F3AD80064E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53E255-BA85-1D9D-8BEE-DE19CCEA78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7CC94F-A54B-AF6F-329B-F62A79CE97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2882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03139-B360-E310-A191-BAB86F8AE2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5C0CA2-9FAD-4FE7-431A-0A92957B44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537CED-044F-F279-06EF-15DC7D8ECB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050717-C1E0-BBA4-03EE-D7B5816573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474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69E28-35CA-90F6-3B85-ABA7A044A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C2E8DA-B0D0-709D-8671-8534F7F69A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F215FC-835D-F5E3-4910-CBC8950A4D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5D1EAB-4994-8A9E-517B-8BA1C36613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5239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C65F33-9163-007C-2244-D3B7CC92C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DBFC02-6460-067E-6E47-F7B5D04D06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15BACA-B629-C1CE-37B2-8029B07377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3AA202-D4D8-30C7-AD27-DD11E4B6E8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9285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28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D39E0-4209-8217-DC63-4378772D9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B4199A-1941-F524-C98E-712AF83D9A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CDA01A-53FA-E2C8-EC90-6EDE9B9753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86425-E591-B4DF-ADA3-430C32DE25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97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58558-D7D0-DA14-F1B9-35BA8C237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E0AD9B-EA3F-98DA-DBAF-FA21CCAED3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966BB1-F58F-F49A-C8A5-5532A17FBC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698E56-3094-DF25-CE3A-A8D9EA0F3B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034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11D95-B26F-40B9-98CD-FA22BB6E4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6EA867-6641-FD64-F93C-16B48B31A8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FF5CC5-6EAC-07ED-4197-2DAE7CF33B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4C5FB1-91A6-CE98-B1AF-ADDA3C1DAA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288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63C9B0-E361-BAE7-47A4-EA9CF5358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1BD569-EBCB-B331-4381-19D3C7BD1F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5486D5-F91F-8FB0-BF97-3B6D10BCE7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13CDE7-D9C4-F4EF-6A1B-3BDCD87AC3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630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3D7710-48EC-404D-B60B-82A90A453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BD5EAC-D1CA-1D1B-A1D0-BEFC18DDA8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CEBE57-2A09-FE16-6286-1C80F24AE9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6778B8-6C86-A465-9FCC-46F4811472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905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8950B-8D71-AD74-6DC2-5ABF16D4F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6AD3C4-B245-FA94-3163-BC4EFA2325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173EA2-395D-72DF-C8D5-4777ACFFD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CD8344-BCFB-5104-2AB5-3FF9B67AFA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7054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A4932-3CA2-C4A3-5910-AB053423D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63C292-8585-5501-48B4-FBA5D4F1E4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D22268-C0BB-D58D-D2B0-82975629AE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C93BF-782F-BAB8-6BBB-4050892632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697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19" t="73613" r="52315" b="21211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12" Type="http://schemas.microsoft.com/office/2007/relationships/hdphoto" Target="../media/hdphoto4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6.png"/><Relationship Id="rId5" Type="http://schemas.openxmlformats.org/officeDocument/2006/relationships/image" Target="../media/image10.png"/><Relationship Id="rId10" Type="http://schemas.microsoft.com/office/2007/relationships/hdphoto" Target="../media/hdphoto3.wdp"/><Relationship Id="rId4" Type="http://schemas.openxmlformats.org/officeDocument/2006/relationships/image" Target="../media/image8.png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0.png"/><Relationship Id="rId10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microsoft.com/office/2007/relationships/hdphoto" Target="../media/hdphoto5.wdp"/><Relationship Id="rId3" Type="http://schemas.openxmlformats.org/officeDocument/2006/relationships/image" Target="../media/image7.png"/><Relationship Id="rId7" Type="http://schemas.openxmlformats.org/officeDocument/2006/relationships/image" Target="../media/image20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0.png"/><Relationship Id="rId15" Type="http://schemas.microsoft.com/office/2007/relationships/hdphoto" Target="../media/hdphoto6.wdp"/><Relationship Id="rId10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22.png"/><Relationship Id="rId1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microsoft.com/office/2007/relationships/hdphoto" Target="../media/hdphoto8.wdp"/><Relationship Id="rId5" Type="http://schemas.openxmlformats.org/officeDocument/2006/relationships/image" Target="../media/image10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microsoft.com/office/2007/relationships/hdphoto" Target="../media/hdphoto7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2325418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  <a:ea typeface="Calibri"/>
                <a:cs typeface="Calibri"/>
              </a:rPr>
              <a:t>Community Events 101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449206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Nadelina Sandu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chemeClr val="bg1"/>
                </a:solidFill>
              </a:rPr>
              <a:t>GCP Workshop - Prague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15 May 2025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51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C2C00-182B-EB6E-87D9-858B36119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4B015-3A5A-74E5-CFA3-8756D2486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8" name="Picture 7" descr="A screenshot of a meeting&#10;&#10;AI-generated content may be incorrect.">
            <a:extLst>
              <a:ext uri="{FF2B5EF4-FFF2-40B4-BE49-F238E27FC236}">
                <a16:creationId xmlns:a16="http://schemas.microsoft.com/office/drawing/2014/main" id="{7BC8C4C0-1D64-16AF-8FEA-E11C18F66D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79" b="17283"/>
          <a:stretch/>
        </p:blipFill>
        <p:spPr>
          <a:xfrm>
            <a:off x="7194610" y="553451"/>
            <a:ext cx="4997390" cy="6266948"/>
          </a:xfrm>
          <a:prstGeom prst="rect">
            <a:avLst/>
          </a:prstGeom>
        </p:spPr>
      </p:pic>
      <p:pic>
        <p:nvPicPr>
          <p:cNvPr id="5" name="Picture 4" descr="A screenshot of a meeting&#10;&#10;AI-generated content may be incorrect.">
            <a:extLst>
              <a:ext uri="{FF2B5EF4-FFF2-40B4-BE49-F238E27FC236}">
                <a16:creationId xmlns:a16="http://schemas.microsoft.com/office/drawing/2014/main" id="{75A39479-3463-DE54-BB5D-CCC1B01EC9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" r="9710" b="16865"/>
          <a:stretch/>
        </p:blipFill>
        <p:spPr>
          <a:xfrm>
            <a:off x="0" y="553451"/>
            <a:ext cx="7026442" cy="633282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5CDE2D70-102E-3789-434E-670B3CE5FAF5}"/>
              </a:ext>
            </a:extLst>
          </p:cNvPr>
          <p:cNvSpPr/>
          <p:nvPr/>
        </p:nvSpPr>
        <p:spPr>
          <a:xfrm>
            <a:off x="7178843" y="468220"/>
            <a:ext cx="2470484" cy="6455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161D2D5-A371-1CA2-DEB2-63B8133DEE65}"/>
              </a:ext>
            </a:extLst>
          </p:cNvPr>
          <p:cNvSpPr/>
          <p:nvPr/>
        </p:nvSpPr>
        <p:spPr>
          <a:xfrm>
            <a:off x="0" y="456187"/>
            <a:ext cx="2881497" cy="64555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A39D0FC-B96B-3F46-9F31-924ED1E88D5F}"/>
              </a:ext>
            </a:extLst>
          </p:cNvPr>
          <p:cNvSpPr/>
          <p:nvPr/>
        </p:nvSpPr>
        <p:spPr>
          <a:xfrm>
            <a:off x="9047747" y="4740442"/>
            <a:ext cx="567492" cy="30079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026DA6-7C73-A14E-6D09-765734EDC3EC}"/>
              </a:ext>
            </a:extLst>
          </p:cNvPr>
          <p:cNvSpPr/>
          <p:nvPr/>
        </p:nvSpPr>
        <p:spPr>
          <a:xfrm>
            <a:off x="9080836" y="1973461"/>
            <a:ext cx="501314" cy="2881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F90C175-19BE-7B57-377B-CBFBBFD1B55A}"/>
              </a:ext>
            </a:extLst>
          </p:cNvPr>
          <p:cNvSpPr/>
          <p:nvPr/>
        </p:nvSpPr>
        <p:spPr>
          <a:xfrm>
            <a:off x="9059779" y="6239384"/>
            <a:ext cx="567492" cy="30079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9E70CD7-1934-3E19-9D95-B51277F51DE5}"/>
              </a:ext>
            </a:extLst>
          </p:cNvPr>
          <p:cNvSpPr/>
          <p:nvPr/>
        </p:nvSpPr>
        <p:spPr>
          <a:xfrm>
            <a:off x="1800726" y="1674108"/>
            <a:ext cx="5225716" cy="875577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1CA7153-C33D-771B-9B82-413537BAF6B8}"/>
              </a:ext>
            </a:extLst>
          </p:cNvPr>
          <p:cNvSpPr/>
          <p:nvPr/>
        </p:nvSpPr>
        <p:spPr>
          <a:xfrm>
            <a:off x="1909011" y="4859038"/>
            <a:ext cx="425115" cy="30079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7D1587F-9CBC-04CB-DC94-949B2BA8B364}"/>
              </a:ext>
            </a:extLst>
          </p:cNvPr>
          <p:cNvSpPr/>
          <p:nvPr/>
        </p:nvSpPr>
        <p:spPr>
          <a:xfrm flipV="1">
            <a:off x="1800726" y="6304548"/>
            <a:ext cx="1253357" cy="30079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03586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8BA666-E261-FB28-4057-04EF9854E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52F14-DD1E-DD89-6589-166499166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B354E1E-AEB3-E475-9F81-C4CB12F4E4A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90" y="1445390"/>
            <a:ext cx="12584789" cy="360710"/>
          </a:xfrm>
        </p:spPr>
      </p:pic>
      <p:pic>
        <p:nvPicPr>
          <p:cNvPr id="9" name="Picture 8" descr="A logo with white text&#10;&#10;AI-generated content may be incorrect.">
            <a:extLst>
              <a:ext uri="{FF2B5EF4-FFF2-40B4-BE49-F238E27FC236}">
                <a16:creationId xmlns:a16="http://schemas.microsoft.com/office/drawing/2014/main" id="{A2607242-B9B0-F475-C40E-FF2B8F321C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587" y="698645"/>
            <a:ext cx="2908300" cy="927100"/>
          </a:xfrm>
          <a:prstGeom prst="rect">
            <a:avLst/>
          </a:prstGeom>
        </p:spPr>
      </p:pic>
      <p:pic>
        <p:nvPicPr>
          <p:cNvPr id="14" name="Picture 13" descr="A blue and black logo&#10;&#10;AI-generated content may be incorrect.">
            <a:extLst>
              <a:ext uri="{FF2B5EF4-FFF2-40B4-BE49-F238E27FC236}">
                <a16:creationId xmlns:a16="http://schemas.microsoft.com/office/drawing/2014/main" id="{40922080-9AE1-1F58-BA15-9F5BA0F244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44" y="698645"/>
            <a:ext cx="1511300" cy="71120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9E8C57A-7CBE-739E-9200-A555AE543B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681653"/>
              </p:ext>
            </p:extLst>
          </p:nvPr>
        </p:nvGraphicFramePr>
        <p:xfrm>
          <a:off x="277091" y="2105892"/>
          <a:ext cx="11610109" cy="442787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610109">
                  <a:extLst>
                    <a:ext uri="{9D8B030D-6E8A-4147-A177-3AD203B41FA5}">
                      <a16:colId xmlns:a16="http://schemas.microsoft.com/office/drawing/2014/main" val="3064464339"/>
                    </a:ext>
                  </a:extLst>
                </a:gridCol>
              </a:tblGrid>
              <a:tr h="1611710">
                <a:tc>
                  <a:txBody>
                    <a:bodyPr/>
                    <a:lstStyle/>
                    <a:p>
                      <a:r>
                        <a:rPr lang="en-NL" sz="5400" b="0" dirty="0"/>
                        <a:t>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580005"/>
                  </a:ext>
                </a:extLst>
              </a:tr>
              <a:tr h="1408080">
                <a:tc>
                  <a:txBody>
                    <a:bodyPr/>
                    <a:lstStyle/>
                    <a:p>
                      <a:r>
                        <a:rPr lang="en-NL" sz="5400" dirty="0"/>
                        <a:t>⓶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880395"/>
                  </a:ext>
                </a:extLst>
              </a:tr>
              <a:tr h="1408080">
                <a:tc>
                  <a:txBody>
                    <a:bodyPr/>
                    <a:lstStyle/>
                    <a:p>
                      <a:r>
                        <a:rPr lang="en-NL" sz="5400" dirty="0"/>
                        <a:t>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082896"/>
                  </a:ext>
                </a:extLst>
              </a:tr>
            </a:tbl>
          </a:graphicData>
        </a:graphic>
      </p:graphicFrame>
      <p:pic>
        <p:nvPicPr>
          <p:cNvPr id="11" name="Picture 10" descr="A screenshot of a chat&#10;&#10;AI-generated content may be incorrect.">
            <a:extLst>
              <a:ext uri="{FF2B5EF4-FFF2-40B4-BE49-F238E27FC236}">
                <a16:creationId xmlns:a16="http://schemas.microsoft.com/office/drawing/2014/main" id="{4CE807E5-546D-AA03-DAE9-49DCD788B7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5" b="30783"/>
          <a:stretch/>
        </p:blipFill>
        <p:spPr>
          <a:xfrm>
            <a:off x="1108432" y="5412610"/>
            <a:ext cx="5170354" cy="10146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5699D2-2E88-7086-FC85-5191660E17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32" y="4071096"/>
            <a:ext cx="9752159" cy="716871"/>
          </a:xfrm>
          <a:prstGeom prst="rect">
            <a:avLst/>
          </a:prstGeom>
        </p:spPr>
      </p:pic>
      <p:pic>
        <p:nvPicPr>
          <p:cNvPr id="10" name="Picture 9" descr="A white rectangular object with a black line&#10;&#10;AI-generated content may be incorrect.">
            <a:extLst>
              <a:ext uri="{FF2B5EF4-FFF2-40B4-BE49-F238E27FC236}">
                <a16:creationId xmlns:a16="http://schemas.microsoft.com/office/drawing/2014/main" id="{E0A8AC16-6187-6F78-9920-047BD172D6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32" y="2156590"/>
            <a:ext cx="9675647" cy="144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342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B59E0-6DF4-436C-633C-E9247351E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67049-D96A-D944-64FB-434B03F73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EF09E7A-27AA-C345-D14A-1E575D18D30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90" y="1445390"/>
            <a:ext cx="12584789" cy="360710"/>
          </a:xfrm>
        </p:spPr>
      </p:pic>
      <p:pic>
        <p:nvPicPr>
          <p:cNvPr id="9" name="Picture 8" descr="A logo with white text&#10;&#10;AI-generated content may be incorrect.">
            <a:extLst>
              <a:ext uri="{FF2B5EF4-FFF2-40B4-BE49-F238E27FC236}">
                <a16:creationId xmlns:a16="http://schemas.microsoft.com/office/drawing/2014/main" id="{CE3D4A61-D2E8-3A7F-7E62-0A7E9B4987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587" y="698645"/>
            <a:ext cx="2908300" cy="927100"/>
          </a:xfrm>
          <a:prstGeom prst="rect">
            <a:avLst/>
          </a:prstGeom>
        </p:spPr>
      </p:pic>
      <p:pic>
        <p:nvPicPr>
          <p:cNvPr id="14" name="Picture 13" descr="A blue and black logo&#10;&#10;AI-generated content may be incorrect.">
            <a:extLst>
              <a:ext uri="{FF2B5EF4-FFF2-40B4-BE49-F238E27FC236}">
                <a16:creationId xmlns:a16="http://schemas.microsoft.com/office/drawing/2014/main" id="{B56151E3-7772-9EC9-BE85-49B60862C1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44" y="698645"/>
            <a:ext cx="1511300" cy="71120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169A509-AA34-F6A1-5E0A-D8BAF97609E7}"/>
              </a:ext>
            </a:extLst>
          </p:cNvPr>
          <p:cNvGraphicFramePr>
            <a:graphicFrameLocks noGrp="1"/>
          </p:cNvGraphicFramePr>
          <p:nvPr/>
        </p:nvGraphicFramePr>
        <p:xfrm>
          <a:off x="277091" y="2105892"/>
          <a:ext cx="11610109" cy="442787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610109">
                  <a:extLst>
                    <a:ext uri="{9D8B030D-6E8A-4147-A177-3AD203B41FA5}">
                      <a16:colId xmlns:a16="http://schemas.microsoft.com/office/drawing/2014/main" val="3064464339"/>
                    </a:ext>
                  </a:extLst>
                </a:gridCol>
              </a:tblGrid>
              <a:tr h="1611710">
                <a:tc>
                  <a:txBody>
                    <a:bodyPr/>
                    <a:lstStyle/>
                    <a:p>
                      <a:r>
                        <a:rPr lang="en-NL" sz="5400" b="0" dirty="0"/>
                        <a:t>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580005"/>
                  </a:ext>
                </a:extLst>
              </a:tr>
              <a:tr h="1408080">
                <a:tc>
                  <a:txBody>
                    <a:bodyPr/>
                    <a:lstStyle/>
                    <a:p>
                      <a:r>
                        <a:rPr lang="en-NL" sz="5400" dirty="0"/>
                        <a:t>⓶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880395"/>
                  </a:ext>
                </a:extLst>
              </a:tr>
              <a:tr h="1408080">
                <a:tc>
                  <a:txBody>
                    <a:bodyPr/>
                    <a:lstStyle/>
                    <a:p>
                      <a:r>
                        <a:rPr lang="en-NL" sz="5400" dirty="0"/>
                        <a:t>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082896"/>
                  </a:ext>
                </a:extLst>
              </a:tr>
            </a:tbl>
          </a:graphicData>
        </a:graphic>
      </p:graphicFrame>
      <p:pic>
        <p:nvPicPr>
          <p:cNvPr id="11" name="Picture 10" descr="A screenshot of a chat&#10;&#10;AI-generated content may be incorrect.">
            <a:extLst>
              <a:ext uri="{FF2B5EF4-FFF2-40B4-BE49-F238E27FC236}">
                <a16:creationId xmlns:a16="http://schemas.microsoft.com/office/drawing/2014/main" id="{D41DC3F6-7983-FF39-080D-9E674F5326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5" b="30783"/>
          <a:stretch/>
        </p:blipFill>
        <p:spPr>
          <a:xfrm>
            <a:off x="1108432" y="5412610"/>
            <a:ext cx="5170354" cy="10146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13E99D-9535-0EE2-E589-0AE56C2B3D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32" y="4071096"/>
            <a:ext cx="9752159" cy="716871"/>
          </a:xfrm>
          <a:prstGeom prst="rect">
            <a:avLst/>
          </a:prstGeom>
        </p:spPr>
      </p:pic>
      <p:pic>
        <p:nvPicPr>
          <p:cNvPr id="10" name="Picture 9" descr="A white rectangular object with a black line&#10;&#10;AI-generated content may be incorrect.">
            <a:extLst>
              <a:ext uri="{FF2B5EF4-FFF2-40B4-BE49-F238E27FC236}">
                <a16:creationId xmlns:a16="http://schemas.microsoft.com/office/drawing/2014/main" id="{9143E112-5026-2371-16FF-678BD2FDBD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32" y="2156590"/>
            <a:ext cx="9675647" cy="1443328"/>
          </a:xfrm>
          <a:prstGeom prst="rect">
            <a:avLst/>
          </a:prstGeom>
        </p:spPr>
      </p:pic>
      <p:pic>
        <p:nvPicPr>
          <p:cNvPr id="4" name="Picture 3" descr="A green check mark on a white background&#10;&#10;AI-generated content may be incorrect.">
            <a:extLst>
              <a:ext uri="{FF2B5EF4-FFF2-40B4-BE49-F238E27FC236}">
                <a16:creationId xmlns:a16="http://schemas.microsoft.com/office/drawing/2014/main" id="{88453616-4A1B-9219-1F42-F94D98235E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0" r="96250">
                        <a14:foregroundMark x1="4750" y1="57000" x2="4750" y2="57000"/>
                        <a14:foregroundMark x1="90250" y1="25625" x2="90250" y2="25625"/>
                        <a14:foregroundMark x1="96250" y1="23875" x2="96250" y2="23875"/>
                        <a14:foregroundMark x1="0" y1="56500" x2="0" y2="56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4971" y="2435602"/>
            <a:ext cx="885304" cy="885304"/>
          </a:xfrm>
          <a:prstGeom prst="rect">
            <a:avLst/>
          </a:prstGeom>
        </p:spPr>
      </p:pic>
      <p:pic>
        <p:nvPicPr>
          <p:cNvPr id="6" name="Picture 5" descr="A red x symbol on a white background&#10;&#10;AI-generated content may be incorrect.">
            <a:extLst>
              <a:ext uri="{FF2B5EF4-FFF2-40B4-BE49-F238E27FC236}">
                <a16:creationId xmlns:a16="http://schemas.microsoft.com/office/drawing/2014/main" id="{6B10D1DB-EA4B-F93B-3B56-ED8891A53E5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7732" b="96907" l="9653" r="89575">
                        <a14:foregroundMark x1="76833" y1="15092" x2="77606" y2="15464"/>
                        <a14:foregroundMark x1="64525" y1="15114" x2="60232" y2="23711"/>
                        <a14:foregroundMark x1="76676" y1="15330" x2="76834" y2="15464"/>
                        <a14:foregroundMark x1="69112" y1="8763" x2="76062" y2="14948"/>
                        <a14:backgroundMark x1="22394" y1="94330" x2="25483" y2="96392"/>
                        <a14:backgroundMark x1="77089" y1="13600" x2="77606" y2="13918"/>
                        <a14:backgroundMark x1="67568" y1="7732" x2="69153" y2="8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079" y="3899710"/>
            <a:ext cx="1295832" cy="974385"/>
          </a:xfrm>
          <a:prstGeom prst="rect">
            <a:avLst/>
          </a:prstGeom>
        </p:spPr>
      </p:pic>
      <p:pic>
        <p:nvPicPr>
          <p:cNvPr id="8" name="Picture 7" descr="A red x symbol on a white background&#10;&#10;AI-generated content may be incorrect.">
            <a:extLst>
              <a:ext uri="{FF2B5EF4-FFF2-40B4-BE49-F238E27FC236}">
                <a16:creationId xmlns:a16="http://schemas.microsoft.com/office/drawing/2014/main" id="{CE62CBA5-2BCE-2A97-9B2B-73D48DFF9AB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7732" b="96907" l="9653" r="89575">
                        <a14:foregroundMark x1="76833" y1="15092" x2="77606" y2="15464"/>
                        <a14:foregroundMark x1="64525" y1="15114" x2="60232" y2="23711"/>
                        <a14:foregroundMark x1="76676" y1="15330" x2="76834" y2="15464"/>
                        <a14:foregroundMark x1="69112" y1="8763" x2="76062" y2="14948"/>
                        <a14:backgroundMark x1="22394" y1="94330" x2="25483" y2="96392"/>
                        <a14:backgroundMark x1="77089" y1="13600" x2="77606" y2="13918"/>
                        <a14:backgroundMark x1="67568" y1="7732" x2="69153" y2="8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707" y="5282855"/>
            <a:ext cx="1295832" cy="97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95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3264D-E0B1-3EA0-4BE4-0BB4DC5E4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0CF9A-43CB-3E0E-3814-B57BBE0A7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5F70834-4F3B-F47C-DB3F-55D9E75F0F8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90" y="1445390"/>
            <a:ext cx="12584789" cy="360710"/>
          </a:xfrm>
        </p:spPr>
      </p:pic>
      <p:pic>
        <p:nvPicPr>
          <p:cNvPr id="9" name="Picture 8" descr="A logo with white text&#10;&#10;AI-generated content may be incorrect.">
            <a:extLst>
              <a:ext uri="{FF2B5EF4-FFF2-40B4-BE49-F238E27FC236}">
                <a16:creationId xmlns:a16="http://schemas.microsoft.com/office/drawing/2014/main" id="{31D45B7F-0DC0-1223-3375-647FE3CF15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587" y="698645"/>
            <a:ext cx="2908300" cy="927100"/>
          </a:xfrm>
          <a:prstGeom prst="rect">
            <a:avLst/>
          </a:prstGeom>
        </p:spPr>
      </p:pic>
      <p:pic>
        <p:nvPicPr>
          <p:cNvPr id="14" name="Picture 13" descr="A blue and black logo&#10;&#10;AI-generated content may be incorrect.">
            <a:extLst>
              <a:ext uri="{FF2B5EF4-FFF2-40B4-BE49-F238E27FC236}">
                <a16:creationId xmlns:a16="http://schemas.microsoft.com/office/drawing/2014/main" id="{D7ECFDFE-2C87-EB79-4CD5-D6AC769136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44" y="698645"/>
            <a:ext cx="1511300" cy="71120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4533EF9-B609-471F-CC6F-C34D5C83C1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044821"/>
              </p:ext>
            </p:extLst>
          </p:nvPr>
        </p:nvGraphicFramePr>
        <p:xfrm>
          <a:off x="565587" y="2199043"/>
          <a:ext cx="11036300" cy="421333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053160">
                  <a:extLst>
                    <a:ext uri="{9D8B030D-6E8A-4147-A177-3AD203B41FA5}">
                      <a16:colId xmlns:a16="http://schemas.microsoft.com/office/drawing/2014/main" val="2119814782"/>
                    </a:ext>
                  </a:extLst>
                </a:gridCol>
                <a:gridCol w="5983140">
                  <a:extLst>
                    <a:ext uri="{9D8B030D-6E8A-4147-A177-3AD203B41FA5}">
                      <a16:colId xmlns:a16="http://schemas.microsoft.com/office/drawing/2014/main" val="2025098238"/>
                    </a:ext>
                  </a:extLst>
                </a:gridCol>
              </a:tblGrid>
              <a:tr h="4213332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179640"/>
                  </a:ext>
                </a:extLst>
              </a:tr>
            </a:tbl>
          </a:graphicData>
        </a:graphic>
      </p:graphicFrame>
      <p:pic>
        <p:nvPicPr>
          <p:cNvPr id="8" name="Picture 7" descr="A screenshot of a phone&#10;&#10;AI-generated content may be incorrect.">
            <a:extLst>
              <a:ext uri="{FF2B5EF4-FFF2-40B4-BE49-F238E27FC236}">
                <a16:creationId xmlns:a16="http://schemas.microsoft.com/office/drawing/2014/main" id="{00539734-922F-0971-CA95-7017815308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21" y="2991112"/>
            <a:ext cx="3774163" cy="13145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0C7485D-7570-EB82-20B5-DFDB31A70D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614"/>
          <a:stretch/>
        </p:blipFill>
        <p:spPr>
          <a:xfrm>
            <a:off x="1612371" y="5197836"/>
            <a:ext cx="3827628" cy="40655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4574CBB-C016-4B74-2BE7-087F1E1FBC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21" y="5863723"/>
            <a:ext cx="4426914" cy="40655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B661964-B1CF-60F6-99D3-A18E25A556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21" y="4531949"/>
            <a:ext cx="4762478" cy="406553"/>
          </a:xfrm>
          <a:prstGeom prst="rect">
            <a:avLst/>
          </a:prstGeom>
        </p:spPr>
      </p:pic>
      <p:pic>
        <p:nvPicPr>
          <p:cNvPr id="24" name="Picture 2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6F5C636-B3F6-1C89-BBCF-E686BAF8916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78"/>
          <a:stretch/>
        </p:blipFill>
        <p:spPr>
          <a:xfrm>
            <a:off x="5906370" y="2884982"/>
            <a:ext cx="3611847" cy="2527628"/>
          </a:xfrm>
          <a:prstGeom prst="rect">
            <a:avLst/>
          </a:prstGeom>
        </p:spPr>
      </p:pic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368056A1-712C-5741-A237-E4C2370FEAE4}"/>
              </a:ext>
            </a:extLst>
          </p:cNvPr>
          <p:cNvSpPr txBox="1">
            <a:spLocks/>
          </p:cNvSpPr>
          <p:nvPr/>
        </p:nvSpPr>
        <p:spPr>
          <a:xfrm>
            <a:off x="677521" y="2234134"/>
            <a:ext cx="4676531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000" dirty="0"/>
              <a:t>Contacting participants individually</a:t>
            </a:r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633AA166-CDBE-BFB8-1B85-6E9D19EF1715}"/>
              </a:ext>
            </a:extLst>
          </p:cNvPr>
          <p:cNvSpPr txBox="1">
            <a:spLocks/>
          </p:cNvSpPr>
          <p:nvPr/>
        </p:nvSpPr>
        <p:spPr>
          <a:xfrm>
            <a:off x="5810994" y="2270103"/>
            <a:ext cx="4676531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000" dirty="0"/>
              <a:t>Including question in registration form</a:t>
            </a:r>
          </a:p>
        </p:txBody>
      </p:sp>
      <p:pic>
        <p:nvPicPr>
          <p:cNvPr id="28" name="Picture 2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B41B3DB-D412-F615-98EC-89C3207D93E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613"/>
          <a:stretch/>
        </p:blipFill>
        <p:spPr>
          <a:xfrm>
            <a:off x="6434284" y="4835186"/>
            <a:ext cx="4958335" cy="14350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3B6597-E2D9-77BE-198A-5F20BC88550C}"/>
              </a:ext>
            </a:extLst>
          </p:cNvPr>
          <p:cNvSpPr txBox="1"/>
          <p:nvPr/>
        </p:nvSpPr>
        <p:spPr>
          <a:xfrm>
            <a:off x="4967395" y="2177096"/>
            <a:ext cx="63637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4000" b="0" dirty="0"/>
              <a:t>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1136F2-38CF-2C28-EB9C-C269D51E3651}"/>
              </a:ext>
            </a:extLst>
          </p:cNvPr>
          <p:cNvSpPr txBox="1"/>
          <p:nvPr/>
        </p:nvSpPr>
        <p:spPr>
          <a:xfrm>
            <a:off x="10944467" y="2174657"/>
            <a:ext cx="63637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4000" dirty="0"/>
              <a:t>⓶</a:t>
            </a:r>
          </a:p>
        </p:txBody>
      </p:sp>
    </p:spTree>
    <p:extLst>
      <p:ext uri="{BB962C8B-B14F-4D97-AF65-F5344CB8AC3E}">
        <p14:creationId xmlns:p14="http://schemas.microsoft.com/office/powerpoint/2010/main" val="726582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F046C-9A05-D974-0E35-EE1996BED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41410-8A81-0DCD-12A5-7D09358CF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D4BC3F4-7E06-4C6F-453E-F5EF510E8ED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90" y="1445390"/>
            <a:ext cx="12584789" cy="360710"/>
          </a:xfrm>
        </p:spPr>
      </p:pic>
      <p:pic>
        <p:nvPicPr>
          <p:cNvPr id="9" name="Picture 8" descr="A logo with white text&#10;&#10;AI-generated content may be incorrect.">
            <a:extLst>
              <a:ext uri="{FF2B5EF4-FFF2-40B4-BE49-F238E27FC236}">
                <a16:creationId xmlns:a16="http://schemas.microsoft.com/office/drawing/2014/main" id="{7C9AEE97-9FDC-AEEC-27F8-31C0D726F2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587" y="698645"/>
            <a:ext cx="2908300" cy="927100"/>
          </a:xfrm>
          <a:prstGeom prst="rect">
            <a:avLst/>
          </a:prstGeom>
        </p:spPr>
      </p:pic>
      <p:pic>
        <p:nvPicPr>
          <p:cNvPr id="14" name="Picture 13" descr="A blue and black logo&#10;&#10;AI-generated content may be incorrect.">
            <a:extLst>
              <a:ext uri="{FF2B5EF4-FFF2-40B4-BE49-F238E27FC236}">
                <a16:creationId xmlns:a16="http://schemas.microsoft.com/office/drawing/2014/main" id="{5B25C32D-21BB-4AFD-2F12-374D156615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44" y="698645"/>
            <a:ext cx="1511300" cy="71120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3159B54-EC8B-D415-8652-8C91E456A253}"/>
              </a:ext>
            </a:extLst>
          </p:cNvPr>
          <p:cNvGraphicFramePr>
            <a:graphicFrameLocks noGrp="1"/>
          </p:cNvGraphicFramePr>
          <p:nvPr/>
        </p:nvGraphicFramePr>
        <p:xfrm>
          <a:off x="565587" y="2199043"/>
          <a:ext cx="11036300" cy="421333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053160">
                  <a:extLst>
                    <a:ext uri="{9D8B030D-6E8A-4147-A177-3AD203B41FA5}">
                      <a16:colId xmlns:a16="http://schemas.microsoft.com/office/drawing/2014/main" val="2119814782"/>
                    </a:ext>
                  </a:extLst>
                </a:gridCol>
                <a:gridCol w="5983140">
                  <a:extLst>
                    <a:ext uri="{9D8B030D-6E8A-4147-A177-3AD203B41FA5}">
                      <a16:colId xmlns:a16="http://schemas.microsoft.com/office/drawing/2014/main" val="2025098238"/>
                    </a:ext>
                  </a:extLst>
                </a:gridCol>
              </a:tblGrid>
              <a:tr h="4213332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179640"/>
                  </a:ext>
                </a:extLst>
              </a:tr>
            </a:tbl>
          </a:graphicData>
        </a:graphic>
      </p:graphicFrame>
      <p:pic>
        <p:nvPicPr>
          <p:cNvPr id="8" name="Picture 7" descr="A screenshot of a phone&#10;&#10;AI-generated content may be incorrect.">
            <a:extLst>
              <a:ext uri="{FF2B5EF4-FFF2-40B4-BE49-F238E27FC236}">
                <a16:creationId xmlns:a16="http://schemas.microsoft.com/office/drawing/2014/main" id="{B3F5AFBF-259E-1BB8-C440-96F5515298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21" y="2991112"/>
            <a:ext cx="3774163" cy="13145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F3FF2AB-605D-626D-44D9-A3D7E16422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614"/>
          <a:stretch/>
        </p:blipFill>
        <p:spPr>
          <a:xfrm>
            <a:off x="1612371" y="5197836"/>
            <a:ext cx="3827628" cy="40655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987EDF0-4C55-3B46-0C55-3B55F60009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21" y="5863723"/>
            <a:ext cx="4426914" cy="40655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B39C12E-E4D2-DD79-1F12-96928E0066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21" y="4531949"/>
            <a:ext cx="4762478" cy="406553"/>
          </a:xfrm>
          <a:prstGeom prst="rect">
            <a:avLst/>
          </a:prstGeom>
        </p:spPr>
      </p:pic>
      <p:pic>
        <p:nvPicPr>
          <p:cNvPr id="24" name="Picture 2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0CFD20F-F1C2-0299-8433-6557F268986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78"/>
          <a:stretch/>
        </p:blipFill>
        <p:spPr>
          <a:xfrm>
            <a:off x="5906370" y="2884982"/>
            <a:ext cx="3611847" cy="2527628"/>
          </a:xfrm>
          <a:prstGeom prst="rect">
            <a:avLst/>
          </a:prstGeom>
        </p:spPr>
      </p:pic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1A969593-02F3-B019-3DE6-3447D03E4F17}"/>
              </a:ext>
            </a:extLst>
          </p:cNvPr>
          <p:cNvSpPr txBox="1">
            <a:spLocks/>
          </p:cNvSpPr>
          <p:nvPr/>
        </p:nvSpPr>
        <p:spPr>
          <a:xfrm>
            <a:off x="677521" y="2234134"/>
            <a:ext cx="4676531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000" dirty="0"/>
              <a:t>Contacting participants individually</a:t>
            </a:r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A295F610-DA45-5710-63E1-4CB284CE78A5}"/>
              </a:ext>
            </a:extLst>
          </p:cNvPr>
          <p:cNvSpPr txBox="1">
            <a:spLocks/>
          </p:cNvSpPr>
          <p:nvPr/>
        </p:nvSpPr>
        <p:spPr>
          <a:xfrm>
            <a:off x="5810994" y="2270103"/>
            <a:ext cx="4676531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000" dirty="0"/>
              <a:t>Including question in registration form</a:t>
            </a:r>
          </a:p>
        </p:txBody>
      </p:sp>
      <p:pic>
        <p:nvPicPr>
          <p:cNvPr id="28" name="Picture 2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CA5BB59-2FA5-94E5-6005-EFFBF666D97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613"/>
          <a:stretch/>
        </p:blipFill>
        <p:spPr>
          <a:xfrm>
            <a:off x="6434284" y="4835186"/>
            <a:ext cx="4958335" cy="1435090"/>
          </a:xfrm>
          <a:prstGeom prst="rect">
            <a:avLst/>
          </a:prstGeom>
        </p:spPr>
      </p:pic>
      <p:pic>
        <p:nvPicPr>
          <p:cNvPr id="3" name="Picture 2" descr="A green check mark on a white background&#10;&#10;AI-generated content may be incorrect.">
            <a:extLst>
              <a:ext uri="{FF2B5EF4-FFF2-40B4-BE49-F238E27FC236}">
                <a16:creationId xmlns:a16="http://schemas.microsoft.com/office/drawing/2014/main" id="{1BBC6A14-0611-A757-39F8-580D8890BB4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0" r="96250">
                        <a14:foregroundMark x1="4750" y1="57000" x2="4750" y2="57000"/>
                        <a14:foregroundMark x1="90250" y1="25625" x2="90250" y2="25625"/>
                        <a14:foregroundMark x1="96250" y1="23875" x2="96250" y2="23875"/>
                        <a14:foregroundMark x1="0" y1="56500" x2="0" y2="56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7035" y="1830382"/>
            <a:ext cx="1144959" cy="1144959"/>
          </a:xfrm>
          <a:prstGeom prst="rect">
            <a:avLst/>
          </a:prstGeom>
        </p:spPr>
      </p:pic>
      <p:pic>
        <p:nvPicPr>
          <p:cNvPr id="5" name="Picture 4" descr="A red x symbol on a white background&#10;&#10;AI-generated content may be incorrect.">
            <a:extLst>
              <a:ext uri="{FF2B5EF4-FFF2-40B4-BE49-F238E27FC236}">
                <a16:creationId xmlns:a16="http://schemas.microsoft.com/office/drawing/2014/main" id="{447AAA2C-2FF2-A29C-64FE-23A21A41F0F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7732" b="96907" l="9653" r="89575">
                        <a14:foregroundMark x1="76833" y1="15092" x2="77606" y2="15464"/>
                        <a14:foregroundMark x1="64525" y1="15114" x2="60232" y2="23711"/>
                        <a14:foregroundMark x1="76676" y1="15330" x2="76834" y2="15464"/>
                        <a14:foregroundMark x1="69112" y1="8763" x2="76062" y2="14948"/>
                        <a14:backgroundMark x1="22394" y1="94330" x2="25483" y2="96392"/>
                        <a14:backgroundMark x1="77089" y1="13600" x2="77606" y2="13918"/>
                        <a14:backgroundMark x1="67568" y1="7732" x2="69153" y2="8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745" y="1814931"/>
            <a:ext cx="1522678" cy="114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237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A25A6D-4071-392B-47F3-E61C58D355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0C348-6F42-556B-F398-97D0A1954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1FE96B3-A808-2FC9-01D3-7236E8040A6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90" y="1445390"/>
            <a:ext cx="12584789" cy="360710"/>
          </a:xfrm>
        </p:spPr>
      </p:pic>
      <p:pic>
        <p:nvPicPr>
          <p:cNvPr id="9" name="Picture 8" descr="A logo with white text&#10;&#10;AI-generated content may be incorrect.">
            <a:extLst>
              <a:ext uri="{FF2B5EF4-FFF2-40B4-BE49-F238E27FC236}">
                <a16:creationId xmlns:a16="http://schemas.microsoft.com/office/drawing/2014/main" id="{DD85A3FB-91AD-07AE-E106-DD81457925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587" y="698645"/>
            <a:ext cx="2908300" cy="927100"/>
          </a:xfrm>
          <a:prstGeom prst="rect">
            <a:avLst/>
          </a:prstGeom>
        </p:spPr>
      </p:pic>
      <p:pic>
        <p:nvPicPr>
          <p:cNvPr id="14" name="Picture 13" descr="A blue and black logo&#10;&#10;AI-generated content may be incorrect.">
            <a:extLst>
              <a:ext uri="{FF2B5EF4-FFF2-40B4-BE49-F238E27FC236}">
                <a16:creationId xmlns:a16="http://schemas.microsoft.com/office/drawing/2014/main" id="{BD75FD15-9DB4-3B66-CE6B-6880541A60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44" y="698645"/>
            <a:ext cx="1511300" cy="71120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CDE211A-E7D6-6D17-A7A9-EBB78DAF49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178657"/>
              </p:ext>
            </p:extLst>
          </p:nvPr>
        </p:nvGraphicFramePr>
        <p:xfrm>
          <a:off x="565587" y="2044209"/>
          <a:ext cx="11036300" cy="40984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036300">
                  <a:extLst>
                    <a:ext uri="{9D8B030D-6E8A-4147-A177-3AD203B41FA5}">
                      <a16:colId xmlns:a16="http://schemas.microsoft.com/office/drawing/2014/main" val="2119814782"/>
                    </a:ext>
                  </a:extLst>
                </a:gridCol>
              </a:tblGrid>
              <a:tr h="1914180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179640"/>
                  </a:ext>
                </a:extLst>
              </a:tr>
              <a:tr h="2184312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972556"/>
                  </a:ext>
                </a:extLst>
              </a:tr>
            </a:tbl>
          </a:graphicData>
        </a:graphic>
      </p:graphicFrame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107D511C-6D15-6E24-C0DE-EDA9EECAC2EB}"/>
              </a:ext>
            </a:extLst>
          </p:cNvPr>
          <p:cNvSpPr txBox="1">
            <a:spLocks/>
          </p:cNvSpPr>
          <p:nvPr/>
        </p:nvSpPr>
        <p:spPr>
          <a:xfrm>
            <a:off x="677521" y="2234134"/>
            <a:ext cx="5867658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000" dirty="0"/>
              <a:t>Including remote meeting link on Indico page</a:t>
            </a:r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2EA16476-861E-EE05-F183-1955230B7C79}"/>
              </a:ext>
            </a:extLst>
          </p:cNvPr>
          <p:cNvSpPr txBox="1">
            <a:spLocks/>
          </p:cNvSpPr>
          <p:nvPr/>
        </p:nvSpPr>
        <p:spPr>
          <a:xfrm>
            <a:off x="705570" y="4058574"/>
            <a:ext cx="8642967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000" dirty="0"/>
              <a:t>Emailing remote link to registered participants a few days before the event</a:t>
            </a:r>
          </a:p>
        </p:txBody>
      </p:sp>
      <p:pic>
        <p:nvPicPr>
          <p:cNvPr id="10" name="Picture 9" descr="A blue screen with white text&#10;&#10;AI-generated content may be incorrect.">
            <a:extLst>
              <a:ext uri="{FF2B5EF4-FFF2-40B4-BE49-F238E27FC236}">
                <a16:creationId xmlns:a16="http://schemas.microsoft.com/office/drawing/2014/main" id="{300B209A-CB16-208A-B8F2-9040656520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0" y="2636208"/>
            <a:ext cx="6573535" cy="1184552"/>
          </a:xfrm>
          <a:prstGeom prst="rect">
            <a:avLst/>
          </a:prstGeom>
        </p:spPr>
      </p:pic>
      <p:pic>
        <p:nvPicPr>
          <p:cNvPr id="12" name="Picture 11" descr="A blue square with white text&#10;&#10;AI-generated content may be incorrect.">
            <a:extLst>
              <a:ext uri="{FF2B5EF4-FFF2-40B4-BE49-F238E27FC236}">
                <a16:creationId xmlns:a16="http://schemas.microsoft.com/office/drawing/2014/main" id="{611F8A1B-2A28-F571-12D9-4013907900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0" y="4441984"/>
            <a:ext cx="6814167" cy="159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334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9251C-D1BA-0332-7326-65A02EDF5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5B522-4281-86E0-AE21-323EC91D0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2FC3AD5-F006-872E-A7B5-4F6F6873889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90" y="1445390"/>
            <a:ext cx="12584789" cy="360710"/>
          </a:xfrm>
        </p:spPr>
      </p:pic>
      <p:pic>
        <p:nvPicPr>
          <p:cNvPr id="9" name="Picture 8" descr="A logo with white text&#10;&#10;AI-generated content may be incorrect.">
            <a:extLst>
              <a:ext uri="{FF2B5EF4-FFF2-40B4-BE49-F238E27FC236}">
                <a16:creationId xmlns:a16="http://schemas.microsoft.com/office/drawing/2014/main" id="{273317BF-1815-E7A5-B691-8D36242CF0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587" y="698645"/>
            <a:ext cx="2908300" cy="927100"/>
          </a:xfrm>
          <a:prstGeom prst="rect">
            <a:avLst/>
          </a:prstGeom>
        </p:spPr>
      </p:pic>
      <p:pic>
        <p:nvPicPr>
          <p:cNvPr id="14" name="Picture 13" descr="A blue and black logo&#10;&#10;AI-generated content may be incorrect.">
            <a:extLst>
              <a:ext uri="{FF2B5EF4-FFF2-40B4-BE49-F238E27FC236}">
                <a16:creationId xmlns:a16="http://schemas.microsoft.com/office/drawing/2014/main" id="{F6FE0BD3-1643-2DB9-AED3-5579AEF3FE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44" y="698645"/>
            <a:ext cx="1511300" cy="71120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DEDCE2F-775D-CDA4-A917-57C100608033}"/>
              </a:ext>
            </a:extLst>
          </p:cNvPr>
          <p:cNvGraphicFramePr>
            <a:graphicFrameLocks noGrp="1"/>
          </p:cNvGraphicFramePr>
          <p:nvPr/>
        </p:nvGraphicFramePr>
        <p:xfrm>
          <a:off x="565587" y="2044209"/>
          <a:ext cx="11036300" cy="40984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036300">
                  <a:extLst>
                    <a:ext uri="{9D8B030D-6E8A-4147-A177-3AD203B41FA5}">
                      <a16:colId xmlns:a16="http://schemas.microsoft.com/office/drawing/2014/main" val="2119814782"/>
                    </a:ext>
                  </a:extLst>
                </a:gridCol>
              </a:tblGrid>
              <a:tr h="1914180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179640"/>
                  </a:ext>
                </a:extLst>
              </a:tr>
              <a:tr h="2184312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972556"/>
                  </a:ext>
                </a:extLst>
              </a:tr>
            </a:tbl>
          </a:graphicData>
        </a:graphic>
      </p:graphicFrame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4E82D8C0-272E-8C1C-9BBB-8F3E7CE6717E}"/>
              </a:ext>
            </a:extLst>
          </p:cNvPr>
          <p:cNvSpPr txBox="1">
            <a:spLocks/>
          </p:cNvSpPr>
          <p:nvPr/>
        </p:nvSpPr>
        <p:spPr>
          <a:xfrm>
            <a:off x="677521" y="2234134"/>
            <a:ext cx="5867658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000" dirty="0"/>
              <a:t>Including remote meeting link on Indico page</a:t>
            </a:r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3D021B3B-0ECE-B6B7-0CC4-7B07ADAA50B9}"/>
              </a:ext>
            </a:extLst>
          </p:cNvPr>
          <p:cNvSpPr txBox="1">
            <a:spLocks/>
          </p:cNvSpPr>
          <p:nvPr/>
        </p:nvSpPr>
        <p:spPr>
          <a:xfrm>
            <a:off x="705570" y="4058574"/>
            <a:ext cx="8642967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000" dirty="0"/>
              <a:t>Emailing remote link to registered participants a few days before the event</a:t>
            </a:r>
          </a:p>
        </p:txBody>
      </p:sp>
      <p:pic>
        <p:nvPicPr>
          <p:cNvPr id="10" name="Picture 9" descr="A blue screen with white text&#10;&#10;AI-generated content may be incorrect.">
            <a:extLst>
              <a:ext uri="{FF2B5EF4-FFF2-40B4-BE49-F238E27FC236}">
                <a16:creationId xmlns:a16="http://schemas.microsoft.com/office/drawing/2014/main" id="{63F14915-ABAA-87DE-2905-8CEFF9FF38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0" y="2636208"/>
            <a:ext cx="6573535" cy="1184552"/>
          </a:xfrm>
          <a:prstGeom prst="rect">
            <a:avLst/>
          </a:prstGeom>
        </p:spPr>
      </p:pic>
      <p:pic>
        <p:nvPicPr>
          <p:cNvPr id="12" name="Picture 11" descr="A blue square with white text&#10;&#10;AI-generated content may be incorrect.">
            <a:extLst>
              <a:ext uri="{FF2B5EF4-FFF2-40B4-BE49-F238E27FC236}">
                <a16:creationId xmlns:a16="http://schemas.microsoft.com/office/drawing/2014/main" id="{F610CF3E-F785-ECA4-3F2B-7110AAB3B0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0" y="4441984"/>
            <a:ext cx="6814167" cy="1595290"/>
          </a:xfrm>
          <a:prstGeom prst="rect">
            <a:avLst/>
          </a:prstGeom>
        </p:spPr>
      </p:pic>
      <p:pic>
        <p:nvPicPr>
          <p:cNvPr id="3" name="Picture 2" descr="A green check mark on a white background&#10;&#10;AI-generated content may be incorrect.">
            <a:extLst>
              <a:ext uri="{FF2B5EF4-FFF2-40B4-BE49-F238E27FC236}">
                <a16:creationId xmlns:a16="http://schemas.microsoft.com/office/drawing/2014/main" id="{234BF49E-DC50-EBD1-D061-F05B0819C2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0" r="96250">
                        <a14:foregroundMark x1="4750" y1="57000" x2="4750" y2="57000"/>
                        <a14:foregroundMark x1="90250" y1="25625" x2="90250" y2="25625"/>
                        <a14:foregroundMark x1="96250" y1="23875" x2="96250" y2="23875"/>
                        <a14:foregroundMark x1="0" y1="56500" x2="0" y2="56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652" y="4561550"/>
            <a:ext cx="1144959" cy="1144959"/>
          </a:xfrm>
          <a:prstGeom prst="rect">
            <a:avLst/>
          </a:prstGeom>
        </p:spPr>
      </p:pic>
      <p:pic>
        <p:nvPicPr>
          <p:cNvPr id="5" name="Picture 4" descr="A red x symbol on a white background&#10;&#10;AI-generated content may be incorrect.">
            <a:extLst>
              <a:ext uri="{FF2B5EF4-FFF2-40B4-BE49-F238E27FC236}">
                <a16:creationId xmlns:a16="http://schemas.microsoft.com/office/drawing/2014/main" id="{6877D7D5-09C3-B063-FB86-A5FD554DAE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7732" b="96907" l="9653" r="89575">
                        <a14:foregroundMark x1="76833" y1="15092" x2="77606" y2="15464"/>
                        <a14:foregroundMark x1="64525" y1="15114" x2="60232" y2="23711"/>
                        <a14:foregroundMark x1="76676" y1="15330" x2="76834" y2="15464"/>
                        <a14:foregroundMark x1="69112" y1="8763" x2="76062" y2="14948"/>
                        <a14:backgroundMark x1="22394" y1="94330" x2="25483" y2="96392"/>
                        <a14:backgroundMark x1="77089" y1="13600" x2="77606" y2="13918"/>
                        <a14:backgroundMark x1="67568" y1="7732" x2="69153" y2="8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3752" y="2372490"/>
            <a:ext cx="1522678" cy="114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475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D44AB-411C-873E-E069-05CBBEDCDE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7E6F2-3F74-F3A0-8D72-0ED55AD7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During event do’s &amp; don’ts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EE240B-CD63-5BF6-924C-B3FA2D9986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728549"/>
              </p:ext>
            </p:extLst>
          </p:nvPr>
        </p:nvGraphicFramePr>
        <p:xfrm>
          <a:off x="577850" y="2406317"/>
          <a:ext cx="11036299" cy="387416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365980">
                  <a:extLst>
                    <a:ext uri="{9D8B030D-6E8A-4147-A177-3AD203B41FA5}">
                      <a16:colId xmlns:a16="http://schemas.microsoft.com/office/drawing/2014/main" val="2119814782"/>
                    </a:ext>
                  </a:extLst>
                </a:gridCol>
                <a:gridCol w="5670319">
                  <a:extLst>
                    <a:ext uri="{9D8B030D-6E8A-4147-A177-3AD203B41FA5}">
                      <a16:colId xmlns:a16="http://schemas.microsoft.com/office/drawing/2014/main" val="2025098238"/>
                    </a:ext>
                  </a:extLst>
                </a:gridCol>
              </a:tblGrid>
              <a:tr h="1940744"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1800" dirty="0"/>
                        <a:t>       </a:t>
                      </a:r>
                      <a:r>
                        <a:rPr lang="en-NL" sz="4000" dirty="0"/>
                        <a:t>A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1800" dirty="0"/>
                        <a:t>             </a:t>
                      </a:r>
                      <a:r>
                        <a:rPr lang="en-NL" sz="4000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179640"/>
                  </a:ext>
                </a:extLst>
              </a:tr>
              <a:tr h="1933424">
                <a:tc>
                  <a:txBody>
                    <a:bodyPr/>
                    <a:lstStyle/>
                    <a:p>
                      <a:endParaRPr lang="en-NL" sz="1800" dirty="0"/>
                    </a:p>
                    <a:p>
                      <a:endParaRPr lang="en-NL" sz="1800" dirty="0"/>
                    </a:p>
                    <a:p>
                      <a:r>
                        <a:rPr lang="en-NL" sz="1800" dirty="0"/>
                        <a:t>        </a:t>
                      </a:r>
                      <a:r>
                        <a:rPr lang="en-NL" sz="4000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4000" b="1" dirty="0"/>
                        <a:t>      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921287"/>
                  </a:ext>
                </a:extLst>
              </a:tr>
            </a:tbl>
          </a:graphicData>
        </a:graphic>
      </p:graphicFrame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BD682C48-1218-7313-6791-5881A52D7622}"/>
              </a:ext>
            </a:extLst>
          </p:cNvPr>
          <p:cNvSpPr txBox="1">
            <a:spLocks/>
          </p:cNvSpPr>
          <p:nvPr/>
        </p:nvSpPr>
        <p:spPr>
          <a:xfrm>
            <a:off x="577850" y="1778324"/>
            <a:ext cx="7535985" cy="4144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SIG coordinator’s time &amp; expenses are covered in the following way: </a:t>
            </a: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2E99AA-53CA-938D-60AE-A63D1F309E0A}"/>
              </a:ext>
            </a:extLst>
          </p:cNvPr>
          <p:cNvSpPr txBox="1">
            <a:spLocks/>
          </p:cNvSpPr>
          <p:nvPr/>
        </p:nvSpPr>
        <p:spPr>
          <a:xfrm>
            <a:off x="1960127" y="2883642"/>
            <a:ext cx="3986129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By GÉANT and charged to WP3T4 – up to 1 Person Months per year.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B8209402-249F-19D5-C3E0-5A9F50209153}"/>
              </a:ext>
            </a:extLst>
          </p:cNvPr>
          <p:cNvSpPr txBox="1">
            <a:spLocks/>
          </p:cNvSpPr>
          <p:nvPr/>
        </p:nvSpPr>
        <p:spPr>
          <a:xfrm>
            <a:off x="7870928" y="3026756"/>
            <a:ext cx="3986129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By their own </a:t>
            </a:r>
            <a:r>
              <a:rPr lang="en-US" dirty="0" err="1"/>
              <a:t>organisation</a:t>
            </a:r>
            <a:r>
              <a:rPr lang="en-US" dirty="0"/>
              <a:t>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ED467035-1B76-93FB-A720-0BDA4838FE49}"/>
              </a:ext>
            </a:extLst>
          </p:cNvPr>
          <p:cNvSpPr txBox="1">
            <a:spLocks/>
          </p:cNvSpPr>
          <p:nvPr/>
        </p:nvSpPr>
        <p:spPr>
          <a:xfrm>
            <a:off x="1960126" y="4736376"/>
            <a:ext cx="3986129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By GÉANT and charged to WP3T4 – up to 2 Person Months per year.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326441AC-3D13-9CFE-4174-0B595CAC5392}"/>
              </a:ext>
            </a:extLst>
          </p:cNvPr>
          <p:cNvSpPr txBox="1">
            <a:spLocks/>
          </p:cNvSpPr>
          <p:nvPr/>
        </p:nvSpPr>
        <p:spPr>
          <a:xfrm>
            <a:off x="7870928" y="4744742"/>
            <a:ext cx="3592725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Time covered by GÉANT but expenses by own organization.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</p:spTree>
    <p:extLst>
      <p:ext uri="{BB962C8B-B14F-4D97-AF65-F5344CB8AC3E}">
        <p14:creationId xmlns:p14="http://schemas.microsoft.com/office/powerpoint/2010/main" val="2135530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7F3B65-38EA-16C2-D2A6-84C5FEB98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C5686-E3B6-737F-931F-EB268A138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During event do’s &amp; don’ts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1D9125B-6299-46C0-1461-41958AE50212}"/>
              </a:ext>
            </a:extLst>
          </p:cNvPr>
          <p:cNvGraphicFramePr>
            <a:graphicFrameLocks noGrp="1"/>
          </p:cNvGraphicFramePr>
          <p:nvPr/>
        </p:nvGraphicFramePr>
        <p:xfrm>
          <a:off x="577850" y="2406317"/>
          <a:ext cx="11036299" cy="387416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365980">
                  <a:extLst>
                    <a:ext uri="{9D8B030D-6E8A-4147-A177-3AD203B41FA5}">
                      <a16:colId xmlns:a16="http://schemas.microsoft.com/office/drawing/2014/main" val="2119814782"/>
                    </a:ext>
                  </a:extLst>
                </a:gridCol>
                <a:gridCol w="5670319">
                  <a:extLst>
                    <a:ext uri="{9D8B030D-6E8A-4147-A177-3AD203B41FA5}">
                      <a16:colId xmlns:a16="http://schemas.microsoft.com/office/drawing/2014/main" val="2025098238"/>
                    </a:ext>
                  </a:extLst>
                </a:gridCol>
              </a:tblGrid>
              <a:tr h="1940744"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1800" dirty="0"/>
                        <a:t>       </a:t>
                      </a:r>
                      <a:r>
                        <a:rPr lang="en-NL" sz="4000" dirty="0"/>
                        <a:t>A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1800" dirty="0"/>
                        <a:t>             </a:t>
                      </a:r>
                      <a:r>
                        <a:rPr lang="en-NL" sz="4000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179640"/>
                  </a:ext>
                </a:extLst>
              </a:tr>
              <a:tr h="1933424">
                <a:tc>
                  <a:txBody>
                    <a:bodyPr/>
                    <a:lstStyle/>
                    <a:p>
                      <a:endParaRPr lang="en-NL" sz="1800" dirty="0"/>
                    </a:p>
                    <a:p>
                      <a:endParaRPr lang="en-NL" sz="1800" dirty="0"/>
                    </a:p>
                    <a:p>
                      <a:r>
                        <a:rPr lang="en-NL" sz="1800" dirty="0"/>
                        <a:t>        </a:t>
                      </a:r>
                      <a:r>
                        <a:rPr lang="en-NL" sz="4000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4000" b="1" dirty="0"/>
                        <a:t>      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921287"/>
                  </a:ext>
                </a:extLst>
              </a:tr>
            </a:tbl>
          </a:graphicData>
        </a:graphic>
      </p:graphicFrame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43E93E7D-2AFE-0BF6-9753-12674E622F14}"/>
              </a:ext>
            </a:extLst>
          </p:cNvPr>
          <p:cNvSpPr txBox="1">
            <a:spLocks/>
          </p:cNvSpPr>
          <p:nvPr/>
        </p:nvSpPr>
        <p:spPr>
          <a:xfrm>
            <a:off x="577850" y="1778324"/>
            <a:ext cx="7535985" cy="4144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SIG coordinator’s time &amp; expenses are covered in the following way: </a:t>
            </a: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D5E14C-475C-B1FD-0E77-EF28E5288A98}"/>
              </a:ext>
            </a:extLst>
          </p:cNvPr>
          <p:cNvSpPr txBox="1">
            <a:spLocks/>
          </p:cNvSpPr>
          <p:nvPr/>
        </p:nvSpPr>
        <p:spPr>
          <a:xfrm>
            <a:off x="1960127" y="2883642"/>
            <a:ext cx="3986129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By GÉANT and charged to WP3T4 – up to 1 Person Months per year.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E8249720-29BB-A992-CE63-E558DDE8CD0A}"/>
              </a:ext>
            </a:extLst>
          </p:cNvPr>
          <p:cNvSpPr txBox="1">
            <a:spLocks/>
          </p:cNvSpPr>
          <p:nvPr/>
        </p:nvSpPr>
        <p:spPr>
          <a:xfrm>
            <a:off x="7870928" y="3026756"/>
            <a:ext cx="3986129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By their own </a:t>
            </a:r>
            <a:r>
              <a:rPr lang="en-US" dirty="0" err="1"/>
              <a:t>organisation</a:t>
            </a:r>
            <a:r>
              <a:rPr lang="en-US" dirty="0"/>
              <a:t>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BDB8F27F-B712-F5F1-5F24-47031AD31CDB}"/>
              </a:ext>
            </a:extLst>
          </p:cNvPr>
          <p:cNvSpPr txBox="1">
            <a:spLocks/>
          </p:cNvSpPr>
          <p:nvPr/>
        </p:nvSpPr>
        <p:spPr>
          <a:xfrm>
            <a:off x="1960126" y="4736376"/>
            <a:ext cx="3986129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By GÉANT and charged to WP3T4 – up to 2 Person Months per year.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8782235E-4456-561A-E293-3CAF6FD68A5C}"/>
              </a:ext>
            </a:extLst>
          </p:cNvPr>
          <p:cNvSpPr txBox="1">
            <a:spLocks/>
          </p:cNvSpPr>
          <p:nvPr/>
        </p:nvSpPr>
        <p:spPr>
          <a:xfrm>
            <a:off x="7870928" y="4744742"/>
            <a:ext cx="3592725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Time covered by GÉANT but expenses by own </a:t>
            </a:r>
            <a:r>
              <a:rPr lang="en-US" dirty="0" err="1"/>
              <a:t>organisation</a:t>
            </a:r>
            <a:r>
              <a:rPr lang="en-US" dirty="0"/>
              <a:t>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83D034-1F92-59BF-6AA5-7B846B77D42F}"/>
              </a:ext>
            </a:extLst>
          </p:cNvPr>
          <p:cNvSpPr/>
          <p:nvPr/>
        </p:nvSpPr>
        <p:spPr>
          <a:xfrm>
            <a:off x="902368" y="3026756"/>
            <a:ext cx="601579" cy="618812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24203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72306-BBED-CE5E-DB11-F18A8BB68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978B5-B0B9-A842-0B77-3F12A8A12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During event do’s &amp; don’ts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BAA06F0-E616-5AE2-3992-12FFAB5648BB}"/>
              </a:ext>
            </a:extLst>
          </p:cNvPr>
          <p:cNvGraphicFramePr>
            <a:graphicFrameLocks noGrp="1"/>
          </p:cNvGraphicFramePr>
          <p:nvPr/>
        </p:nvGraphicFramePr>
        <p:xfrm>
          <a:off x="577850" y="2406317"/>
          <a:ext cx="11036299" cy="387416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365980">
                  <a:extLst>
                    <a:ext uri="{9D8B030D-6E8A-4147-A177-3AD203B41FA5}">
                      <a16:colId xmlns:a16="http://schemas.microsoft.com/office/drawing/2014/main" val="2119814782"/>
                    </a:ext>
                  </a:extLst>
                </a:gridCol>
                <a:gridCol w="5670319">
                  <a:extLst>
                    <a:ext uri="{9D8B030D-6E8A-4147-A177-3AD203B41FA5}">
                      <a16:colId xmlns:a16="http://schemas.microsoft.com/office/drawing/2014/main" val="2025098238"/>
                    </a:ext>
                  </a:extLst>
                </a:gridCol>
              </a:tblGrid>
              <a:tr h="1940744"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1800" dirty="0"/>
                        <a:t>       </a:t>
                      </a:r>
                      <a:r>
                        <a:rPr lang="en-NL" sz="4000" dirty="0"/>
                        <a:t>A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1800" dirty="0"/>
                        <a:t>             </a:t>
                      </a:r>
                      <a:r>
                        <a:rPr lang="en-NL" sz="4000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179640"/>
                  </a:ext>
                </a:extLst>
              </a:tr>
              <a:tr h="1933424">
                <a:tc>
                  <a:txBody>
                    <a:bodyPr/>
                    <a:lstStyle/>
                    <a:p>
                      <a:endParaRPr lang="en-NL" sz="1800" dirty="0"/>
                    </a:p>
                    <a:p>
                      <a:endParaRPr lang="en-NL" sz="1800" dirty="0"/>
                    </a:p>
                    <a:p>
                      <a:r>
                        <a:rPr lang="en-NL" sz="1800" dirty="0"/>
                        <a:t>        </a:t>
                      </a:r>
                      <a:r>
                        <a:rPr lang="en-NL" sz="4000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4000" b="1" dirty="0"/>
                        <a:t>      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921287"/>
                  </a:ext>
                </a:extLst>
              </a:tr>
            </a:tbl>
          </a:graphicData>
        </a:graphic>
      </p:graphicFrame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D6EBF5A5-FD0D-EF8C-122D-39664ED00FDD}"/>
              </a:ext>
            </a:extLst>
          </p:cNvPr>
          <p:cNvSpPr txBox="1">
            <a:spLocks/>
          </p:cNvSpPr>
          <p:nvPr/>
        </p:nvSpPr>
        <p:spPr>
          <a:xfrm>
            <a:off x="577850" y="1778324"/>
            <a:ext cx="9191792" cy="4144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SIG Steering Committee member’s time &amp; expenses are covered in the following way: </a:t>
            </a: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8752D9-144D-09F8-EC3E-A96E6616FBE9}"/>
              </a:ext>
            </a:extLst>
          </p:cNvPr>
          <p:cNvSpPr txBox="1">
            <a:spLocks/>
          </p:cNvSpPr>
          <p:nvPr/>
        </p:nvSpPr>
        <p:spPr>
          <a:xfrm>
            <a:off x="1960127" y="2979764"/>
            <a:ext cx="3986129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By GÉANT and charged to WP3T4.</a:t>
            </a:r>
            <a:endParaRPr lang="en-NL" sz="200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662DE4FF-029F-982C-B09B-424973365A36}"/>
              </a:ext>
            </a:extLst>
          </p:cNvPr>
          <p:cNvSpPr txBox="1">
            <a:spLocks/>
          </p:cNvSpPr>
          <p:nvPr/>
        </p:nvSpPr>
        <p:spPr>
          <a:xfrm>
            <a:off x="1960127" y="5039515"/>
            <a:ext cx="3986129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By their own </a:t>
            </a:r>
            <a:r>
              <a:rPr lang="en-US" dirty="0" err="1"/>
              <a:t>organisation</a:t>
            </a:r>
            <a:r>
              <a:rPr lang="en-US" dirty="0"/>
              <a:t>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9C8E6158-8F2E-5D46-6E48-2221D612F549}"/>
              </a:ext>
            </a:extLst>
          </p:cNvPr>
          <p:cNvSpPr txBox="1">
            <a:spLocks/>
          </p:cNvSpPr>
          <p:nvPr/>
        </p:nvSpPr>
        <p:spPr>
          <a:xfrm>
            <a:off x="7870928" y="4744742"/>
            <a:ext cx="3592725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Time covered by GÉANT but expenses by own </a:t>
            </a:r>
            <a:r>
              <a:rPr lang="en-US" dirty="0" err="1"/>
              <a:t>organisation</a:t>
            </a:r>
            <a:r>
              <a:rPr lang="en-US" dirty="0"/>
              <a:t>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651D19D-FF85-F5AC-97DC-330D8F5E5A48}"/>
              </a:ext>
            </a:extLst>
          </p:cNvPr>
          <p:cNvSpPr txBox="1">
            <a:spLocks/>
          </p:cNvSpPr>
          <p:nvPr/>
        </p:nvSpPr>
        <p:spPr>
          <a:xfrm>
            <a:off x="7870927" y="2795756"/>
            <a:ext cx="3592725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Time covered by their own organization but expenses by GÉANT.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</p:spTree>
    <p:extLst>
      <p:ext uri="{BB962C8B-B14F-4D97-AF65-F5344CB8AC3E}">
        <p14:creationId xmlns:p14="http://schemas.microsoft.com/office/powerpoint/2010/main" val="116837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610AD-D376-B55E-0CA3-B512862DF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1011717"/>
            <a:ext cx="9894723" cy="645559"/>
          </a:xfrm>
        </p:spPr>
        <p:txBody>
          <a:bodyPr/>
          <a:lstStyle/>
          <a:p>
            <a:r>
              <a:rPr lang="en-GB" dirty="0"/>
              <a:t>Do’s &amp; don’ts throughout event phases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13ECA21-AE68-7552-1FBD-872406BF01C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659768709"/>
              </p:ext>
            </p:extLst>
          </p:nvPr>
        </p:nvGraphicFramePr>
        <p:xfrm>
          <a:off x="1148556" y="2169863"/>
          <a:ext cx="9894887" cy="1862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A0EB4C-3A16-F8EA-A6B1-980B0C3F3B13}"/>
              </a:ext>
            </a:extLst>
          </p:cNvPr>
          <p:cNvSpPr txBox="1">
            <a:spLocks/>
          </p:cNvSpPr>
          <p:nvPr/>
        </p:nvSpPr>
        <p:spPr>
          <a:xfrm>
            <a:off x="998731" y="4733775"/>
            <a:ext cx="9894887" cy="1301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800" dirty="0"/>
              <a:t>Hypothetical example: SIG-Internet wants to organise its first meeting. Help them with the do’s and don’ts. </a:t>
            </a:r>
          </a:p>
        </p:txBody>
      </p:sp>
    </p:spTree>
    <p:extLst>
      <p:ext uri="{BB962C8B-B14F-4D97-AF65-F5344CB8AC3E}">
        <p14:creationId xmlns:p14="http://schemas.microsoft.com/office/powerpoint/2010/main" val="3752696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71AB1B-E80A-389B-A672-47712207D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F1FC5-EC90-B768-255E-5A88429DD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During event do’s &amp; don’ts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0C4DCB2-5BDD-3871-B65C-029619926B3B}"/>
              </a:ext>
            </a:extLst>
          </p:cNvPr>
          <p:cNvGraphicFramePr>
            <a:graphicFrameLocks noGrp="1"/>
          </p:cNvGraphicFramePr>
          <p:nvPr/>
        </p:nvGraphicFramePr>
        <p:xfrm>
          <a:off x="577850" y="2406317"/>
          <a:ext cx="11036299" cy="387416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365980">
                  <a:extLst>
                    <a:ext uri="{9D8B030D-6E8A-4147-A177-3AD203B41FA5}">
                      <a16:colId xmlns:a16="http://schemas.microsoft.com/office/drawing/2014/main" val="2119814782"/>
                    </a:ext>
                  </a:extLst>
                </a:gridCol>
                <a:gridCol w="5670319">
                  <a:extLst>
                    <a:ext uri="{9D8B030D-6E8A-4147-A177-3AD203B41FA5}">
                      <a16:colId xmlns:a16="http://schemas.microsoft.com/office/drawing/2014/main" val="2025098238"/>
                    </a:ext>
                  </a:extLst>
                </a:gridCol>
              </a:tblGrid>
              <a:tr h="1940744"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1800" dirty="0"/>
                        <a:t>       </a:t>
                      </a:r>
                      <a:r>
                        <a:rPr lang="en-NL" sz="4000" dirty="0"/>
                        <a:t>A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1800" dirty="0"/>
                        <a:t>             </a:t>
                      </a:r>
                      <a:r>
                        <a:rPr lang="en-NL" sz="4000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179640"/>
                  </a:ext>
                </a:extLst>
              </a:tr>
              <a:tr h="1933424">
                <a:tc>
                  <a:txBody>
                    <a:bodyPr/>
                    <a:lstStyle/>
                    <a:p>
                      <a:endParaRPr lang="en-NL" sz="1800" dirty="0"/>
                    </a:p>
                    <a:p>
                      <a:endParaRPr lang="en-NL" sz="1800" dirty="0"/>
                    </a:p>
                    <a:p>
                      <a:r>
                        <a:rPr lang="en-NL" sz="1800" dirty="0"/>
                        <a:t>        </a:t>
                      </a:r>
                      <a:r>
                        <a:rPr lang="en-NL" sz="4000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  <a:p>
                      <a:endParaRPr lang="en-NL" dirty="0"/>
                    </a:p>
                    <a:p>
                      <a:r>
                        <a:rPr lang="en-NL" sz="4000" b="1" dirty="0"/>
                        <a:t>      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921287"/>
                  </a:ext>
                </a:extLst>
              </a:tr>
            </a:tbl>
          </a:graphicData>
        </a:graphic>
      </p:graphicFrame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4C42ADBF-C7BF-F8EB-7837-3661568D7FA0}"/>
              </a:ext>
            </a:extLst>
          </p:cNvPr>
          <p:cNvSpPr txBox="1">
            <a:spLocks/>
          </p:cNvSpPr>
          <p:nvPr/>
        </p:nvSpPr>
        <p:spPr>
          <a:xfrm>
            <a:off x="577850" y="1778324"/>
            <a:ext cx="9191792" cy="4144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SIG Steering Committee member’s time &amp; expenses are covered in the following way: </a:t>
            </a: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AC3E6A-710D-C7C6-5A76-6626C93F0331}"/>
              </a:ext>
            </a:extLst>
          </p:cNvPr>
          <p:cNvSpPr txBox="1">
            <a:spLocks/>
          </p:cNvSpPr>
          <p:nvPr/>
        </p:nvSpPr>
        <p:spPr>
          <a:xfrm>
            <a:off x="1960127" y="2979764"/>
            <a:ext cx="3986129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By GÉANT and charged to WP3T4.</a:t>
            </a:r>
            <a:endParaRPr lang="en-NL" sz="200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567EBDB6-8671-6B6F-C697-51CCF86FF519}"/>
              </a:ext>
            </a:extLst>
          </p:cNvPr>
          <p:cNvSpPr txBox="1">
            <a:spLocks/>
          </p:cNvSpPr>
          <p:nvPr/>
        </p:nvSpPr>
        <p:spPr>
          <a:xfrm>
            <a:off x="1960127" y="5039515"/>
            <a:ext cx="3986129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By their own </a:t>
            </a:r>
            <a:r>
              <a:rPr lang="en-US" dirty="0" err="1"/>
              <a:t>organisation</a:t>
            </a:r>
            <a:r>
              <a:rPr lang="en-US" dirty="0"/>
              <a:t>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5B49B66-A4D8-4C5D-AE02-A7C30B82CC20}"/>
              </a:ext>
            </a:extLst>
          </p:cNvPr>
          <p:cNvSpPr txBox="1">
            <a:spLocks/>
          </p:cNvSpPr>
          <p:nvPr/>
        </p:nvSpPr>
        <p:spPr>
          <a:xfrm>
            <a:off x="7870928" y="4744742"/>
            <a:ext cx="3592725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Time covered by GÉANT but expenses by own </a:t>
            </a:r>
            <a:r>
              <a:rPr lang="en-US" dirty="0" err="1"/>
              <a:t>organisation</a:t>
            </a:r>
            <a:r>
              <a:rPr lang="en-US" dirty="0"/>
              <a:t>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E080A45-C872-B4AB-28C1-CB2E512FEA72}"/>
              </a:ext>
            </a:extLst>
          </p:cNvPr>
          <p:cNvSpPr txBox="1">
            <a:spLocks/>
          </p:cNvSpPr>
          <p:nvPr/>
        </p:nvSpPr>
        <p:spPr>
          <a:xfrm>
            <a:off x="7870927" y="2795756"/>
            <a:ext cx="3592725" cy="1089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Time covered by their own organization but expenses by GÉANT.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AAC27F7-3446-5D35-235E-ED02130F089A}"/>
              </a:ext>
            </a:extLst>
          </p:cNvPr>
          <p:cNvSpPr/>
          <p:nvPr/>
        </p:nvSpPr>
        <p:spPr>
          <a:xfrm>
            <a:off x="968199" y="4965699"/>
            <a:ext cx="601579" cy="618812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28709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B49B8-EE48-9997-6218-74136B3DE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A77D8-D4DA-DE19-3064-50ECADD79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During event do’s &amp; don’ts 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EA30E16E-DD5E-92EB-BBF7-E70F54F1FB82}"/>
              </a:ext>
            </a:extLst>
          </p:cNvPr>
          <p:cNvSpPr txBox="1">
            <a:spLocks/>
          </p:cNvSpPr>
          <p:nvPr/>
        </p:nvSpPr>
        <p:spPr>
          <a:xfrm>
            <a:off x="577850" y="1778323"/>
            <a:ext cx="10804024" cy="4490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/>
              <a:t>Recommendations during event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Show </a:t>
            </a:r>
            <a:r>
              <a:rPr lang="en-US" b="1" dirty="0"/>
              <a:t>QR code </a:t>
            </a:r>
            <a:r>
              <a:rPr lang="en-US" dirty="0"/>
              <a:t>directing people to sign up to the </a:t>
            </a:r>
            <a:r>
              <a:rPr lang="en-US" b="1" dirty="0"/>
              <a:t>mailing list.</a:t>
            </a:r>
          </a:p>
          <a:p>
            <a:endParaRPr lang="en-US" dirty="0"/>
          </a:p>
          <a:p>
            <a:r>
              <a:rPr lang="en-US" dirty="0"/>
              <a:t>Keep track of who attends and who doesn’t both online and on-site. </a:t>
            </a:r>
            <a:r>
              <a:rPr lang="en-US" b="1" dirty="0"/>
              <a:t>Use the Indico check-in feature.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Take pictures</a:t>
            </a:r>
            <a:r>
              <a:rPr lang="en-US" dirty="0"/>
              <a:t>!  </a:t>
            </a:r>
            <a:br>
              <a:rPr lang="en-US" b="1" dirty="0"/>
            </a:br>
            <a:endParaRPr lang="en-US" dirty="0"/>
          </a:p>
          <a:p>
            <a:r>
              <a:rPr lang="en-US" dirty="0"/>
              <a:t>Have a </a:t>
            </a:r>
            <a:r>
              <a:rPr lang="en-US" b="1" dirty="0"/>
              <a:t>survey</a:t>
            </a:r>
            <a:r>
              <a:rPr lang="en-US" dirty="0"/>
              <a:t> at the end of the meeting to gather feedback. </a:t>
            </a: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</p:spTree>
    <p:extLst>
      <p:ext uri="{BB962C8B-B14F-4D97-AF65-F5344CB8AC3E}">
        <p14:creationId xmlns:p14="http://schemas.microsoft.com/office/powerpoint/2010/main" val="39287709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D769EA-B1DF-6A01-8DE6-A24E32EDEC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ADB4A-5600-9DF9-328B-47739BBA5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During event do’s &amp; don’ts 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6BF00316-5048-2D12-39E8-FAA6F55EAA83}"/>
              </a:ext>
            </a:extLst>
          </p:cNvPr>
          <p:cNvSpPr txBox="1">
            <a:spLocks/>
          </p:cNvSpPr>
          <p:nvPr/>
        </p:nvSpPr>
        <p:spPr>
          <a:xfrm>
            <a:off x="577850" y="1778323"/>
            <a:ext cx="11357476" cy="4490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/>
              <a:t>Survey questions recommendations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Apart from rating &amp; feedback questions, please include the following:</a:t>
            </a:r>
            <a:br>
              <a:rPr lang="en-US" dirty="0"/>
            </a:br>
            <a:endParaRPr lang="en-US" dirty="0"/>
          </a:p>
          <a:p>
            <a:r>
              <a:rPr lang="en-GB" dirty="0"/>
              <a:t>How did you find out about this event/meeting? (GÉANT Connect newsletter, social media, wiki page, word of mouth, etc.)</a:t>
            </a:r>
            <a:br>
              <a:rPr lang="en-GB" dirty="0"/>
            </a:br>
            <a:endParaRPr lang="en-GB" dirty="0"/>
          </a:p>
          <a:p>
            <a:r>
              <a:rPr lang="en-GB" dirty="0"/>
              <a:t>Which country </a:t>
            </a:r>
            <a:r>
              <a:rPr lang="en-US" dirty="0"/>
              <a:t>are you traveling from?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What is the mode of transportation you used to get to the meeting location?</a:t>
            </a:r>
          </a:p>
          <a:p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</p:spTree>
    <p:extLst>
      <p:ext uri="{BB962C8B-B14F-4D97-AF65-F5344CB8AC3E}">
        <p14:creationId xmlns:p14="http://schemas.microsoft.com/office/powerpoint/2010/main" val="12256966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C67E4-B602-96C5-D838-E7AE44F0E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3B443-DEFD-6F6E-EB52-1C785EBED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Post-event do’s &amp; don’ts 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3B847C89-C625-55DD-66F2-06E18CB0C968}"/>
              </a:ext>
            </a:extLst>
          </p:cNvPr>
          <p:cNvSpPr txBox="1">
            <a:spLocks/>
          </p:cNvSpPr>
          <p:nvPr/>
        </p:nvSpPr>
        <p:spPr>
          <a:xfrm>
            <a:off x="4910015" y="1441360"/>
            <a:ext cx="2371970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b="1" dirty="0">
                <a:solidFill>
                  <a:srgbClr val="C00000"/>
                </a:solidFill>
              </a:rPr>
              <a:t>Fill in the blanks!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1F8BC4-385A-8BE3-9E22-F6CB4C1E60ED}"/>
              </a:ext>
            </a:extLst>
          </p:cNvPr>
          <p:cNvSpPr txBox="1">
            <a:spLocks/>
          </p:cNvSpPr>
          <p:nvPr/>
        </p:nvSpPr>
        <p:spPr>
          <a:xfrm>
            <a:off x="693988" y="2165684"/>
            <a:ext cx="10804024" cy="4380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 SIG meeting overview article is required to be published on the GÉANT _____________________. This is a requirement for GN5-2 reporting!</a:t>
            </a:r>
            <a:endParaRPr lang="en-NL" dirty="0"/>
          </a:p>
          <a:p>
            <a:pPr marL="0" indent="0">
              <a:buNone/>
            </a:pP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</p:spTree>
    <p:extLst>
      <p:ext uri="{BB962C8B-B14F-4D97-AF65-F5344CB8AC3E}">
        <p14:creationId xmlns:p14="http://schemas.microsoft.com/office/powerpoint/2010/main" val="2977537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160A2-04BA-9415-00DE-AF2CECA1F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C8F1B-DD7A-7BE6-3D2A-23579B1A9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Post-event do’s &amp; don’ts 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2DBACAA6-C14C-8CA4-15C2-164AE2B94E58}"/>
              </a:ext>
            </a:extLst>
          </p:cNvPr>
          <p:cNvSpPr txBox="1">
            <a:spLocks/>
          </p:cNvSpPr>
          <p:nvPr/>
        </p:nvSpPr>
        <p:spPr>
          <a:xfrm>
            <a:off x="4910015" y="1441360"/>
            <a:ext cx="2371970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b="1" dirty="0">
                <a:solidFill>
                  <a:srgbClr val="C00000"/>
                </a:solidFill>
              </a:rPr>
              <a:t>Fill in the blanks!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3AA3F1-DBA0-3DB6-9BD9-AF70AE00E21F}"/>
              </a:ext>
            </a:extLst>
          </p:cNvPr>
          <p:cNvSpPr txBox="1">
            <a:spLocks/>
          </p:cNvSpPr>
          <p:nvPr/>
        </p:nvSpPr>
        <p:spPr>
          <a:xfrm>
            <a:off x="693988" y="2165684"/>
            <a:ext cx="10804024" cy="4380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 SIG meeting overview article is required to be published on the GÉANT _____________________. This is a requirement for GN5-2 reporting!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5C4B75-A1D4-5A0D-2A54-8E86F453A7A3}"/>
              </a:ext>
            </a:extLst>
          </p:cNvPr>
          <p:cNvSpPr txBox="1"/>
          <p:nvPr/>
        </p:nvSpPr>
        <p:spPr>
          <a:xfrm>
            <a:off x="693988" y="2453281"/>
            <a:ext cx="3132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400" b="1" dirty="0">
                <a:solidFill>
                  <a:srgbClr val="00B050"/>
                </a:solidFill>
              </a:rPr>
              <a:t>CONNECT BLOG</a:t>
            </a:r>
          </a:p>
        </p:txBody>
      </p:sp>
    </p:spTree>
    <p:extLst>
      <p:ext uri="{BB962C8B-B14F-4D97-AF65-F5344CB8AC3E}">
        <p14:creationId xmlns:p14="http://schemas.microsoft.com/office/powerpoint/2010/main" val="2063528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E1DFCD-7981-7315-2318-7F7AD10AF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CA32F-3C38-16C7-5FCA-47DE2E359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Post-event do’s &amp; don’ts 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FEDA1291-B091-244F-C05C-13B114555601}"/>
              </a:ext>
            </a:extLst>
          </p:cNvPr>
          <p:cNvSpPr txBox="1">
            <a:spLocks/>
          </p:cNvSpPr>
          <p:nvPr/>
        </p:nvSpPr>
        <p:spPr>
          <a:xfrm>
            <a:off x="4910015" y="1441360"/>
            <a:ext cx="2371970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b="1" dirty="0">
                <a:solidFill>
                  <a:srgbClr val="C00000"/>
                </a:solidFill>
              </a:rPr>
              <a:t>Fill in the blanks!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C5D997-A0B5-B7FC-759D-9C9BFFBDE852}"/>
              </a:ext>
            </a:extLst>
          </p:cNvPr>
          <p:cNvSpPr txBox="1">
            <a:spLocks/>
          </p:cNvSpPr>
          <p:nvPr/>
        </p:nvSpPr>
        <p:spPr>
          <a:xfrm>
            <a:off x="693988" y="2165684"/>
            <a:ext cx="10804024" cy="4380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 SIG meeting overview article is required to be published on the GÉANT _____________________.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Speaker materials (i.e. presentations) should be made publicly accessible if given consent either on the event ________ page or the document storage platform __________.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CC80E6-E758-229B-1939-2D8F8E610582}"/>
              </a:ext>
            </a:extLst>
          </p:cNvPr>
          <p:cNvSpPr txBox="1"/>
          <p:nvPr/>
        </p:nvSpPr>
        <p:spPr>
          <a:xfrm>
            <a:off x="693988" y="2453281"/>
            <a:ext cx="3132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400" b="1" dirty="0">
                <a:solidFill>
                  <a:srgbClr val="00B050"/>
                </a:solidFill>
              </a:rPr>
              <a:t>CONNECT BLOG</a:t>
            </a:r>
          </a:p>
          <a:p>
            <a:endParaRPr lang="en-NL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3312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8AD4BF-998E-AAD2-0D41-BC9065022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AC687-BDB2-CB19-A4F0-3821C5B2F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Post-event do’s &amp; don’ts 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215A9F23-C0D6-BCE6-B100-E8E1EEEAD58B}"/>
              </a:ext>
            </a:extLst>
          </p:cNvPr>
          <p:cNvSpPr txBox="1">
            <a:spLocks/>
          </p:cNvSpPr>
          <p:nvPr/>
        </p:nvSpPr>
        <p:spPr>
          <a:xfrm>
            <a:off x="4910015" y="1441360"/>
            <a:ext cx="2371970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b="1" dirty="0">
                <a:solidFill>
                  <a:srgbClr val="C00000"/>
                </a:solidFill>
              </a:rPr>
              <a:t>Fill in the blanks!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C03FE9-103D-3FF9-1691-F1544E7F38E2}"/>
              </a:ext>
            </a:extLst>
          </p:cNvPr>
          <p:cNvSpPr txBox="1">
            <a:spLocks/>
          </p:cNvSpPr>
          <p:nvPr/>
        </p:nvSpPr>
        <p:spPr>
          <a:xfrm>
            <a:off x="693988" y="2165684"/>
            <a:ext cx="10804024" cy="43806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 SIG meeting overview article is required to be published on the GÉANT _____________________.</a:t>
            </a:r>
            <a:endParaRPr lang="en-NL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Speaker materials (i.e. presentations) should be made publicly accessible if given consent either on the event ________ page or the document storage platform __________.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2C61B4-03D0-9E7F-E50D-A9F397F480BB}"/>
              </a:ext>
            </a:extLst>
          </p:cNvPr>
          <p:cNvSpPr txBox="1"/>
          <p:nvPr/>
        </p:nvSpPr>
        <p:spPr>
          <a:xfrm>
            <a:off x="693988" y="2453281"/>
            <a:ext cx="3132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400" b="1" dirty="0">
                <a:solidFill>
                  <a:srgbClr val="00B050"/>
                </a:solidFill>
              </a:rPr>
              <a:t>CONNECT BLOG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4A1376-A3FF-BE43-F32D-95DF2B231C9A}"/>
              </a:ext>
            </a:extLst>
          </p:cNvPr>
          <p:cNvSpPr txBox="1"/>
          <p:nvPr/>
        </p:nvSpPr>
        <p:spPr>
          <a:xfrm>
            <a:off x="4456825" y="3989312"/>
            <a:ext cx="1074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400" b="1" dirty="0">
                <a:solidFill>
                  <a:srgbClr val="00B050"/>
                </a:solidFill>
              </a:rPr>
              <a:t>WIKI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C958CB-DAD9-01FD-F744-C0D74BF3F36F}"/>
              </a:ext>
            </a:extLst>
          </p:cNvPr>
          <p:cNvSpPr txBox="1"/>
          <p:nvPr/>
        </p:nvSpPr>
        <p:spPr>
          <a:xfrm>
            <a:off x="840563" y="4499824"/>
            <a:ext cx="1419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400" b="1" dirty="0">
                <a:solidFill>
                  <a:srgbClr val="00B050"/>
                </a:solidFill>
              </a:rPr>
              <a:t>ZENODO</a:t>
            </a:r>
          </a:p>
        </p:txBody>
      </p:sp>
    </p:spTree>
    <p:extLst>
      <p:ext uri="{BB962C8B-B14F-4D97-AF65-F5344CB8AC3E}">
        <p14:creationId xmlns:p14="http://schemas.microsoft.com/office/powerpoint/2010/main" val="3014619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C981B-9FB7-75EE-C0D7-CD41F766E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7AAC5-A9A1-79CB-4958-B04E456BB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SIG events do’s &amp; don’ts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50121DF-B1EF-88F4-D81B-0DEEFBE293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672782"/>
              </p:ext>
            </p:extLst>
          </p:nvPr>
        </p:nvGraphicFramePr>
        <p:xfrm>
          <a:off x="565587" y="1696452"/>
          <a:ext cx="11036299" cy="493294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365980">
                  <a:extLst>
                    <a:ext uri="{9D8B030D-6E8A-4147-A177-3AD203B41FA5}">
                      <a16:colId xmlns:a16="http://schemas.microsoft.com/office/drawing/2014/main" val="2119814782"/>
                    </a:ext>
                  </a:extLst>
                </a:gridCol>
                <a:gridCol w="5670319">
                  <a:extLst>
                    <a:ext uri="{9D8B030D-6E8A-4147-A177-3AD203B41FA5}">
                      <a16:colId xmlns:a16="http://schemas.microsoft.com/office/drawing/2014/main" val="2025098238"/>
                    </a:ext>
                  </a:extLst>
                </a:gridCol>
              </a:tblGrid>
              <a:tr h="4932947">
                <a:tc>
                  <a:txBody>
                    <a:bodyPr/>
                    <a:lstStyle/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• Create wiki page with agenda and details.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• Use SIG meeting Indico template.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• For hybrid events, enable in-person and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virtual participation.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• Ensure all participants are added to mailing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list.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• Use NREN hosts to keep costs down and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increase participation.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• Strive for dynamic in-person meetings –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interactive sessions, breakouts, etc.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• Consider co-location with other SIG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meetings, conferences.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• Consider sustainability (travel, catering).</a:t>
                      </a:r>
                    </a:p>
                    <a:p>
                      <a:r>
                        <a:rPr lang="en-GB" sz="20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• Conduct post-meeting survey.</a:t>
                      </a:r>
                      <a:endParaRPr lang="en-NL" sz="2000" b="0" dirty="0">
                        <a:solidFill>
                          <a:schemeClr val="accent2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9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Include zoom link on Indico event page, always email to registered participants.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9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Track registrations through informal communication channels. Make sure all attendees are registered in Indico, including speakers and any last-minute joiners.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9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Create agenda without call for proposals to mailing list.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9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Double book your event, always check Indico events page first.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9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Expect dinners to be covered by hosting NREN participants typically need to self-pay. Only coffee breaks and lunches can be claimed by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9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hosting NRENs.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900" b="0" dirty="0">
                          <a:solidFill>
                            <a:schemeClr val="accent2">
                              <a:lumMod val="90000"/>
                              <a:lumOff val="10000"/>
                            </a:schemeClr>
                          </a:solidFill>
                        </a:rPr>
                        <a:t>Forget to submit post-meeting report to Marcomms. This is the basis for GN5-2 reporting!</a:t>
                      </a:r>
                      <a:endParaRPr lang="en-NL" sz="1900" b="0" dirty="0">
                        <a:solidFill>
                          <a:schemeClr val="accent2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179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57110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45F59-9F8C-66D1-2E6E-8067FDA8C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C2DB8-81EC-86A6-3581-F936B3662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SIG Guide – will be shared with you soon!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0D69DA22-D5DF-27A5-515F-1A2EEF674713}"/>
              </a:ext>
            </a:extLst>
          </p:cNvPr>
          <p:cNvSpPr txBox="1">
            <a:spLocks/>
          </p:cNvSpPr>
          <p:nvPr/>
        </p:nvSpPr>
        <p:spPr>
          <a:xfrm>
            <a:off x="693988" y="1828800"/>
            <a:ext cx="10804024" cy="43806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We will be launching a SIG Guide – a </a:t>
            </a:r>
            <a:r>
              <a:rPr lang="en-US" b="1" dirty="0"/>
              <a:t>clear, structured roadmap </a:t>
            </a:r>
            <a:r>
              <a:rPr lang="en-US" dirty="0"/>
              <a:t>for individuals </a:t>
            </a:r>
            <a:r>
              <a:rPr lang="en-US" b="1" dirty="0"/>
              <a:t>creating and/or managing a SIG </a:t>
            </a:r>
            <a:r>
              <a:rPr lang="en-US" dirty="0"/>
              <a:t>and to serve as a </a:t>
            </a:r>
            <a:r>
              <a:rPr lang="en-US" b="1" dirty="0"/>
              <a:t>key resource</a:t>
            </a:r>
            <a:r>
              <a:rPr lang="en-US" dirty="0"/>
              <a:t> for anyone needing more </a:t>
            </a:r>
            <a:r>
              <a:rPr lang="en-US" b="1" dirty="0"/>
              <a:t>information on SIGs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will find information such as:</a:t>
            </a:r>
          </a:p>
          <a:p>
            <a:pPr>
              <a:buFontTx/>
              <a:buChar char="-"/>
            </a:pPr>
            <a:r>
              <a:rPr lang="en-US" dirty="0"/>
              <a:t>Setting up a new SIG </a:t>
            </a:r>
          </a:p>
          <a:p>
            <a:pPr>
              <a:buFontTx/>
              <a:buChar char="-"/>
            </a:pPr>
            <a:r>
              <a:rPr lang="en-US" dirty="0"/>
              <a:t>Step-by-step checklists for setting up a SIG meeting</a:t>
            </a:r>
          </a:p>
          <a:p>
            <a:pPr>
              <a:buFontTx/>
              <a:buChar char="-"/>
            </a:pPr>
            <a:r>
              <a:rPr lang="en-US" dirty="0"/>
              <a:t>Meeting host expectations &amp; meeting cost support</a:t>
            </a:r>
          </a:p>
          <a:p>
            <a:pPr>
              <a:buFontTx/>
              <a:buChar char="-"/>
            </a:pPr>
            <a:r>
              <a:rPr lang="en-US" dirty="0"/>
              <a:t>Costs overview and allocation</a:t>
            </a:r>
          </a:p>
          <a:p>
            <a:pPr>
              <a:buFontTx/>
              <a:buChar char="-"/>
            </a:pPr>
            <a:r>
              <a:rPr lang="en-US" dirty="0"/>
              <a:t>Guideline on using GÉANT tools &amp; channels for managing SIGs and SIG meetings</a:t>
            </a:r>
          </a:p>
          <a:p>
            <a:pPr>
              <a:buFontTx/>
              <a:buChar char="-"/>
            </a:pPr>
            <a:r>
              <a:rPr lang="en-US" dirty="0"/>
              <a:t>And much more</a:t>
            </a:r>
          </a:p>
          <a:p>
            <a:pPr marL="0" indent="0">
              <a:buNone/>
            </a:pPr>
            <a:endParaRPr lang="en-NL" dirty="0"/>
          </a:p>
          <a:p>
            <a:pPr marL="0" indent="0">
              <a:buNone/>
            </a:pPr>
            <a:endParaRPr lang="en-NL" sz="2000" dirty="0"/>
          </a:p>
        </p:txBody>
      </p:sp>
    </p:spTree>
    <p:extLst>
      <p:ext uri="{BB962C8B-B14F-4D97-AF65-F5344CB8AC3E}">
        <p14:creationId xmlns:p14="http://schemas.microsoft.com/office/powerpoint/2010/main" val="42866951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58167B-A053-AE81-158B-F99E75A25C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2126658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869427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628909-6B04-D32A-AEE7-09DE9C122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04EBB-D4B1-C4E4-17AA-19DD94E5A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– host expectations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194CD92-93CC-0417-5F13-8798FC5E57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039468"/>
              </p:ext>
            </p:extLst>
          </p:nvPr>
        </p:nvGraphicFramePr>
        <p:xfrm>
          <a:off x="565587" y="1696453"/>
          <a:ext cx="11036299" cy="47159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365980">
                  <a:extLst>
                    <a:ext uri="{9D8B030D-6E8A-4147-A177-3AD203B41FA5}">
                      <a16:colId xmlns:a16="http://schemas.microsoft.com/office/drawing/2014/main" val="2119814782"/>
                    </a:ext>
                  </a:extLst>
                </a:gridCol>
                <a:gridCol w="5670319">
                  <a:extLst>
                    <a:ext uri="{9D8B030D-6E8A-4147-A177-3AD203B41FA5}">
                      <a16:colId xmlns:a16="http://schemas.microsoft.com/office/drawing/2014/main" val="2025098238"/>
                    </a:ext>
                  </a:extLst>
                </a:gridCol>
              </a:tblGrid>
              <a:tr h="4715922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179640"/>
                  </a:ext>
                </a:extLst>
              </a:tr>
            </a:tbl>
          </a:graphicData>
        </a:graphic>
      </p:graphicFrame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32C38A25-B739-701E-51CC-613B43DAE1DF}"/>
              </a:ext>
            </a:extLst>
          </p:cNvPr>
          <p:cNvSpPr txBox="1">
            <a:spLocks/>
          </p:cNvSpPr>
          <p:nvPr/>
        </p:nvSpPr>
        <p:spPr>
          <a:xfrm>
            <a:off x="765804" y="1922703"/>
            <a:ext cx="4676531" cy="414429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dirty="0"/>
              <a:t>Meeting host should take care of:</a:t>
            </a:r>
          </a:p>
          <a:p>
            <a:r>
              <a:rPr lang="en-NL" dirty="0"/>
              <a:t>Venue/meeting room rental and any A/V equipment required.</a:t>
            </a:r>
          </a:p>
          <a:p>
            <a:r>
              <a:rPr lang="en-NL" dirty="0"/>
              <a:t>Preferably catering for coffee breaks and lunch</a:t>
            </a:r>
          </a:p>
          <a:p>
            <a:r>
              <a:rPr lang="en-NL" dirty="0"/>
              <a:t>Optionally organizing or paying for a group dinner and/or social activity.</a:t>
            </a:r>
          </a:p>
          <a:p>
            <a:r>
              <a:rPr lang="en-NL" dirty="0"/>
              <a:t>Providing informat</a:t>
            </a:r>
            <a:r>
              <a:rPr lang="en-GB" dirty="0"/>
              <a:t>io</a:t>
            </a:r>
            <a:r>
              <a:rPr lang="en-NL" dirty="0"/>
              <a:t>n before event on how to reach the venue and recommended hotels.</a:t>
            </a:r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9C9A526-8210-5CA3-9CCE-4F422953F3D8}"/>
              </a:ext>
            </a:extLst>
          </p:cNvPr>
          <p:cNvSpPr txBox="1">
            <a:spLocks/>
          </p:cNvSpPr>
          <p:nvPr/>
        </p:nvSpPr>
        <p:spPr>
          <a:xfrm>
            <a:off x="6217087" y="1922702"/>
            <a:ext cx="4676531" cy="4144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dirty="0"/>
              <a:t>Meeting host should take care of:</a:t>
            </a:r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B6ED1ABE-9B5B-E3E8-6044-E86715859666}"/>
              </a:ext>
            </a:extLst>
          </p:cNvPr>
          <p:cNvSpPr txBox="1">
            <a:spLocks/>
          </p:cNvSpPr>
          <p:nvPr/>
        </p:nvSpPr>
        <p:spPr>
          <a:xfrm>
            <a:off x="6217087" y="2356544"/>
            <a:ext cx="4676531" cy="4144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 dirty="0"/>
              <a:t>Venue/meeting room rental and any A/V equipment required.</a:t>
            </a:r>
          </a:p>
          <a:p>
            <a:r>
              <a:rPr lang="en-NL" dirty="0"/>
              <a:t>Mandatory catering for coffee breaks and lunch.</a:t>
            </a:r>
          </a:p>
          <a:p>
            <a:r>
              <a:rPr lang="en-NL" dirty="0"/>
              <a:t>Mandatory organizing and paying for group dinner and/or social activity.</a:t>
            </a:r>
          </a:p>
          <a:p>
            <a:r>
              <a:rPr lang="en-NL" dirty="0"/>
              <a:t>Booking accomodation for all participants.</a:t>
            </a:r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40D503-6CC8-6382-ADF5-9AB6C5A31076}"/>
              </a:ext>
            </a:extLst>
          </p:cNvPr>
          <p:cNvSpPr txBox="1"/>
          <p:nvPr/>
        </p:nvSpPr>
        <p:spPr>
          <a:xfrm>
            <a:off x="5180142" y="1696453"/>
            <a:ext cx="61475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4000" b="0" dirty="0"/>
              <a:t>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5D1F26-4766-BDEA-6F1D-813080B7B96B}"/>
              </a:ext>
            </a:extLst>
          </p:cNvPr>
          <p:cNvSpPr txBox="1"/>
          <p:nvPr/>
        </p:nvSpPr>
        <p:spPr>
          <a:xfrm>
            <a:off x="10893618" y="1740686"/>
            <a:ext cx="61475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4000" dirty="0"/>
              <a:t>⓶</a:t>
            </a:r>
          </a:p>
        </p:txBody>
      </p:sp>
    </p:spTree>
    <p:extLst>
      <p:ext uri="{BB962C8B-B14F-4D97-AF65-F5344CB8AC3E}">
        <p14:creationId xmlns:p14="http://schemas.microsoft.com/office/powerpoint/2010/main" val="2858955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6549A7-E728-D270-2BB1-55D7FBEE11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1B53F-AD99-23BB-DA04-CCB357F13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– host expectations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6F7877-2B95-B848-0D65-F4E54E28EC74}"/>
              </a:ext>
            </a:extLst>
          </p:cNvPr>
          <p:cNvGraphicFramePr>
            <a:graphicFrameLocks noGrp="1"/>
          </p:cNvGraphicFramePr>
          <p:nvPr/>
        </p:nvGraphicFramePr>
        <p:xfrm>
          <a:off x="565587" y="1696453"/>
          <a:ext cx="11036299" cy="47159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365980">
                  <a:extLst>
                    <a:ext uri="{9D8B030D-6E8A-4147-A177-3AD203B41FA5}">
                      <a16:colId xmlns:a16="http://schemas.microsoft.com/office/drawing/2014/main" val="2119814782"/>
                    </a:ext>
                  </a:extLst>
                </a:gridCol>
                <a:gridCol w="5670319">
                  <a:extLst>
                    <a:ext uri="{9D8B030D-6E8A-4147-A177-3AD203B41FA5}">
                      <a16:colId xmlns:a16="http://schemas.microsoft.com/office/drawing/2014/main" val="2025098238"/>
                    </a:ext>
                  </a:extLst>
                </a:gridCol>
              </a:tblGrid>
              <a:tr h="4715922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179640"/>
                  </a:ext>
                </a:extLst>
              </a:tr>
            </a:tbl>
          </a:graphicData>
        </a:graphic>
      </p:graphicFrame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6D75D420-7CC7-0D20-C7CC-86DB73751952}"/>
              </a:ext>
            </a:extLst>
          </p:cNvPr>
          <p:cNvSpPr txBox="1">
            <a:spLocks/>
          </p:cNvSpPr>
          <p:nvPr/>
        </p:nvSpPr>
        <p:spPr>
          <a:xfrm>
            <a:off x="765804" y="1922703"/>
            <a:ext cx="4676531" cy="414429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dirty="0"/>
              <a:t>Meeting host should take care of:</a:t>
            </a:r>
          </a:p>
          <a:p>
            <a:r>
              <a:rPr lang="en-NL" dirty="0"/>
              <a:t>Venue/meeting room rental and any A/V equipment required.</a:t>
            </a:r>
          </a:p>
          <a:p>
            <a:r>
              <a:rPr lang="en-NL" dirty="0"/>
              <a:t>Preferably catering for coffee breaks and lunch</a:t>
            </a:r>
          </a:p>
          <a:p>
            <a:r>
              <a:rPr lang="en-NL" dirty="0"/>
              <a:t>Optionally organizing or paying for a group dinner and/or social activity.</a:t>
            </a:r>
          </a:p>
          <a:p>
            <a:r>
              <a:rPr lang="en-NL" dirty="0"/>
              <a:t>Providing informat</a:t>
            </a:r>
            <a:r>
              <a:rPr lang="en-GB" dirty="0"/>
              <a:t>io</a:t>
            </a:r>
            <a:r>
              <a:rPr lang="en-NL" dirty="0"/>
              <a:t>n before event on how to reach the venue and recommended hotels.</a:t>
            </a:r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76E80BDC-AEB7-6E54-23F6-F60C03694D6B}"/>
              </a:ext>
            </a:extLst>
          </p:cNvPr>
          <p:cNvSpPr txBox="1">
            <a:spLocks/>
          </p:cNvSpPr>
          <p:nvPr/>
        </p:nvSpPr>
        <p:spPr>
          <a:xfrm>
            <a:off x="6217087" y="1922702"/>
            <a:ext cx="4676531" cy="4144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dirty="0"/>
              <a:t>Meeting host should take care of:</a:t>
            </a:r>
          </a:p>
          <a:p>
            <a:pPr marL="0" indent="0">
              <a:buNone/>
            </a:pPr>
            <a:endParaRPr lang="en-NL" sz="2000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B92D81B-AE5B-CA65-325F-07716B99B194}"/>
              </a:ext>
            </a:extLst>
          </p:cNvPr>
          <p:cNvSpPr txBox="1">
            <a:spLocks/>
          </p:cNvSpPr>
          <p:nvPr/>
        </p:nvSpPr>
        <p:spPr>
          <a:xfrm>
            <a:off x="6217087" y="2356544"/>
            <a:ext cx="4676531" cy="4144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 dirty="0"/>
              <a:t>Venue/meeting room rental and any A/V equipment required.</a:t>
            </a:r>
          </a:p>
          <a:p>
            <a:r>
              <a:rPr lang="en-NL" dirty="0"/>
              <a:t>Mandatory catering for coffee breaks and lunch.</a:t>
            </a:r>
          </a:p>
          <a:p>
            <a:r>
              <a:rPr lang="en-NL" dirty="0"/>
              <a:t>Mandatory organizing and paying for group dinner and/or social activity.</a:t>
            </a:r>
          </a:p>
          <a:p>
            <a:r>
              <a:rPr lang="en-NL" dirty="0"/>
              <a:t>Booking accomodation for all participants.</a:t>
            </a:r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endParaRPr lang="en-NL" sz="2000" dirty="0"/>
          </a:p>
        </p:txBody>
      </p:sp>
      <p:pic>
        <p:nvPicPr>
          <p:cNvPr id="3" name="Picture 2" descr="A green check mark on a white background&#10;&#10;AI-generated content may be incorrect.">
            <a:extLst>
              <a:ext uri="{FF2B5EF4-FFF2-40B4-BE49-F238E27FC236}">
                <a16:creationId xmlns:a16="http://schemas.microsoft.com/office/drawing/2014/main" id="{658A33EC-8DB0-AF8C-A50E-056A5E58B1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0" r="96250">
                        <a14:foregroundMark x1="4750" y1="57000" x2="4750" y2="57000"/>
                        <a14:foregroundMark x1="90250" y1="25625" x2="90250" y2="25625"/>
                        <a14:foregroundMark x1="96250" y1="23875" x2="96250" y2="23875"/>
                        <a14:foregroundMark x1="0" y1="56500" x2="0" y2="56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432" y="1436559"/>
            <a:ext cx="885304" cy="885304"/>
          </a:xfrm>
          <a:prstGeom prst="rect">
            <a:avLst/>
          </a:prstGeom>
        </p:spPr>
      </p:pic>
      <p:pic>
        <p:nvPicPr>
          <p:cNvPr id="5" name="Picture 4" descr="A red x symbol on a white background&#10;&#10;AI-generated content may be incorrect.">
            <a:extLst>
              <a:ext uri="{FF2B5EF4-FFF2-40B4-BE49-F238E27FC236}">
                <a16:creationId xmlns:a16="http://schemas.microsoft.com/office/drawing/2014/main" id="{85CE7F77-F111-C434-CE9A-37F2F7E5F6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732" b="96907" l="9653" r="89575">
                        <a14:foregroundMark x1="76833" y1="15092" x2="77606" y2="15464"/>
                        <a14:foregroundMark x1="64525" y1="15114" x2="60232" y2="23711"/>
                        <a14:foregroundMark x1="76676" y1="15330" x2="76834" y2="15464"/>
                        <a14:foregroundMark x1="69112" y1="8763" x2="76062" y2="14948"/>
                        <a14:backgroundMark x1="22394" y1="94330" x2="25483" y2="96392"/>
                        <a14:backgroundMark x1="77089" y1="13600" x2="77606" y2="13918"/>
                        <a14:backgroundMark x1="67568" y1="7732" x2="69153" y2="8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189" y="1382159"/>
            <a:ext cx="1295832" cy="97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17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B94B14-A9AC-8039-1FA1-7D9800FF0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3CB7-E961-764B-1D52-26919267E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6DDE2AF-B5AF-5176-519F-C0830C7B7AD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90" y="1445390"/>
            <a:ext cx="12584789" cy="360710"/>
          </a:xfrm>
        </p:spPr>
      </p:pic>
      <p:pic>
        <p:nvPicPr>
          <p:cNvPr id="9" name="Picture 8" descr="A logo with white text&#10;&#10;AI-generated content may be incorrect.">
            <a:extLst>
              <a:ext uri="{FF2B5EF4-FFF2-40B4-BE49-F238E27FC236}">
                <a16:creationId xmlns:a16="http://schemas.microsoft.com/office/drawing/2014/main" id="{24CA8FA3-8E35-C5A3-7FBC-E1C749555C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587" y="698645"/>
            <a:ext cx="2908300" cy="927100"/>
          </a:xfrm>
          <a:prstGeom prst="rect">
            <a:avLst/>
          </a:prstGeom>
        </p:spPr>
      </p:pic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7403D40-12E2-BF92-0929-7DF24A1348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35" y="2684956"/>
            <a:ext cx="2849728" cy="2901074"/>
          </a:xfrm>
          <a:prstGeom prst="rect">
            <a:avLst/>
          </a:prstGeom>
        </p:spPr>
      </p:pic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F04D517-14E0-FCB6-6177-D2391D6E9520}"/>
              </a:ext>
            </a:extLst>
          </p:cNvPr>
          <p:cNvSpPr txBox="1">
            <a:spLocks/>
          </p:cNvSpPr>
          <p:nvPr/>
        </p:nvSpPr>
        <p:spPr>
          <a:xfrm>
            <a:off x="5155325" y="2372490"/>
            <a:ext cx="6698811" cy="4154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800" dirty="0"/>
              <a:t>SIG-Internet wants to create registration forms + call for proposals in their Indico event. Which selection offers both these features?</a:t>
            </a:r>
            <a:br>
              <a:rPr lang="en-NL" sz="2800" dirty="0"/>
            </a:br>
            <a:br>
              <a:rPr lang="en-NL" sz="2800" dirty="0"/>
            </a:br>
            <a:r>
              <a:rPr lang="en-NL" sz="2800" dirty="0"/>
              <a:t>1. Event listing</a:t>
            </a:r>
          </a:p>
          <a:p>
            <a:pPr marL="0" indent="0">
              <a:buNone/>
            </a:pPr>
            <a:r>
              <a:rPr lang="en-NL" sz="2800" dirty="0"/>
              <a:t>2. Meeting</a:t>
            </a:r>
          </a:p>
          <a:p>
            <a:pPr marL="0" indent="0">
              <a:buNone/>
            </a:pPr>
            <a:r>
              <a:rPr lang="en-NL" sz="2800" dirty="0"/>
              <a:t>3. Conference</a:t>
            </a:r>
          </a:p>
        </p:txBody>
      </p:sp>
      <p:pic>
        <p:nvPicPr>
          <p:cNvPr id="13" name="Picture 12" descr="A blue and black logo&#10;&#10;AI-generated content may be incorrect.">
            <a:extLst>
              <a:ext uri="{FF2B5EF4-FFF2-40B4-BE49-F238E27FC236}">
                <a16:creationId xmlns:a16="http://schemas.microsoft.com/office/drawing/2014/main" id="{CC5D63E0-1A15-A0C4-0DAE-5CDF1F9E7F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44" y="698645"/>
            <a:ext cx="15113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653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D6FEA-6A35-A345-3FF2-794B0D41E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153D4-78CA-5281-AF60-BABBC0953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36E9E6A-6B36-813C-A5BF-146F3BDCAF1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90" y="1445390"/>
            <a:ext cx="12584789" cy="360710"/>
          </a:xfrm>
        </p:spPr>
      </p:pic>
      <p:pic>
        <p:nvPicPr>
          <p:cNvPr id="9" name="Picture 8" descr="A logo with white text&#10;&#10;AI-generated content may be incorrect.">
            <a:extLst>
              <a:ext uri="{FF2B5EF4-FFF2-40B4-BE49-F238E27FC236}">
                <a16:creationId xmlns:a16="http://schemas.microsoft.com/office/drawing/2014/main" id="{28D89D94-DF38-20CC-8720-3FC4FD31E7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587" y="698645"/>
            <a:ext cx="2908300" cy="927100"/>
          </a:xfrm>
          <a:prstGeom prst="rect">
            <a:avLst/>
          </a:prstGeom>
        </p:spPr>
      </p:pic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D513BB4-6027-AE1B-2BA6-28E519D406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35" y="2684956"/>
            <a:ext cx="2849728" cy="2901074"/>
          </a:xfrm>
          <a:prstGeom prst="rect">
            <a:avLst/>
          </a:prstGeom>
        </p:spPr>
      </p:pic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0229198-55FE-9FBA-B46F-A7E01CE40231}"/>
              </a:ext>
            </a:extLst>
          </p:cNvPr>
          <p:cNvSpPr txBox="1">
            <a:spLocks/>
          </p:cNvSpPr>
          <p:nvPr/>
        </p:nvSpPr>
        <p:spPr>
          <a:xfrm>
            <a:off x="5155325" y="2372490"/>
            <a:ext cx="6698811" cy="4154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sz="2800" dirty="0"/>
              <a:t>SIG-Internet wants to create registration forms + call for proposals in their Indico event. Which selection offers both these features?</a:t>
            </a:r>
            <a:br>
              <a:rPr lang="en-NL" sz="2800" dirty="0"/>
            </a:br>
            <a:br>
              <a:rPr lang="en-NL" sz="2800" dirty="0"/>
            </a:br>
            <a:r>
              <a:rPr lang="en-NL" sz="2800" dirty="0"/>
              <a:t>1. Event listing</a:t>
            </a:r>
          </a:p>
          <a:p>
            <a:pPr marL="0" indent="0">
              <a:buNone/>
            </a:pPr>
            <a:r>
              <a:rPr lang="en-NL" sz="2800" dirty="0"/>
              <a:t>2. Meeting</a:t>
            </a:r>
          </a:p>
          <a:p>
            <a:pPr marL="0" indent="0">
              <a:buNone/>
            </a:pPr>
            <a:r>
              <a:rPr lang="en-NL" sz="2800" b="1" dirty="0"/>
              <a:t>3. Conference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8745BDD-7B46-7EC5-6F40-F3033C1EB0CE}"/>
              </a:ext>
            </a:extLst>
          </p:cNvPr>
          <p:cNvSpPr/>
          <p:nvPr/>
        </p:nvSpPr>
        <p:spPr>
          <a:xfrm>
            <a:off x="1403131" y="4682359"/>
            <a:ext cx="2033752" cy="7302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5" name="Picture 4" descr="A blue and black logo&#10;&#10;AI-generated content may be incorrect.">
            <a:extLst>
              <a:ext uri="{FF2B5EF4-FFF2-40B4-BE49-F238E27FC236}">
                <a16:creationId xmlns:a16="http://schemas.microsoft.com/office/drawing/2014/main" id="{63A2C33D-E11F-3320-1229-8DEA6F8A78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44" y="698645"/>
            <a:ext cx="15113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058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C782DC-8117-107D-DEBA-B219A065B5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12B71-A839-3EBA-724E-6C6DD5B99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1F9765B-C39E-EAB0-AE41-AA501DC1DEA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90" y="1445390"/>
            <a:ext cx="12584789" cy="360710"/>
          </a:xfrm>
        </p:spPr>
      </p:pic>
      <p:pic>
        <p:nvPicPr>
          <p:cNvPr id="9" name="Picture 8" descr="A logo with white text&#10;&#10;AI-generated content may be incorrect.">
            <a:extLst>
              <a:ext uri="{FF2B5EF4-FFF2-40B4-BE49-F238E27FC236}">
                <a16:creationId xmlns:a16="http://schemas.microsoft.com/office/drawing/2014/main" id="{D776BA92-2486-416D-9209-76BA6377EE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587" y="698645"/>
            <a:ext cx="2908300" cy="927100"/>
          </a:xfrm>
          <a:prstGeom prst="rect">
            <a:avLst/>
          </a:prstGeom>
        </p:spPr>
      </p:pic>
      <p:pic>
        <p:nvPicPr>
          <p:cNvPr id="5" name="Picture 4" descr="A grey rectangular sign with white text&#10;&#10;AI-generated content may be incorrect.">
            <a:extLst>
              <a:ext uri="{FF2B5EF4-FFF2-40B4-BE49-F238E27FC236}">
                <a16:creationId xmlns:a16="http://schemas.microsoft.com/office/drawing/2014/main" id="{BADBF07E-122B-9900-D642-2EDC8EB004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43" y="2062891"/>
            <a:ext cx="4820088" cy="1401965"/>
          </a:xfrm>
          <a:prstGeom prst="rect">
            <a:avLst/>
          </a:prstGeom>
        </p:spPr>
      </p:pic>
      <p:pic>
        <p:nvPicPr>
          <p:cNvPr id="8" name="Picture 7" descr="A grey rectangular sign with white text&#10;&#10;AI-generated content may be incorrect.">
            <a:extLst>
              <a:ext uri="{FF2B5EF4-FFF2-40B4-BE49-F238E27FC236}">
                <a16:creationId xmlns:a16="http://schemas.microsoft.com/office/drawing/2014/main" id="{45C01D5F-5303-4346-D2D1-9AC24AEDC3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126" y="3541292"/>
            <a:ext cx="6226761" cy="1301639"/>
          </a:xfrm>
          <a:prstGeom prst="rect">
            <a:avLst/>
          </a:prstGeom>
        </p:spPr>
      </p:pic>
      <p:pic>
        <p:nvPicPr>
          <p:cNvPr id="13" name="Picture 12" descr="A black and white text&#10;&#10;AI-generated content may be incorrect.">
            <a:extLst>
              <a:ext uri="{FF2B5EF4-FFF2-40B4-BE49-F238E27FC236}">
                <a16:creationId xmlns:a16="http://schemas.microsoft.com/office/drawing/2014/main" id="{54FE49A6-5B38-B04A-CCF7-B34C72E84E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43" y="5023286"/>
            <a:ext cx="5545550" cy="1401965"/>
          </a:xfrm>
          <a:prstGeom prst="rect">
            <a:avLst/>
          </a:prstGeom>
        </p:spPr>
      </p:pic>
      <p:pic>
        <p:nvPicPr>
          <p:cNvPr id="14" name="Picture 13" descr="A blue and black logo&#10;&#10;AI-generated content may be incorrect.">
            <a:extLst>
              <a:ext uri="{FF2B5EF4-FFF2-40B4-BE49-F238E27FC236}">
                <a16:creationId xmlns:a16="http://schemas.microsoft.com/office/drawing/2014/main" id="{950CF004-C4F4-65E9-5B45-E8F13ABDF7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44" y="698645"/>
            <a:ext cx="15113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668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E95B9-107D-B38B-D2E7-A7A242511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EF4ED-9062-47F5-2EAA-91EAB0AB4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8514D4D-1B44-2876-49C7-B076E97DBC9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90" y="1445390"/>
            <a:ext cx="12584789" cy="360710"/>
          </a:xfrm>
        </p:spPr>
      </p:pic>
      <p:pic>
        <p:nvPicPr>
          <p:cNvPr id="9" name="Picture 8" descr="A logo with white text&#10;&#10;AI-generated content may be incorrect.">
            <a:extLst>
              <a:ext uri="{FF2B5EF4-FFF2-40B4-BE49-F238E27FC236}">
                <a16:creationId xmlns:a16="http://schemas.microsoft.com/office/drawing/2014/main" id="{B240CC6A-A88B-F766-21D5-260F571638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587" y="698645"/>
            <a:ext cx="2908300" cy="927100"/>
          </a:xfrm>
          <a:prstGeom prst="rect">
            <a:avLst/>
          </a:prstGeom>
        </p:spPr>
      </p:pic>
      <p:pic>
        <p:nvPicPr>
          <p:cNvPr id="14" name="Picture 13" descr="A blue and black logo&#10;&#10;AI-generated content may be incorrect.">
            <a:extLst>
              <a:ext uri="{FF2B5EF4-FFF2-40B4-BE49-F238E27FC236}">
                <a16:creationId xmlns:a16="http://schemas.microsoft.com/office/drawing/2014/main" id="{170865DD-6D21-ABD1-417B-C9651B3EA6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44" y="698645"/>
            <a:ext cx="1511300" cy="711200"/>
          </a:xfrm>
          <a:prstGeom prst="rect">
            <a:avLst/>
          </a:prstGeom>
        </p:spPr>
      </p:pic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1FA25016-A27E-CE33-B78A-08DF147C0384}"/>
              </a:ext>
            </a:extLst>
          </p:cNvPr>
          <p:cNvSpPr txBox="1">
            <a:spLocks/>
          </p:cNvSpPr>
          <p:nvPr/>
        </p:nvSpPr>
        <p:spPr>
          <a:xfrm>
            <a:off x="4618378" y="2156590"/>
            <a:ext cx="4676531" cy="61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b="1" dirty="0">
                <a:solidFill>
                  <a:srgbClr val="C00000"/>
                </a:solidFill>
              </a:rPr>
              <a:t>Find 4 differences!</a:t>
            </a:r>
          </a:p>
        </p:txBody>
      </p:sp>
    </p:spTree>
    <p:extLst>
      <p:ext uri="{BB962C8B-B14F-4D97-AF65-F5344CB8AC3E}">
        <p14:creationId xmlns:p14="http://schemas.microsoft.com/office/powerpoint/2010/main" val="1323206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1516B-F606-6AC4-4A53-19821AEBA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22752-0DAF-C5A4-D65C-0DDDBA00D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91000"/>
            <a:ext cx="9894723" cy="645559"/>
          </a:xfrm>
        </p:spPr>
        <p:txBody>
          <a:bodyPr/>
          <a:lstStyle/>
          <a:p>
            <a:r>
              <a:rPr lang="en-GB" dirty="0"/>
              <a:t>Pre-event do’s &amp; don’ts - Indico</a:t>
            </a:r>
          </a:p>
        </p:txBody>
      </p:sp>
      <p:pic>
        <p:nvPicPr>
          <p:cNvPr id="8" name="Picture 7" descr="A screenshot of a meeting&#10;&#10;AI-generated content may be incorrect.">
            <a:extLst>
              <a:ext uri="{FF2B5EF4-FFF2-40B4-BE49-F238E27FC236}">
                <a16:creationId xmlns:a16="http://schemas.microsoft.com/office/drawing/2014/main" id="{970C8C58-CA14-2E6E-56F7-0E90DB170F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79" b="17283"/>
          <a:stretch/>
        </p:blipFill>
        <p:spPr>
          <a:xfrm>
            <a:off x="7194610" y="553451"/>
            <a:ext cx="4997390" cy="6266948"/>
          </a:xfrm>
          <a:prstGeom prst="rect">
            <a:avLst/>
          </a:prstGeom>
        </p:spPr>
      </p:pic>
      <p:pic>
        <p:nvPicPr>
          <p:cNvPr id="5" name="Picture 4" descr="A screenshot of a meeting&#10;&#10;AI-generated content may be incorrect.">
            <a:extLst>
              <a:ext uri="{FF2B5EF4-FFF2-40B4-BE49-F238E27FC236}">
                <a16:creationId xmlns:a16="http://schemas.microsoft.com/office/drawing/2014/main" id="{DD2DBB64-BDB2-982B-4446-12E4A7622C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" r="9710" b="16865"/>
          <a:stretch/>
        </p:blipFill>
        <p:spPr>
          <a:xfrm>
            <a:off x="0" y="553451"/>
            <a:ext cx="7026442" cy="633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98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Association_Presentation_Template_2024" id="{62825795-2013-41BF-A5F3-AC7B5009A514}" vid="{0FF692CD-5C9D-458C-A42A-E19A6E9875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EAC39FCDB5274E85521115CCD44900" ma:contentTypeVersion="4" ma:contentTypeDescription="Create a new document." ma:contentTypeScope="" ma:versionID="b76de178137d6f462ca2198ee5b949ba">
  <xsd:schema xmlns:xsd="http://www.w3.org/2001/XMLSchema" xmlns:xs="http://www.w3.org/2001/XMLSchema" xmlns:p="http://schemas.microsoft.com/office/2006/metadata/properties" xmlns:ns2="4daf2f13-22e0-4a33-b887-3c149763def7" targetNamespace="http://schemas.microsoft.com/office/2006/metadata/properties" ma:root="true" ma:fieldsID="9bddc97bae6594a946bf892aacc48f5b" ns2:_="">
    <xsd:import namespace="4daf2f13-22e0-4a33-b887-3c149763de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af2f13-22e0-4a33-b887-3c149763de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5510FB-36FB-4154-A2BF-C542F10FC2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af2f13-22e0-4a33-b887-3c149763de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CBFBE69-594A-4D95-9A03-629D5C5A13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1505B4-EB03-4FE5-A8AD-247CA6255C2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468</TotalTime>
  <Words>1359</Words>
  <Application>Microsoft Macintosh PowerPoint</Application>
  <PresentationFormat>Widescreen</PresentationFormat>
  <Paragraphs>251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PowerPoint Presentation</vt:lpstr>
      <vt:lpstr>Do’s &amp; don’ts throughout event phases</vt:lpstr>
      <vt:lpstr>Pre-event do’s &amp; don’ts – host expectations</vt:lpstr>
      <vt:lpstr>Pre-event do’s &amp; don’ts – host expectations</vt:lpstr>
      <vt:lpstr>Pre-event do’s &amp; don’ts - Indico</vt:lpstr>
      <vt:lpstr>Pre-event do’s &amp; don’ts - Indico</vt:lpstr>
      <vt:lpstr>Pre-event do’s &amp; don’ts - Indico</vt:lpstr>
      <vt:lpstr>Pre-event do’s &amp; don’ts - Indico</vt:lpstr>
      <vt:lpstr>Pre-event do’s &amp; don’ts - Indico</vt:lpstr>
      <vt:lpstr>Pre-event do’s &amp; don’ts - Indico</vt:lpstr>
      <vt:lpstr>Pre-event do’s &amp; don’ts - Indico</vt:lpstr>
      <vt:lpstr>Pre-event do’s &amp; don’ts - Indico</vt:lpstr>
      <vt:lpstr>Pre-event do’s &amp; don’ts - Indico</vt:lpstr>
      <vt:lpstr>Pre-event do’s &amp; don’ts - Indico</vt:lpstr>
      <vt:lpstr>Pre-event do’s &amp; don’ts - Indico</vt:lpstr>
      <vt:lpstr>Pre-event do’s &amp; don’ts - Indico</vt:lpstr>
      <vt:lpstr>During event do’s &amp; don’ts </vt:lpstr>
      <vt:lpstr>During event do’s &amp; don’ts </vt:lpstr>
      <vt:lpstr>During event do’s &amp; don’ts </vt:lpstr>
      <vt:lpstr>During event do’s &amp; don’ts </vt:lpstr>
      <vt:lpstr>During event do’s &amp; don’ts </vt:lpstr>
      <vt:lpstr>During event do’s &amp; don’ts </vt:lpstr>
      <vt:lpstr>Post-event do’s &amp; don’ts </vt:lpstr>
      <vt:lpstr>Post-event do’s &amp; don’ts </vt:lpstr>
      <vt:lpstr>Post-event do’s &amp; don’ts </vt:lpstr>
      <vt:lpstr>Post-event do’s &amp; don’ts </vt:lpstr>
      <vt:lpstr>SIG events do’s &amp; don’ts </vt:lpstr>
      <vt:lpstr>SIG Guide – will be shared with you soon!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Nicole Harris</dc:creator>
  <cp:lastModifiedBy>Nadelina Sandu</cp:lastModifiedBy>
  <cp:revision>24</cp:revision>
  <dcterms:created xsi:type="dcterms:W3CDTF">2025-05-09T13:30:23Z</dcterms:created>
  <dcterms:modified xsi:type="dcterms:W3CDTF">2025-05-15T13:02:35Z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0x01010090EAC39FCDB5274E85521115CCD44900</vt:lpwstr>
  </property>
  <property fmtid="{D5CDD505-2E9C-101B-9397-08002B2CF9AE}" pid="3" name="FunctionalTeam">
    <vt:lpwstr>4;#Information Management|94b3ca60-d26b-4bcf-94e8-a8e36b54d2bb</vt:lpwstr>
  </property>
  <property fmtid="{D5CDD505-2E9C-101B-9397-08002B2CF9AE}" pid="4" name="TaxKeyword">
    <vt:lpwstr/>
  </property>
  <property fmtid="{D5CDD505-2E9C-101B-9397-08002B2CF9AE}" pid="5" name="DocumentType">
    <vt:lpwstr/>
  </property>
</Properties>
</file>