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371" r:id="rId2"/>
    <p:sldId id="1121" r:id="rId3"/>
    <p:sldId id="1134" r:id="rId4"/>
    <p:sldId id="1117" r:id="rId5"/>
    <p:sldId id="1126" r:id="rId6"/>
    <p:sldId id="1128" r:id="rId7"/>
    <p:sldId id="1125" r:id="rId8"/>
    <p:sldId id="1130" r:id="rId9"/>
    <p:sldId id="1131" r:id="rId10"/>
    <p:sldId id="1132" r:id="rId11"/>
    <p:sldId id="1133" r:id="rId12"/>
    <p:sldId id="421" r:id="rId13"/>
    <p:sldId id="396" r:id="rId14"/>
    <p:sldId id="1122" r:id="rId15"/>
    <p:sldId id="1123" r:id="rId16"/>
    <p:sldId id="1107" r:id="rId17"/>
    <p:sldId id="397"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7E0B7CE-95A1-2EBB-D1FE-5F6C3AB8E8D5}" name="Grace Cooper" initials="GC" userId="S::grace.cooper@geant.org::476e8d65-5d7a-4da6-8fc1-9baf4875e5f3"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A3"/>
    <a:srgbClr val="577F43"/>
    <a:srgbClr val="E12826"/>
    <a:srgbClr val="E028D7"/>
    <a:srgbClr val="FFC200"/>
    <a:srgbClr val="C6D7DF"/>
    <a:srgbClr val="8EB1D1"/>
    <a:srgbClr val="FFD3ED"/>
    <a:srgbClr val="6EC39C"/>
    <a:srgbClr val="00598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5D9BF9A-50DA-724C-B1AC-5C74D9557F7E}" v="40" dt="2025-05-14T21:51:04.49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308" autoAdjust="0"/>
    <p:restoredTop sz="83163" autoAdjust="0"/>
  </p:normalViewPr>
  <p:slideViewPr>
    <p:cSldViewPr snapToGrid="0">
      <p:cViewPr varScale="1">
        <p:scale>
          <a:sx n="128" d="100"/>
          <a:sy n="128" d="100"/>
        </p:scale>
        <p:origin x="1552" y="168"/>
      </p:cViewPr>
      <p:guideLst/>
    </p:cSldViewPr>
  </p:slideViewPr>
  <p:notesTextViewPr>
    <p:cViewPr>
      <p:scale>
        <a:sx n="3" d="2"/>
        <a:sy n="3" d="2"/>
      </p:scale>
      <p:origin x="0" y="0"/>
    </p:cViewPr>
  </p:notesTextViewPr>
  <p:sorterViewPr>
    <p:cViewPr>
      <p:scale>
        <a:sx n="80" d="100"/>
        <a:sy n="80" d="100"/>
      </p:scale>
      <p:origin x="0" y="0"/>
    </p:cViewPr>
  </p:sorterViewPr>
  <p:notesViewPr>
    <p:cSldViewPr snapToGrid="0">
      <p:cViewPr varScale="1">
        <p:scale>
          <a:sx n="88" d="100"/>
          <a:sy n="88" d="100"/>
        </p:scale>
        <p:origin x="3822"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8/10/relationships/authors" Targe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6DFA2B-42E7-483C-89A7-B63D17235420}" type="datetimeFigureOut">
              <a:rPr lang="en-GB" smtClean="0"/>
              <a:t>14/05/2025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A26957-3063-4AF5-9C10-771E4439D98E}" type="slidenum">
              <a:rPr lang="en-GB" smtClean="0"/>
              <a:t>‹#›</a:t>
            </a:fld>
            <a:endParaRPr lang="en-GB"/>
          </a:p>
        </p:txBody>
      </p:sp>
    </p:spTree>
    <p:extLst>
      <p:ext uri="{BB962C8B-B14F-4D97-AF65-F5344CB8AC3E}">
        <p14:creationId xmlns:p14="http://schemas.microsoft.com/office/powerpoint/2010/main" val="3966994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kern="100" dirty="0">
                <a:effectLst/>
                <a:latin typeface="Aptos" panose="020B0004020202020204" pitchFamily="34" charset="0"/>
                <a:ea typeface="Aptos" panose="020B0004020202020204" pitchFamily="34" charset="0"/>
                <a:cs typeface="Times New Roman" panose="02020603050405020304" pitchFamily="18" charset="0"/>
              </a:rPr>
              <a:t>Hi everyone just to re introduce myself my name is Grace and I'm part of the Marcomms teams at GÉANT, specifically the communication side of things and we're just going to talk about best practises for communications as a whole.</a:t>
            </a:r>
          </a:p>
          <a:p>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Within our Marcomms team we are all responsible for different areas, and one of mine is the GCP. So what we're going to look at is how do we reach existing community participants in addition to new ones.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EAA26957-3063-4AF5-9C10-771E4439D98E}" type="slidenum">
              <a:rPr lang="en-GB" smtClean="0"/>
              <a:t>1</a:t>
            </a:fld>
            <a:endParaRPr lang="en-GB"/>
          </a:p>
        </p:txBody>
      </p:sp>
    </p:spTree>
    <p:extLst>
      <p:ext uri="{BB962C8B-B14F-4D97-AF65-F5344CB8AC3E}">
        <p14:creationId xmlns:p14="http://schemas.microsoft.com/office/powerpoint/2010/main" val="6156064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00" dirty="0">
                <a:effectLst/>
                <a:latin typeface="Aptos" panose="020B0004020202020204" pitchFamily="34" charset="0"/>
                <a:ea typeface="Aptos" panose="020B0004020202020204" pitchFamily="34" charset="0"/>
                <a:cs typeface="Times New Roman" panose="02020603050405020304" pitchFamily="18" charset="0"/>
              </a:rPr>
              <a:t>Make it personal! When you are on LinkedIn, we want to hear genuine thoughts, feelings, stories from event, not just the agenda! </a:t>
            </a:r>
            <a:endParaRPr lang="en-US" dirty="0"/>
          </a:p>
        </p:txBody>
      </p:sp>
      <p:sp>
        <p:nvSpPr>
          <p:cNvPr id="4" name="Slide Number Placeholder 3"/>
          <p:cNvSpPr>
            <a:spLocks noGrp="1"/>
          </p:cNvSpPr>
          <p:nvPr>
            <p:ph type="sldNum" sz="quarter" idx="5"/>
          </p:nvPr>
        </p:nvSpPr>
        <p:spPr/>
        <p:txBody>
          <a:bodyPr/>
          <a:lstStyle/>
          <a:p>
            <a:fld id="{EAA26957-3063-4AF5-9C10-771E4439D98E}" type="slidenum">
              <a:rPr lang="en-GB" smtClean="0"/>
              <a:t>10</a:t>
            </a:fld>
            <a:endParaRPr lang="en-GB"/>
          </a:p>
        </p:txBody>
      </p:sp>
    </p:spTree>
    <p:extLst>
      <p:ext uri="{BB962C8B-B14F-4D97-AF65-F5344CB8AC3E}">
        <p14:creationId xmlns:p14="http://schemas.microsoft.com/office/powerpoint/2010/main" val="31058780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00" dirty="0">
                <a:effectLst/>
                <a:latin typeface="Aptos" panose="020B0004020202020204" pitchFamily="34" charset="0"/>
                <a:ea typeface="Aptos" panose="020B0004020202020204" pitchFamily="34" charset="0"/>
                <a:cs typeface="Times New Roman" panose="02020603050405020304" pitchFamily="18" charset="0"/>
              </a:rPr>
              <a:t>We can help drive new members, and continue momentum with various GCP activities if we all collaborate on this!</a:t>
            </a:r>
          </a:p>
          <a:p>
            <a:endParaRPr lang="en-US" dirty="0"/>
          </a:p>
        </p:txBody>
      </p:sp>
      <p:sp>
        <p:nvSpPr>
          <p:cNvPr id="4" name="Slide Number Placeholder 3"/>
          <p:cNvSpPr>
            <a:spLocks noGrp="1"/>
          </p:cNvSpPr>
          <p:nvPr>
            <p:ph type="sldNum" sz="quarter" idx="5"/>
          </p:nvPr>
        </p:nvSpPr>
        <p:spPr/>
        <p:txBody>
          <a:bodyPr/>
          <a:lstStyle/>
          <a:p>
            <a:fld id="{EAA26957-3063-4AF5-9C10-771E4439D98E}" type="slidenum">
              <a:rPr lang="en-GB" smtClean="0"/>
              <a:t>11</a:t>
            </a:fld>
            <a:endParaRPr lang="en-GB"/>
          </a:p>
        </p:txBody>
      </p:sp>
    </p:spTree>
    <p:extLst>
      <p:ext uri="{BB962C8B-B14F-4D97-AF65-F5344CB8AC3E}">
        <p14:creationId xmlns:p14="http://schemas.microsoft.com/office/powerpoint/2010/main" val="36573756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Most important, we need to think about the why!</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We want to raise awareness about our events and impact,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we want increase involvement of the community in these activities.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 It’s important for us to also raise our community profile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This will then  increasing registration to meetings.</a:t>
            </a:r>
          </a:p>
          <a:p>
            <a:endParaRPr lang="en-US" dirty="0"/>
          </a:p>
        </p:txBody>
      </p:sp>
      <p:sp>
        <p:nvSpPr>
          <p:cNvPr id="4" name="Slide Number Placeholder 3"/>
          <p:cNvSpPr>
            <a:spLocks noGrp="1"/>
          </p:cNvSpPr>
          <p:nvPr>
            <p:ph type="sldNum" sz="quarter" idx="5"/>
          </p:nvPr>
        </p:nvSpPr>
        <p:spPr/>
        <p:txBody>
          <a:bodyPr/>
          <a:lstStyle/>
          <a:p>
            <a:fld id="{EAA26957-3063-4AF5-9C10-771E4439D98E}" type="slidenum">
              <a:rPr lang="en-GB" smtClean="0"/>
              <a:t>12</a:t>
            </a:fld>
            <a:endParaRPr lang="en-GB"/>
          </a:p>
        </p:txBody>
      </p:sp>
    </p:spTree>
    <p:extLst>
      <p:ext uri="{BB962C8B-B14F-4D97-AF65-F5344CB8AC3E}">
        <p14:creationId xmlns:p14="http://schemas.microsoft.com/office/powerpoint/2010/main" val="12444470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Before the event, it’s important to reach out to me so I can support you with drafting an article to publish on CONNECT and promote on our other channels.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But I do not monitor the events page so I will need to be notified.</a:t>
            </a:r>
          </a:p>
          <a:p>
            <a:endParaRPr lang="en-US" dirty="0"/>
          </a:p>
        </p:txBody>
      </p:sp>
      <p:sp>
        <p:nvSpPr>
          <p:cNvPr id="4" name="Slide Number Placeholder 3"/>
          <p:cNvSpPr>
            <a:spLocks noGrp="1"/>
          </p:cNvSpPr>
          <p:nvPr>
            <p:ph type="sldNum" sz="quarter" idx="5"/>
          </p:nvPr>
        </p:nvSpPr>
        <p:spPr/>
        <p:txBody>
          <a:bodyPr/>
          <a:lstStyle/>
          <a:p>
            <a:fld id="{EAA26957-3063-4AF5-9C10-771E4439D98E}" type="slidenum">
              <a:rPr lang="en-GB" smtClean="0"/>
              <a:t>13</a:t>
            </a:fld>
            <a:endParaRPr lang="en-GB"/>
          </a:p>
        </p:txBody>
      </p:sp>
    </p:spTree>
    <p:extLst>
      <p:ext uri="{BB962C8B-B14F-4D97-AF65-F5344CB8AC3E}">
        <p14:creationId xmlns:p14="http://schemas.microsoft.com/office/powerpoint/2010/main" val="9229801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F0699A-391C-D4D6-7C15-2B65D402F2C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0565178-8E99-AD6D-4B4A-4BABE61468D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B30FC67-2E86-2578-5B2C-B6098C870079}"/>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During the event, you can take landscape pictures to be included within the follow up article.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It’s also an option to post during an event so let me know if this is something you would like to happen.</a:t>
            </a:r>
          </a:p>
          <a:p>
            <a:endParaRPr lang="en-US" dirty="0"/>
          </a:p>
        </p:txBody>
      </p:sp>
      <p:sp>
        <p:nvSpPr>
          <p:cNvPr id="4" name="Slide Number Placeholder 3">
            <a:extLst>
              <a:ext uri="{FF2B5EF4-FFF2-40B4-BE49-F238E27FC236}">
                <a16:creationId xmlns:a16="http://schemas.microsoft.com/office/drawing/2014/main" id="{13327EBE-86E3-3DAE-4457-F4C5AF6AAEC1}"/>
              </a:ext>
            </a:extLst>
          </p:cNvPr>
          <p:cNvSpPr>
            <a:spLocks noGrp="1"/>
          </p:cNvSpPr>
          <p:nvPr>
            <p:ph type="sldNum" sz="quarter" idx="5"/>
          </p:nvPr>
        </p:nvSpPr>
        <p:spPr/>
        <p:txBody>
          <a:bodyPr/>
          <a:lstStyle/>
          <a:p>
            <a:fld id="{EAA26957-3063-4AF5-9C10-771E4439D98E}" type="slidenum">
              <a:rPr lang="en-GB" smtClean="0"/>
              <a:t>14</a:t>
            </a:fld>
            <a:endParaRPr lang="en-GB"/>
          </a:p>
        </p:txBody>
      </p:sp>
    </p:spTree>
    <p:extLst>
      <p:ext uri="{BB962C8B-B14F-4D97-AF65-F5344CB8AC3E}">
        <p14:creationId xmlns:p14="http://schemas.microsoft.com/office/powerpoint/2010/main" val="1787884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0BA752-A376-8B52-80F1-786F7057101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7808CA6-C05A-AEB5-981A-D418066A9D0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6B6523F-4043-8267-E9A8-F8308415F4B7}"/>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After the event, something we need to improve on is the follow up article which is part of our KPIs. As soon as the meeting has finished, I need a summary of the event, including main highlights of topics discussed, insight into themes of conversations, and what the outcomes were. Please do not send me the agenda as this is not personal.</a:t>
            </a:r>
          </a:p>
          <a:p>
            <a:endParaRPr lang="en-US" dirty="0"/>
          </a:p>
        </p:txBody>
      </p:sp>
      <p:sp>
        <p:nvSpPr>
          <p:cNvPr id="4" name="Slide Number Placeholder 3">
            <a:extLst>
              <a:ext uri="{FF2B5EF4-FFF2-40B4-BE49-F238E27FC236}">
                <a16:creationId xmlns:a16="http://schemas.microsoft.com/office/drawing/2014/main" id="{77F6EA72-6868-4A33-404C-EE053DCA8A4B}"/>
              </a:ext>
            </a:extLst>
          </p:cNvPr>
          <p:cNvSpPr>
            <a:spLocks noGrp="1"/>
          </p:cNvSpPr>
          <p:nvPr>
            <p:ph type="sldNum" sz="quarter" idx="5"/>
          </p:nvPr>
        </p:nvSpPr>
        <p:spPr/>
        <p:txBody>
          <a:bodyPr/>
          <a:lstStyle/>
          <a:p>
            <a:fld id="{EAA26957-3063-4AF5-9C10-771E4439D98E}" type="slidenum">
              <a:rPr lang="en-GB" smtClean="0"/>
              <a:t>15</a:t>
            </a:fld>
            <a:endParaRPr lang="en-GB"/>
          </a:p>
        </p:txBody>
      </p:sp>
    </p:spTree>
    <p:extLst>
      <p:ext uri="{BB962C8B-B14F-4D97-AF65-F5344CB8AC3E}">
        <p14:creationId xmlns:p14="http://schemas.microsoft.com/office/powerpoint/2010/main" val="37450986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AA26957-3063-4AF5-9C10-771E4439D98E}" type="slidenum">
              <a:rPr lang="en-GB" smtClean="0"/>
              <a:t>17</a:t>
            </a:fld>
            <a:endParaRPr lang="en-GB"/>
          </a:p>
        </p:txBody>
      </p:sp>
    </p:spTree>
    <p:extLst>
      <p:ext uri="{BB962C8B-B14F-4D97-AF65-F5344CB8AC3E}">
        <p14:creationId xmlns:p14="http://schemas.microsoft.com/office/powerpoint/2010/main" val="41278641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just wanted to show those of you </a:t>
            </a:r>
            <a:r>
              <a:rPr lang="en-US" dirty="0" err="1"/>
              <a:t>who.may</a:t>
            </a:r>
            <a:r>
              <a:rPr lang="en-US" dirty="0"/>
              <a:t> not have seen it yet – this is our new thematic wheel! We have updated the community page, which is also where you can locate the thematic wheel on the top left for you to download and use in your presentations.</a:t>
            </a:r>
          </a:p>
        </p:txBody>
      </p:sp>
      <p:sp>
        <p:nvSpPr>
          <p:cNvPr id="4" name="Slide Number Placeholder 3"/>
          <p:cNvSpPr>
            <a:spLocks noGrp="1"/>
          </p:cNvSpPr>
          <p:nvPr>
            <p:ph type="sldNum" sz="quarter" idx="5"/>
          </p:nvPr>
        </p:nvSpPr>
        <p:spPr/>
        <p:txBody>
          <a:bodyPr/>
          <a:lstStyle/>
          <a:p>
            <a:fld id="{EAA26957-3063-4AF5-9C10-771E4439D98E}" type="slidenum">
              <a:rPr lang="en-GB" smtClean="0"/>
              <a:t>2</a:t>
            </a:fld>
            <a:endParaRPr lang="en-GB"/>
          </a:p>
        </p:txBody>
      </p:sp>
    </p:spTree>
    <p:extLst>
      <p:ext uri="{BB962C8B-B14F-4D97-AF65-F5344CB8AC3E}">
        <p14:creationId xmlns:p14="http://schemas.microsoft.com/office/powerpoint/2010/main" val="30721324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1200"/>
              </a:spcBef>
              <a:spcAft>
                <a:spcPts val="0"/>
              </a:spcAft>
              <a:buClrTx/>
              <a:buSzTx/>
              <a:buFontTx/>
              <a:buNone/>
              <a:tabLst/>
              <a:defRPr/>
            </a:pPr>
            <a:r>
              <a:rPr lang="en-GB" sz="1200" kern="100" dirty="0">
                <a:effectLst/>
                <a:latin typeface="Aptos" panose="020B0004020202020204" pitchFamily="34" charset="0"/>
                <a:ea typeface="Aptos" panose="020B0004020202020204" pitchFamily="34" charset="0"/>
                <a:cs typeface="Times New Roman" panose="02020603050405020304" pitchFamily="18" charset="0"/>
              </a:rPr>
              <a:t>So how do we reach existing community participants in addition to new ones. </a:t>
            </a:r>
          </a:p>
          <a:p>
            <a:pPr marL="0" indent="0">
              <a:lnSpc>
                <a:spcPct val="100000"/>
              </a:lnSpc>
              <a:spcBef>
                <a:spcPts val="1200"/>
              </a:spcBef>
              <a:buNone/>
            </a:pPr>
            <a:endParaRPr lang="en-US" sz="1200" b="1" dirty="0"/>
          </a:p>
          <a:p>
            <a:pPr marL="457200" indent="-457200">
              <a:lnSpc>
                <a:spcPct val="100000"/>
              </a:lnSpc>
              <a:spcBef>
                <a:spcPts val="1200"/>
              </a:spcBef>
              <a:buAutoNum type="arabicPeriod"/>
            </a:pPr>
            <a:endParaRPr lang="en-US" sz="1200" b="1" dirty="0"/>
          </a:p>
          <a:p>
            <a:pPr marL="457200" indent="-457200">
              <a:lnSpc>
                <a:spcPct val="100000"/>
              </a:lnSpc>
              <a:spcBef>
                <a:spcPts val="1200"/>
              </a:spcBef>
              <a:buAutoNum type="arabicPeriod"/>
            </a:pPr>
            <a:r>
              <a:rPr lang="en-US" sz="1200" b="1" dirty="0"/>
              <a:t>Right Audience </a:t>
            </a:r>
            <a:r>
              <a:rPr lang="en-US" sz="1200" dirty="0"/>
              <a:t>– Who do you want to speak to? Existing members? New members? NREN staff? University staff? Commercial participants? Each of these need different approaches. </a:t>
            </a:r>
          </a:p>
          <a:p>
            <a:pPr marL="457200" indent="-457200">
              <a:lnSpc>
                <a:spcPct val="100000"/>
              </a:lnSpc>
              <a:spcBef>
                <a:spcPts val="1200"/>
              </a:spcBef>
              <a:buAutoNum type="arabicPeriod"/>
            </a:pPr>
            <a:r>
              <a:rPr lang="en-US" sz="1200" b="1" dirty="0"/>
              <a:t>Right Message </a:t>
            </a:r>
            <a:r>
              <a:rPr lang="en-US" sz="1200" dirty="0"/>
              <a:t>– What do you want to tell them? What is the call to action? Is it attending or presenting as an example?</a:t>
            </a:r>
          </a:p>
          <a:p>
            <a:pPr marL="457200" indent="-457200">
              <a:lnSpc>
                <a:spcPct val="100000"/>
              </a:lnSpc>
              <a:spcBef>
                <a:spcPts val="1200"/>
              </a:spcBef>
              <a:buAutoNum type="arabicPeriod"/>
            </a:pPr>
            <a:r>
              <a:rPr lang="en-US" sz="1200" b="1" dirty="0"/>
              <a:t>Right Time </a:t>
            </a:r>
            <a:r>
              <a:rPr lang="en-US" sz="1200" dirty="0"/>
              <a:t>– Getting the right balance of communications is key – early and often! Continuous engagement is important to keep momentum going and to keep everyone informed.</a:t>
            </a:r>
          </a:p>
          <a:p>
            <a:pPr marL="457200" indent="-457200">
              <a:lnSpc>
                <a:spcPct val="100000"/>
              </a:lnSpc>
              <a:spcBef>
                <a:spcPts val="1200"/>
              </a:spcBef>
              <a:buFont typeface="Arial" panose="020B0604020202020204" pitchFamily="34" charset="0"/>
              <a:buAutoNum type="arabicPeriod"/>
            </a:pPr>
            <a:r>
              <a:rPr lang="en-US" sz="1200" b="1" dirty="0"/>
              <a:t>Right Channel </a:t>
            </a:r>
            <a:r>
              <a:rPr lang="en-US" sz="1200" dirty="0"/>
              <a:t>-  The previous three Rs then help to determine this. Social Media can struggle with getting you access to new members (as they don’t know you so won’t follow you), similar to emailing. So how do you reach them? Can you leverage other channels to reach new people?</a:t>
            </a:r>
          </a:p>
        </p:txBody>
      </p:sp>
      <p:sp>
        <p:nvSpPr>
          <p:cNvPr id="4" name="Slide Number Placeholder 3"/>
          <p:cNvSpPr>
            <a:spLocks noGrp="1"/>
          </p:cNvSpPr>
          <p:nvPr>
            <p:ph type="sldNum" sz="quarter" idx="5"/>
          </p:nvPr>
        </p:nvSpPr>
        <p:spPr/>
        <p:txBody>
          <a:bodyPr/>
          <a:lstStyle/>
          <a:p>
            <a:fld id="{EAA26957-3063-4AF5-9C10-771E4439D98E}" type="slidenum">
              <a:rPr lang="en-GB" smtClean="0"/>
              <a:t>3</a:t>
            </a:fld>
            <a:endParaRPr lang="en-GB"/>
          </a:p>
        </p:txBody>
      </p:sp>
    </p:spTree>
    <p:extLst>
      <p:ext uri="{BB962C8B-B14F-4D97-AF65-F5344CB8AC3E}">
        <p14:creationId xmlns:p14="http://schemas.microsoft.com/office/powerpoint/2010/main" val="6075701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Here are some examples of the different channels we use to promote GCP activities. Here we have Tryfon’s weekly PMO newsletter, the wiki, SIG-mailing lists, weekly CONNECT newsletters, dedicated Community Programme page on CONNECT online. I’m currently carrying out feature interviews with SIG groups to feature in our CONNECT magazine to support promotion of these groups and their activities, starting with the new SIGs.</a:t>
            </a:r>
          </a:p>
          <a:p>
            <a:endParaRPr lang="en-US" dirty="0"/>
          </a:p>
        </p:txBody>
      </p:sp>
      <p:sp>
        <p:nvSpPr>
          <p:cNvPr id="4" name="Slide Number Placeholder 3"/>
          <p:cNvSpPr>
            <a:spLocks noGrp="1"/>
          </p:cNvSpPr>
          <p:nvPr>
            <p:ph type="sldNum" sz="quarter" idx="5"/>
          </p:nvPr>
        </p:nvSpPr>
        <p:spPr/>
        <p:txBody>
          <a:bodyPr/>
          <a:lstStyle/>
          <a:p>
            <a:fld id="{EAA26957-3063-4AF5-9C10-771E4439D98E}" type="slidenum">
              <a:rPr lang="en-GB" smtClean="0"/>
              <a:t>4</a:t>
            </a:fld>
            <a:endParaRPr lang="en-GB"/>
          </a:p>
        </p:txBody>
      </p:sp>
    </p:spTree>
    <p:extLst>
      <p:ext uri="{BB962C8B-B14F-4D97-AF65-F5344CB8AC3E}">
        <p14:creationId xmlns:p14="http://schemas.microsoft.com/office/powerpoint/2010/main" val="33029487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some examples of what our social media posts now look like when promoting GCP activities. Here is an example of when we promoted the new GCP framework</a:t>
            </a:r>
          </a:p>
        </p:txBody>
      </p:sp>
      <p:sp>
        <p:nvSpPr>
          <p:cNvPr id="4" name="Slide Number Placeholder 3"/>
          <p:cNvSpPr>
            <a:spLocks noGrp="1"/>
          </p:cNvSpPr>
          <p:nvPr>
            <p:ph type="sldNum" sz="quarter" idx="5"/>
          </p:nvPr>
        </p:nvSpPr>
        <p:spPr/>
        <p:txBody>
          <a:bodyPr/>
          <a:lstStyle/>
          <a:p>
            <a:fld id="{EAA26957-3063-4AF5-9C10-771E4439D98E}" type="slidenum">
              <a:rPr lang="en-GB" smtClean="0"/>
              <a:t>5</a:t>
            </a:fld>
            <a:endParaRPr lang="en-GB"/>
          </a:p>
        </p:txBody>
      </p:sp>
    </p:spTree>
    <p:extLst>
      <p:ext uri="{BB962C8B-B14F-4D97-AF65-F5344CB8AC3E}">
        <p14:creationId xmlns:p14="http://schemas.microsoft.com/office/powerpoint/2010/main" val="25471871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Here are some examples of our successful posts, focusing on LinkedIn as this is our man social media platform. Our SIG-marcomms post received a large amount of impressions and reactions, which was increased by reposts and comments, so interact with us! Sometimes we promote SIG meetings individually, but we have also been trialling grouping them together which is why it is increasingly important that I am notified as soon as possible. </a:t>
            </a:r>
          </a:p>
          <a:p>
            <a:endParaRPr lang="en-US" dirty="0"/>
          </a:p>
        </p:txBody>
      </p:sp>
      <p:sp>
        <p:nvSpPr>
          <p:cNvPr id="4" name="Slide Number Placeholder 3"/>
          <p:cNvSpPr>
            <a:spLocks noGrp="1"/>
          </p:cNvSpPr>
          <p:nvPr>
            <p:ph type="sldNum" sz="quarter" idx="5"/>
          </p:nvPr>
        </p:nvSpPr>
        <p:spPr/>
        <p:txBody>
          <a:bodyPr/>
          <a:lstStyle/>
          <a:p>
            <a:fld id="{EAA26957-3063-4AF5-9C10-771E4439D98E}" type="slidenum">
              <a:rPr lang="en-GB" smtClean="0"/>
              <a:t>6</a:t>
            </a:fld>
            <a:endParaRPr lang="en-GB"/>
          </a:p>
        </p:txBody>
      </p:sp>
    </p:spTree>
    <p:extLst>
      <p:ext uri="{BB962C8B-B14F-4D97-AF65-F5344CB8AC3E}">
        <p14:creationId xmlns:p14="http://schemas.microsoft.com/office/powerpoint/2010/main" val="28522857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Here is an example of how we grouped together the most recent SIG Spring meetings within one recap. </a:t>
            </a:r>
          </a:p>
          <a:p>
            <a:endParaRPr lang="en-US" dirty="0"/>
          </a:p>
        </p:txBody>
      </p:sp>
      <p:sp>
        <p:nvSpPr>
          <p:cNvPr id="4" name="Slide Number Placeholder 3"/>
          <p:cNvSpPr>
            <a:spLocks noGrp="1"/>
          </p:cNvSpPr>
          <p:nvPr>
            <p:ph type="sldNum" sz="quarter" idx="5"/>
          </p:nvPr>
        </p:nvSpPr>
        <p:spPr/>
        <p:txBody>
          <a:bodyPr/>
          <a:lstStyle/>
          <a:p>
            <a:fld id="{EAA26957-3063-4AF5-9C10-771E4439D98E}" type="slidenum">
              <a:rPr lang="en-GB" smtClean="0"/>
              <a:t>7</a:t>
            </a:fld>
            <a:endParaRPr lang="en-GB"/>
          </a:p>
        </p:txBody>
      </p:sp>
    </p:spTree>
    <p:extLst>
      <p:ext uri="{BB962C8B-B14F-4D97-AF65-F5344CB8AC3E}">
        <p14:creationId xmlns:p14="http://schemas.microsoft.com/office/powerpoint/2010/main" val="9008468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What is the best practise for your social media posts? Inform me as soon as you can, so I can keep an eye out we can interact with our GÉANT account.</a:t>
            </a:r>
          </a:p>
          <a:p>
            <a:endParaRPr lang="en-US" dirty="0"/>
          </a:p>
        </p:txBody>
      </p:sp>
      <p:sp>
        <p:nvSpPr>
          <p:cNvPr id="4" name="Slide Number Placeholder 3"/>
          <p:cNvSpPr>
            <a:spLocks noGrp="1"/>
          </p:cNvSpPr>
          <p:nvPr>
            <p:ph type="sldNum" sz="quarter" idx="5"/>
          </p:nvPr>
        </p:nvSpPr>
        <p:spPr/>
        <p:txBody>
          <a:bodyPr/>
          <a:lstStyle/>
          <a:p>
            <a:fld id="{EAA26957-3063-4AF5-9C10-771E4439D98E}" type="slidenum">
              <a:rPr lang="en-GB" smtClean="0"/>
              <a:t>8</a:t>
            </a:fld>
            <a:endParaRPr lang="en-GB"/>
          </a:p>
        </p:txBody>
      </p:sp>
    </p:spTree>
    <p:extLst>
      <p:ext uri="{BB962C8B-B14F-4D97-AF65-F5344CB8AC3E}">
        <p14:creationId xmlns:p14="http://schemas.microsoft.com/office/powerpoint/2010/main" val="31233539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 Tag us so we can repost! </a:t>
            </a:r>
            <a:endParaRPr lang="en-US" dirty="0"/>
          </a:p>
        </p:txBody>
      </p:sp>
      <p:sp>
        <p:nvSpPr>
          <p:cNvPr id="4" name="Slide Number Placeholder 3"/>
          <p:cNvSpPr>
            <a:spLocks noGrp="1"/>
          </p:cNvSpPr>
          <p:nvPr>
            <p:ph type="sldNum" sz="quarter" idx="5"/>
          </p:nvPr>
        </p:nvSpPr>
        <p:spPr/>
        <p:txBody>
          <a:bodyPr/>
          <a:lstStyle/>
          <a:p>
            <a:fld id="{EAA26957-3063-4AF5-9C10-771E4439D98E}" type="slidenum">
              <a:rPr lang="en-GB" smtClean="0"/>
              <a:t>9</a:t>
            </a:fld>
            <a:endParaRPr lang="en-GB"/>
          </a:p>
        </p:txBody>
      </p:sp>
    </p:spTree>
    <p:extLst>
      <p:ext uri="{BB962C8B-B14F-4D97-AF65-F5344CB8AC3E}">
        <p14:creationId xmlns:p14="http://schemas.microsoft.com/office/powerpoint/2010/main" val="73850184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6" name="Title Placeholder 1">
            <a:extLst>
              <a:ext uri="{FF2B5EF4-FFF2-40B4-BE49-F238E27FC236}">
                <a16:creationId xmlns:a16="http://schemas.microsoft.com/office/drawing/2014/main" id="{400FA2B3-1505-3A41-A87D-80572BB3C143}"/>
              </a:ext>
            </a:extLst>
          </p:cNvPr>
          <p:cNvSpPr>
            <a:spLocks noGrp="1"/>
          </p:cNvSpPr>
          <p:nvPr>
            <p:ph type="title"/>
          </p:nvPr>
        </p:nvSpPr>
        <p:spPr>
          <a:xfrm>
            <a:off x="998895" y="786634"/>
            <a:ext cx="9894723" cy="612508"/>
          </a:xfrm>
          <a:prstGeom prst="rect">
            <a:avLst/>
          </a:prstGeom>
        </p:spPr>
        <p:txBody>
          <a:bodyPr vert="horz" lIns="91440" tIns="45720" rIns="91440" bIns="45720" rtlCol="0" anchor="ctr">
            <a:noAutofit/>
          </a:bodyPr>
          <a:lstStyle>
            <a:lvl1pPr>
              <a:defRPr sz="2800">
                <a:latin typeface="Arial" panose="020B0604020202020204" pitchFamily="34" charset="0"/>
                <a:cs typeface="Arial" panose="020B0604020202020204" pitchFamily="34" charset="0"/>
              </a:defRPr>
            </a:lvl1pPr>
          </a:lstStyle>
          <a:p>
            <a:r>
              <a:rPr lang="en-GB" dirty="0"/>
              <a:t>Click to edit Master title style</a:t>
            </a:r>
          </a:p>
        </p:txBody>
      </p:sp>
      <p:sp>
        <p:nvSpPr>
          <p:cNvPr id="4" name="Content Placeholder 3">
            <a:extLst>
              <a:ext uri="{FF2B5EF4-FFF2-40B4-BE49-F238E27FC236}">
                <a16:creationId xmlns:a16="http://schemas.microsoft.com/office/drawing/2014/main" id="{EC916E53-B331-D746-836D-0D6BAC2D7CF0}"/>
              </a:ext>
            </a:extLst>
          </p:cNvPr>
          <p:cNvSpPr>
            <a:spLocks noGrp="1"/>
          </p:cNvSpPr>
          <p:nvPr>
            <p:ph sz="quarter" idx="10"/>
          </p:nvPr>
        </p:nvSpPr>
        <p:spPr>
          <a:xfrm>
            <a:off x="998895" y="1567629"/>
            <a:ext cx="9894887" cy="4503737"/>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8340795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6" name="Title Placeholder 1">
            <a:extLst>
              <a:ext uri="{FF2B5EF4-FFF2-40B4-BE49-F238E27FC236}">
                <a16:creationId xmlns:a16="http://schemas.microsoft.com/office/drawing/2014/main" id="{439A0EAE-9DC7-E64C-B528-7FE2DD3BEA30}"/>
              </a:ext>
            </a:extLst>
          </p:cNvPr>
          <p:cNvSpPr>
            <a:spLocks noGrp="1"/>
          </p:cNvSpPr>
          <p:nvPr>
            <p:ph type="title"/>
          </p:nvPr>
        </p:nvSpPr>
        <p:spPr>
          <a:xfrm>
            <a:off x="998895" y="786634"/>
            <a:ext cx="9894723" cy="645559"/>
          </a:xfrm>
          <a:prstGeom prst="rect">
            <a:avLst/>
          </a:prstGeom>
        </p:spPr>
        <p:txBody>
          <a:bodyPr vert="horz" lIns="91440" tIns="45720" rIns="91440" bIns="45720" rtlCol="0" anchor="ctr">
            <a:normAutofit/>
          </a:bodyPr>
          <a:lstStyle>
            <a:lvl1pPr>
              <a:defRPr>
                <a:solidFill>
                  <a:schemeClr val="accent2">
                    <a:lumMod val="90000"/>
                    <a:lumOff val="10000"/>
                  </a:schemeClr>
                </a:solidFill>
                <a:latin typeface="Arial" panose="020B0604020202020204" pitchFamily="34" charset="0"/>
                <a:cs typeface="Arial" panose="020B0604020202020204" pitchFamily="34" charset="0"/>
              </a:defRPr>
            </a:lvl1pPr>
          </a:lstStyle>
          <a:p>
            <a:r>
              <a:rPr lang="en-GB" dirty="0"/>
              <a:t>Click to edit Master title style</a:t>
            </a:r>
          </a:p>
        </p:txBody>
      </p:sp>
      <p:sp>
        <p:nvSpPr>
          <p:cNvPr id="17" name="Content Placeholder 3">
            <a:extLst>
              <a:ext uri="{FF2B5EF4-FFF2-40B4-BE49-F238E27FC236}">
                <a16:creationId xmlns:a16="http://schemas.microsoft.com/office/drawing/2014/main" id="{0444729D-076A-B34E-817B-AAAD4F608C6D}"/>
              </a:ext>
            </a:extLst>
          </p:cNvPr>
          <p:cNvSpPr>
            <a:spLocks noGrp="1"/>
          </p:cNvSpPr>
          <p:nvPr>
            <p:ph sz="quarter" idx="10"/>
          </p:nvPr>
        </p:nvSpPr>
        <p:spPr>
          <a:xfrm>
            <a:off x="998895" y="1567629"/>
            <a:ext cx="9894887" cy="4503737"/>
          </a:xfrm>
          <a:prstGeom prst="rect">
            <a:avLst/>
          </a:prstGeom>
        </p:spPr>
        <p:txBody>
          <a:bodyPr/>
          <a:lstStyle>
            <a:lvl1pPr>
              <a:defRPr>
                <a:solidFill>
                  <a:schemeClr val="accent2">
                    <a:lumMod val="90000"/>
                    <a:lumOff val="10000"/>
                  </a:schemeClr>
                </a:solidFill>
                <a:latin typeface="Arial" panose="020B0604020202020204" pitchFamily="34" charset="0"/>
                <a:cs typeface="Arial" panose="020B0604020202020204" pitchFamily="34" charset="0"/>
              </a:defRPr>
            </a:lvl1pPr>
            <a:lvl2pPr>
              <a:defRPr>
                <a:solidFill>
                  <a:schemeClr val="accent2">
                    <a:lumMod val="90000"/>
                    <a:lumOff val="10000"/>
                  </a:schemeClr>
                </a:solidFill>
                <a:latin typeface="Arial" panose="020B0604020202020204" pitchFamily="34" charset="0"/>
                <a:cs typeface="Arial" panose="020B0604020202020204" pitchFamily="34" charset="0"/>
              </a:defRPr>
            </a:lvl2pPr>
            <a:lvl3pPr>
              <a:defRPr>
                <a:solidFill>
                  <a:schemeClr val="accent2">
                    <a:lumMod val="90000"/>
                    <a:lumOff val="10000"/>
                  </a:schemeClr>
                </a:solidFill>
                <a:latin typeface="Arial" panose="020B0604020202020204" pitchFamily="34" charset="0"/>
                <a:cs typeface="Arial" panose="020B0604020202020204" pitchFamily="34" charset="0"/>
              </a:defRPr>
            </a:lvl3pPr>
            <a:lvl4pPr>
              <a:defRPr>
                <a:solidFill>
                  <a:schemeClr val="accent2">
                    <a:lumMod val="90000"/>
                    <a:lumOff val="10000"/>
                  </a:schemeClr>
                </a:solidFill>
                <a:latin typeface="Arial" panose="020B0604020202020204" pitchFamily="34" charset="0"/>
                <a:cs typeface="Arial" panose="020B0604020202020204" pitchFamily="34" charset="0"/>
              </a:defRPr>
            </a:lvl4pPr>
            <a:lvl5pPr>
              <a:defRPr>
                <a:solidFill>
                  <a:schemeClr val="accent2">
                    <a:lumMod val="90000"/>
                    <a:lumOff val="10000"/>
                  </a:schemeClr>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0009267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Basic Page">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6CBE063-1B63-A265-BEB0-891A78950996}"/>
              </a:ext>
            </a:extLst>
          </p:cNvPr>
          <p:cNvSpPr>
            <a:spLocks noGrp="1"/>
          </p:cNvSpPr>
          <p:nvPr>
            <p:ph type="title"/>
          </p:nvPr>
        </p:nvSpPr>
        <p:spPr>
          <a:xfrm>
            <a:off x="449389" y="918524"/>
            <a:ext cx="10472611" cy="430909"/>
          </a:xfrm>
          <a:prstGeom prst="rect">
            <a:avLst/>
          </a:prstGeom>
        </p:spPr>
        <p:txBody>
          <a:bodyPr vert="horz" lIns="91440" tIns="45720" rIns="91440" bIns="45720" rtlCol="0" anchor="ctr">
            <a:noAutofit/>
          </a:bodyPr>
          <a:lstStyle>
            <a:lvl1pPr>
              <a:defRPr>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EB8999-9E0C-4571-A6FE-314B07C18BB3}"/>
              </a:ext>
            </a:extLst>
          </p:cNvPr>
          <p:cNvSpPr>
            <a:spLocks noGrp="1"/>
          </p:cNvSpPr>
          <p:nvPr>
            <p:ph idx="1"/>
          </p:nvPr>
        </p:nvSpPr>
        <p:spPr>
          <a:xfrm>
            <a:off x="449388" y="1566391"/>
            <a:ext cx="10472611" cy="4351338"/>
          </a:xfrm>
          <a:prstGeom prst="rect">
            <a:avLst/>
          </a:prstGeom>
        </p:spPr>
        <p:txBody>
          <a:bodyPr vert="horz" lIns="91440" tIns="45720" rIns="91440" bIns="45720" rtlCol="0">
            <a:normAutofit/>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804264963"/>
      </p:ext>
    </p:extLst>
  </p:cSld>
  <p:clrMapOvr>
    <a:masterClrMapping/>
  </p:clrMapOvr>
  <p:hf hdr="0" ftr="0" dt="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98895" y="698797"/>
            <a:ext cx="9923105" cy="749851"/>
          </a:xfrm>
          <a:prstGeom prst="rect">
            <a:avLst/>
          </a:prstGeom>
        </p:spPr>
        <p:txBody>
          <a:bodyPr vert="horz" lIns="91440" tIns="45720" rIns="91440" bIns="45720" rtlCol="0" anchor="ctr">
            <a:noAutofit/>
          </a:bodyPr>
          <a:lstStyle/>
          <a:p>
            <a:r>
              <a:rPr lang="en-GB" dirty="0"/>
              <a:t>Click to edit Master title style</a:t>
            </a:r>
          </a:p>
        </p:txBody>
      </p:sp>
      <p:sp>
        <p:nvSpPr>
          <p:cNvPr id="3" name="Text Placeholder 2"/>
          <p:cNvSpPr>
            <a:spLocks noGrp="1"/>
          </p:cNvSpPr>
          <p:nvPr>
            <p:ph type="body" idx="1"/>
          </p:nvPr>
        </p:nvSpPr>
        <p:spPr>
          <a:xfrm>
            <a:off x="998894" y="1566391"/>
            <a:ext cx="9923105"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Tree>
  </p:cSld>
  <p:clrMap bg1="lt1" tx1="dk1" bg2="lt2" tx2="dk2" accent1="accent1" accent2="accent2" accent3="accent3" accent4="accent4" accent5="accent5" accent6="accent6" hlink="hlink" folHlink="folHlink"/>
  <p:sldLayoutIdLst>
    <p:sldLayoutId id="2147483657" r:id="rId1"/>
    <p:sldLayoutId id="2147483659" r:id="rId2"/>
    <p:sldLayoutId id="2147483660" r:id="rId3"/>
  </p:sldLayoutIdLst>
  <p:hf hdr="0" ftr="0" dt="0"/>
  <p:txStyles>
    <p:titleStyle>
      <a:lvl1pPr algn="l" defTabSz="914400" rtl="0" eaLnBrk="1" latinLnBrk="0" hangingPunct="1">
        <a:lnSpc>
          <a:spcPct val="90000"/>
        </a:lnSpc>
        <a:spcBef>
          <a:spcPct val="0"/>
        </a:spcBef>
        <a:buNone/>
        <a:defRPr lang="en-GB" sz="2800" b="1" kern="1200" baseline="0" dirty="0">
          <a:solidFill>
            <a:schemeClr val="accent2">
              <a:lumMod val="90000"/>
              <a:lumOff val="1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emf"/></Relationships>
</file>

<file path=ppt/slides/_rels/slide10.xml.rels><?xml version="1.0" encoding="UTF-8" standalone="yes"?>
<Relationships xmlns="http://schemas.openxmlformats.org/package/2006/relationships"><Relationship Id="rId8" Type="http://schemas.openxmlformats.org/officeDocument/2006/relationships/image" Target="../media/image24.emf"/><Relationship Id="rId3" Type="http://schemas.openxmlformats.org/officeDocument/2006/relationships/image" Target="../media/image19.emf"/><Relationship Id="rId7" Type="http://schemas.openxmlformats.org/officeDocument/2006/relationships/image" Target="../media/image23.emf"/><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emf"/><Relationship Id="rId5" Type="http://schemas.openxmlformats.org/officeDocument/2006/relationships/image" Target="../media/image22.emf"/><Relationship Id="rId4" Type="http://schemas.openxmlformats.org/officeDocument/2006/relationships/image" Target="../media/image18.emf"/><Relationship Id="rId9" Type="http://schemas.openxmlformats.org/officeDocument/2006/relationships/image" Target="../media/image25.emf"/></Relationships>
</file>

<file path=ppt/slides/_rels/slide11.xml.rels><?xml version="1.0" encoding="UTF-8" standalone="yes"?>
<Relationships xmlns="http://schemas.openxmlformats.org/package/2006/relationships"><Relationship Id="rId3" Type="http://schemas.openxmlformats.org/officeDocument/2006/relationships/image" Target="../media/image19.emf"/><Relationship Id="rId7" Type="http://schemas.openxmlformats.org/officeDocument/2006/relationships/image" Target="../media/image25.emf"/><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4.emf"/><Relationship Id="rId5" Type="http://schemas.openxmlformats.org/officeDocument/2006/relationships/image" Target="../media/image23.emf"/><Relationship Id="rId4" Type="http://schemas.openxmlformats.org/officeDocument/2006/relationships/image" Target="../media/image18.emf"/></Relationships>
</file>

<file path=ppt/slides/_rels/slide12.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9.emf"/><Relationship Id="rId5" Type="http://schemas.openxmlformats.org/officeDocument/2006/relationships/image" Target="../media/image28.emf"/><Relationship Id="rId4" Type="http://schemas.openxmlformats.org/officeDocument/2006/relationships/image" Target="../media/image27.emf"/></Relationships>
</file>

<file path=ppt/slides/_rels/slide13.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31.emf"/></Relationships>
</file>

<file path=ppt/slides/_rels/slide14.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33.emf"/></Relationships>
</file>

<file path=ppt/slides/_rels/slide15.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35.emf"/><Relationship Id="rId4" Type="http://schemas.openxmlformats.org/officeDocument/2006/relationships/image" Target="../media/image2.emf"/></Relationships>
</file>

<file path=ppt/slides/_rels/slide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9.gif"/><Relationship Id="rId5" Type="http://schemas.openxmlformats.org/officeDocument/2006/relationships/image" Target="../media/image8.gif"/><Relationship Id="rId4" Type="http://schemas.openxmlformats.org/officeDocument/2006/relationships/image" Target="../media/image7.gif"/></Relationships>
</file>

<file path=ppt/slides/_rels/slide4.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image" Target="../media/image18.emf"/><Relationship Id="rId7" Type="http://schemas.openxmlformats.org/officeDocument/2006/relationships/image" Target="../media/image22.emf"/><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1.emf"/><Relationship Id="rId5" Type="http://schemas.openxmlformats.org/officeDocument/2006/relationships/image" Target="../media/image20.emf"/><Relationship Id="rId4" Type="http://schemas.openxmlformats.org/officeDocument/2006/relationships/image" Target="../media/image19.emf"/></Relationships>
</file>

<file path=ppt/slides/_rels/slide9.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image" Target="../media/image18.emf"/><Relationship Id="rId7" Type="http://schemas.openxmlformats.org/officeDocument/2006/relationships/image" Target="../media/image22.emf"/><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1.emf"/><Relationship Id="rId5" Type="http://schemas.openxmlformats.org/officeDocument/2006/relationships/image" Target="../media/image20.emf"/><Relationship Id="rId10" Type="http://schemas.openxmlformats.org/officeDocument/2006/relationships/image" Target="../media/image24.emf"/><Relationship Id="rId4" Type="http://schemas.openxmlformats.org/officeDocument/2006/relationships/image" Target="../media/image19.emf"/><Relationship Id="rId9" Type="http://schemas.openxmlformats.org/officeDocument/2006/relationships/image" Target="../media/image23.emf"/></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93AC8FD4-2503-7EA8-C30C-0B177E1CBCD2}"/>
              </a:ext>
            </a:extLst>
          </p:cNvPr>
          <p:cNvSpPr/>
          <p:nvPr/>
        </p:nvSpPr>
        <p:spPr>
          <a:xfrm rot="21240179">
            <a:off x="5103138" y="1057932"/>
            <a:ext cx="6654417" cy="5811655"/>
          </a:xfrm>
          <a:custGeom>
            <a:avLst/>
            <a:gdLst>
              <a:gd name="connsiteX0" fmla="*/ 0 w 10530523"/>
              <a:gd name="connsiteY0" fmla="*/ 0 h 1050421"/>
              <a:gd name="connsiteX1" fmla="*/ 10530523 w 10530523"/>
              <a:gd name="connsiteY1" fmla="*/ 0 h 1050421"/>
              <a:gd name="connsiteX2" fmla="*/ 10530523 w 10530523"/>
              <a:gd name="connsiteY2" fmla="*/ 1050421 h 1050421"/>
              <a:gd name="connsiteX3" fmla="*/ 0 w 10530523"/>
              <a:gd name="connsiteY3" fmla="*/ 1050421 h 1050421"/>
              <a:gd name="connsiteX4" fmla="*/ 0 w 10530523"/>
              <a:gd name="connsiteY4" fmla="*/ 0 h 1050421"/>
              <a:gd name="connsiteX0" fmla="*/ 0 w 10584743"/>
              <a:gd name="connsiteY0" fmla="*/ 0 h 2843901"/>
              <a:gd name="connsiteX1" fmla="*/ 10530523 w 10584743"/>
              <a:gd name="connsiteY1" fmla="*/ 0 h 2843901"/>
              <a:gd name="connsiteX2" fmla="*/ 10584743 w 10584743"/>
              <a:gd name="connsiteY2" fmla="*/ 2843901 h 2843901"/>
              <a:gd name="connsiteX3" fmla="*/ 0 w 10584743"/>
              <a:gd name="connsiteY3" fmla="*/ 1050421 h 2843901"/>
              <a:gd name="connsiteX4" fmla="*/ 0 w 10584743"/>
              <a:gd name="connsiteY4" fmla="*/ 0 h 2843901"/>
              <a:gd name="connsiteX0" fmla="*/ 0 w 10871728"/>
              <a:gd name="connsiteY0" fmla="*/ 2275505 h 5119406"/>
              <a:gd name="connsiteX1" fmla="*/ 10871728 w 10871728"/>
              <a:gd name="connsiteY1" fmla="*/ 0 h 5119406"/>
              <a:gd name="connsiteX2" fmla="*/ 10584743 w 10871728"/>
              <a:gd name="connsiteY2" fmla="*/ 5119406 h 5119406"/>
              <a:gd name="connsiteX3" fmla="*/ 0 w 10871728"/>
              <a:gd name="connsiteY3" fmla="*/ 3325926 h 5119406"/>
              <a:gd name="connsiteX4" fmla="*/ 0 w 10871728"/>
              <a:gd name="connsiteY4" fmla="*/ 2275505 h 5119406"/>
              <a:gd name="connsiteX0" fmla="*/ 4691838 w 10871728"/>
              <a:gd name="connsiteY0" fmla="*/ 0 h 5811655"/>
              <a:gd name="connsiteX1" fmla="*/ 10871728 w 10871728"/>
              <a:gd name="connsiteY1" fmla="*/ 692249 h 5811655"/>
              <a:gd name="connsiteX2" fmla="*/ 10584743 w 10871728"/>
              <a:gd name="connsiteY2" fmla="*/ 5811655 h 5811655"/>
              <a:gd name="connsiteX3" fmla="*/ 0 w 10871728"/>
              <a:gd name="connsiteY3" fmla="*/ 4018175 h 5811655"/>
              <a:gd name="connsiteX4" fmla="*/ 4691838 w 10871728"/>
              <a:gd name="connsiteY4" fmla="*/ 0 h 5811655"/>
              <a:gd name="connsiteX0" fmla="*/ 0 w 6179890"/>
              <a:gd name="connsiteY0" fmla="*/ 0 h 5811655"/>
              <a:gd name="connsiteX1" fmla="*/ 6179890 w 6179890"/>
              <a:gd name="connsiteY1" fmla="*/ 692249 h 5811655"/>
              <a:gd name="connsiteX2" fmla="*/ 5892905 w 6179890"/>
              <a:gd name="connsiteY2" fmla="*/ 5811655 h 5811655"/>
              <a:gd name="connsiteX3" fmla="*/ 471230 w 6179890"/>
              <a:gd name="connsiteY3" fmla="*/ 3858220 h 5811655"/>
              <a:gd name="connsiteX4" fmla="*/ 0 w 6179890"/>
              <a:gd name="connsiteY4" fmla="*/ 0 h 5811655"/>
              <a:gd name="connsiteX0" fmla="*/ 474527 w 6654417"/>
              <a:gd name="connsiteY0" fmla="*/ 0 h 5811655"/>
              <a:gd name="connsiteX1" fmla="*/ 6654417 w 6654417"/>
              <a:gd name="connsiteY1" fmla="*/ 692249 h 5811655"/>
              <a:gd name="connsiteX2" fmla="*/ 6367432 w 6654417"/>
              <a:gd name="connsiteY2" fmla="*/ 5811655 h 5811655"/>
              <a:gd name="connsiteX3" fmla="*/ 0 w 6654417"/>
              <a:gd name="connsiteY3" fmla="*/ 4716608 h 5811655"/>
              <a:gd name="connsiteX4" fmla="*/ 474527 w 6654417"/>
              <a:gd name="connsiteY4" fmla="*/ 0 h 5811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54417" h="5811655">
                <a:moveTo>
                  <a:pt x="474527" y="0"/>
                </a:moveTo>
                <a:lnTo>
                  <a:pt x="6654417" y="692249"/>
                </a:lnTo>
                <a:lnTo>
                  <a:pt x="6367432" y="5811655"/>
                </a:lnTo>
                <a:lnTo>
                  <a:pt x="0" y="4716608"/>
                </a:lnTo>
                <a:lnTo>
                  <a:pt x="474527" y="0"/>
                </a:lnTo>
                <a:close/>
              </a:path>
            </a:pathLst>
          </a:custGeom>
          <a:solidFill>
            <a:srgbClr val="0053A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0053A3"/>
              </a:solidFill>
            </a:endParaRPr>
          </a:p>
        </p:txBody>
      </p:sp>
      <p:sp>
        <p:nvSpPr>
          <p:cNvPr id="10" name="Text Placeholder 6"/>
          <p:cNvSpPr txBox="1">
            <a:spLocks/>
          </p:cNvSpPr>
          <p:nvPr/>
        </p:nvSpPr>
        <p:spPr>
          <a:xfrm>
            <a:off x="5486400" y="2780270"/>
            <a:ext cx="2522820" cy="576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endParaRPr lang="en-GB" sz="2400" dirty="0">
              <a:solidFill>
                <a:srgbClr val="FF0000"/>
              </a:solidFill>
            </a:endParaRPr>
          </a:p>
        </p:txBody>
      </p:sp>
      <p:sp>
        <p:nvSpPr>
          <p:cNvPr id="13" name="Text Placeholder 6"/>
          <p:cNvSpPr txBox="1">
            <a:spLocks/>
          </p:cNvSpPr>
          <p:nvPr/>
        </p:nvSpPr>
        <p:spPr>
          <a:xfrm>
            <a:off x="290760" y="4151383"/>
            <a:ext cx="6753726" cy="732266"/>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400" b="1" dirty="0">
                <a:solidFill>
                  <a:srgbClr val="0053A3"/>
                </a:solidFill>
              </a:rPr>
              <a:t>Grace Cooper</a:t>
            </a:r>
          </a:p>
          <a:p>
            <a:pPr>
              <a:lnSpc>
                <a:spcPct val="100000"/>
              </a:lnSpc>
              <a:spcBef>
                <a:spcPts val="0"/>
              </a:spcBef>
            </a:pPr>
            <a:r>
              <a:rPr lang="en-US" sz="2400" dirty="0">
                <a:solidFill>
                  <a:srgbClr val="0053A3"/>
                </a:solidFill>
              </a:rPr>
              <a:t>Communications Specialist</a:t>
            </a:r>
          </a:p>
          <a:p>
            <a:pPr>
              <a:lnSpc>
                <a:spcPct val="100000"/>
              </a:lnSpc>
              <a:spcBef>
                <a:spcPts val="0"/>
              </a:spcBef>
            </a:pPr>
            <a:r>
              <a:rPr lang="en-US" sz="2400" cap="all" dirty="0" err="1">
                <a:solidFill>
                  <a:srgbClr val="0053A3"/>
                </a:solidFill>
              </a:rPr>
              <a:t>Géant</a:t>
            </a:r>
            <a:endParaRPr lang="en-GB" sz="2400" cap="all" dirty="0">
              <a:solidFill>
                <a:srgbClr val="0053A3"/>
              </a:solidFill>
            </a:endParaRPr>
          </a:p>
        </p:txBody>
      </p:sp>
      <p:sp>
        <p:nvSpPr>
          <p:cNvPr id="23" name="Date Placeholder 3">
            <a:extLst>
              <a:ext uri="{FF2B5EF4-FFF2-40B4-BE49-F238E27FC236}">
                <a16:creationId xmlns:a16="http://schemas.microsoft.com/office/drawing/2014/main" id="{C850078D-81AF-0448-A794-95A3C416C535}"/>
              </a:ext>
            </a:extLst>
          </p:cNvPr>
          <p:cNvSpPr txBox="1">
            <a:spLocks/>
          </p:cNvSpPr>
          <p:nvPr/>
        </p:nvSpPr>
        <p:spPr>
          <a:xfrm>
            <a:off x="1255494" y="5922278"/>
            <a:ext cx="2480762" cy="61469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endParaRPr lang="en-GB" dirty="0">
              <a:solidFill>
                <a:srgbClr val="FF0000"/>
              </a:solidFill>
            </a:endParaRPr>
          </a:p>
          <a:p>
            <a:pPr>
              <a:lnSpc>
                <a:spcPct val="150000"/>
              </a:lnSpc>
            </a:pPr>
            <a:endParaRPr lang="en-GB" dirty="0">
              <a:solidFill>
                <a:schemeClr val="bg1"/>
              </a:solidFill>
            </a:endParaRPr>
          </a:p>
        </p:txBody>
      </p:sp>
      <p:sp>
        <p:nvSpPr>
          <p:cNvPr id="24" name="Text Placeholder 6">
            <a:extLst>
              <a:ext uri="{FF2B5EF4-FFF2-40B4-BE49-F238E27FC236}">
                <a16:creationId xmlns:a16="http://schemas.microsoft.com/office/drawing/2014/main" id="{E4D4F5F2-667F-9F48-BEA4-D811E44CE491}"/>
              </a:ext>
            </a:extLst>
          </p:cNvPr>
          <p:cNvSpPr txBox="1">
            <a:spLocks/>
          </p:cNvSpPr>
          <p:nvPr/>
        </p:nvSpPr>
        <p:spPr>
          <a:xfrm>
            <a:off x="290761" y="5708442"/>
            <a:ext cx="2820301" cy="427671"/>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a:solidFill>
                  <a:srgbClr val="0053A3"/>
                </a:solidFill>
              </a:rPr>
              <a:t>GCP Workshop, Prague</a:t>
            </a:r>
          </a:p>
          <a:p>
            <a:r>
              <a:rPr lang="en-US" sz="1800" dirty="0">
                <a:solidFill>
                  <a:srgbClr val="0053A3"/>
                </a:solidFill>
              </a:rPr>
              <a:t>14</a:t>
            </a:r>
            <a:r>
              <a:rPr lang="en-US" sz="1800" baseline="30000" dirty="0">
                <a:solidFill>
                  <a:srgbClr val="0053A3"/>
                </a:solidFill>
              </a:rPr>
              <a:t>th</a:t>
            </a:r>
            <a:r>
              <a:rPr lang="en-US" sz="1800" dirty="0">
                <a:solidFill>
                  <a:srgbClr val="0053A3"/>
                </a:solidFill>
              </a:rPr>
              <a:t> – 15</a:t>
            </a:r>
            <a:r>
              <a:rPr lang="en-US" sz="1800" baseline="30000" dirty="0">
                <a:solidFill>
                  <a:srgbClr val="0053A3"/>
                </a:solidFill>
              </a:rPr>
              <a:t>th</a:t>
            </a:r>
            <a:r>
              <a:rPr lang="en-US" sz="1800" dirty="0">
                <a:solidFill>
                  <a:srgbClr val="0053A3"/>
                </a:solidFill>
              </a:rPr>
              <a:t> May 2025</a:t>
            </a:r>
            <a:endParaRPr lang="en-GB" sz="1800" dirty="0">
              <a:solidFill>
                <a:srgbClr val="0053A3"/>
              </a:solidFill>
            </a:endParaRPr>
          </a:p>
        </p:txBody>
      </p:sp>
      <p:pic>
        <p:nvPicPr>
          <p:cNvPr id="5" name="Picture 4">
            <a:extLst>
              <a:ext uri="{FF2B5EF4-FFF2-40B4-BE49-F238E27FC236}">
                <a16:creationId xmlns:a16="http://schemas.microsoft.com/office/drawing/2014/main" id="{454223BE-5E3F-A2DF-F12F-1B8C890880F5}"/>
              </a:ext>
            </a:extLst>
          </p:cNvPr>
          <p:cNvPicPr>
            <a:picLocks noChangeAspect="1"/>
          </p:cNvPicPr>
          <p:nvPr/>
        </p:nvPicPr>
        <p:blipFill>
          <a:blip r:embed="rId3"/>
          <a:stretch>
            <a:fillRect/>
          </a:stretch>
        </p:blipFill>
        <p:spPr>
          <a:xfrm>
            <a:off x="408205" y="531162"/>
            <a:ext cx="983642" cy="427671"/>
          </a:xfrm>
          <a:prstGeom prst="rect">
            <a:avLst/>
          </a:prstGeom>
        </p:spPr>
      </p:pic>
      <p:sp>
        <p:nvSpPr>
          <p:cNvPr id="9" name="Text Placeholder 10"/>
          <p:cNvSpPr txBox="1">
            <a:spLocks/>
          </p:cNvSpPr>
          <p:nvPr/>
        </p:nvSpPr>
        <p:spPr>
          <a:xfrm>
            <a:off x="290760" y="1158748"/>
            <a:ext cx="7644550" cy="1954007"/>
          </a:xfrm>
          <a:prstGeom prst="rect">
            <a:avLst/>
          </a:prstGeom>
        </p:spPr>
        <p:txBody>
          <a:bodyPr wrap="none" lIns="91440" tIns="45720" rIns="91440" bIns="45720"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6000" dirty="0">
                <a:ea typeface="Calibri"/>
                <a:cs typeface="Calibri"/>
              </a:rPr>
              <a:t>Best Practice</a:t>
            </a:r>
          </a:p>
          <a:p>
            <a:r>
              <a:rPr lang="en-GB" sz="5400" dirty="0">
                <a:ea typeface="Calibri"/>
                <a:cs typeface="Calibri"/>
              </a:rPr>
              <a:t>for Communications</a:t>
            </a:r>
            <a:endParaRPr lang="en-US" sz="5400" dirty="0">
              <a:ea typeface="Calibri"/>
              <a:cs typeface="Calibri"/>
            </a:endParaRPr>
          </a:p>
        </p:txBody>
      </p:sp>
      <p:pic>
        <p:nvPicPr>
          <p:cNvPr id="8" name="Picture 7">
            <a:extLst>
              <a:ext uri="{FF2B5EF4-FFF2-40B4-BE49-F238E27FC236}">
                <a16:creationId xmlns:a16="http://schemas.microsoft.com/office/drawing/2014/main" id="{955DB576-F8D9-C97B-2FB9-998E56AA6434}"/>
              </a:ext>
            </a:extLst>
          </p:cNvPr>
          <p:cNvPicPr>
            <a:picLocks noChangeAspect="1"/>
          </p:cNvPicPr>
          <p:nvPr/>
        </p:nvPicPr>
        <p:blipFill>
          <a:blip r:embed="rId4"/>
          <a:stretch>
            <a:fillRect/>
          </a:stretch>
        </p:blipFill>
        <p:spPr>
          <a:xfrm>
            <a:off x="4587549" y="361150"/>
            <a:ext cx="7196246" cy="5080549"/>
          </a:xfrm>
          <a:prstGeom prst="rect">
            <a:avLst/>
          </a:prstGeom>
        </p:spPr>
      </p:pic>
    </p:spTree>
    <p:extLst>
      <p:ext uri="{BB962C8B-B14F-4D97-AF65-F5344CB8AC3E}">
        <p14:creationId xmlns:p14="http://schemas.microsoft.com/office/powerpoint/2010/main" val="25573495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27BF21-EAB6-AA4A-3D75-2678DCFC3E0C}"/>
            </a:ext>
          </a:extLst>
        </p:cNvPr>
        <p:cNvGrpSpPr/>
        <p:nvPr/>
      </p:nvGrpSpPr>
      <p:grpSpPr>
        <a:xfrm>
          <a:off x="0" y="0"/>
          <a:ext cx="0" cy="0"/>
          <a:chOff x="0" y="0"/>
          <a:chExt cx="0" cy="0"/>
        </a:xfrm>
      </p:grpSpPr>
      <p:sp>
        <p:nvSpPr>
          <p:cNvPr id="26" name="Title 1">
            <a:extLst>
              <a:ext uri="{FF2B5EF4-FFF2-40B4-BE49-F238E27FC236}">
                <a16:creationId xmlns:a16="http://schemas.microsoft.com/office/drawing/2014/main" id="{A46B9708-482F-BBC4-2AB9-BDE6D33B1AD3}"/>
              </a:ext>
            </a:extLst>
          </p:cNvPr>
          <p:cNvSpPr>
            <a:spLocks noGrp="1"/>
          </p:cNvSpPr>
          <p:nvPr>
            <p:ph type="title"/>
          </p:nvPr>
        </p:nvSpPr>
        <p:spPr>
          <a:xfrm>
            <a:off x="290761" y="493091"/>
            <a:ext cx="3580200" cy="1190929"/>
          </a:xfrm>
        </p:spPr>
        <p:txBody>
          <a:bodyPr anchor="t" anchorCtr="0">
            <a:noAutofit/>
          </a:bodyPr>
          <a:lstStyle/>
          <a:p>
            <a:r>
              <a:rPr lang="en-US" sz="2500" dirty="0">
                <a:solidFill>
                  <a:schemeClr val="tx1"/>
                </a:solidFill>
              </a:rPr>
              <a:t>Best practice</a:t>
            </a:r>
            <a:br>
              <a:rPr lang="en-US" sz="2500" dirty="0">
                <a:solidFill>
                  <a:schemeClr val="tx1"/>
                </a:solidFill>
              </a:rPr>
            </a:br>
            <a:r>
              <a:rPr lang="en-US" sz="2500" dirty="0">
                <a:solidFill>
                  <a:schemeClr val="tx1"/>
                </a:solidFill>
              </a:rPr>
              <a:t>for </a:t>
            </a:r>
            <a:r>
              <a:rPr lang="en-US" sz="2500" i="1" u="sng" dirty="0">
                <a:solidFill>
                  <a:schemeClr val="tx1"/>
                </a:solidFill>
              </a:rPr>
              <a:t>YOUR</a:t>
            </a:r>
            <a:br>
              <a:rPr lang="en-US" sz="2500" i="1" u="sng" dirty="0">
                <a:solidFill>
                  <a:schemeClr val="tx1"/>
                </a:solidFill>
              </a:rPr>
            </a:br>
            <a:r>
              <a:rPr lang="en-US" sz="2500" dirty="0">
                <a:solidFill>
                  <a:schemeClr val="tx1"/>
                </a:solidFill>
              </a:rPr>
              <a:t>social media posts</a:t>
            </a:r>
          </a:p>
        </p:txBody>
      </p:sp>
      <p:sp>
        <p:nvSpPr>
          <p:cNvPr id="15" name="Rectangle 14">
            <a:extLst>
              <a:ext uri="{FF2B5EF4-FFF2-40B4-BE49-F238E27FC236}">
                <a16:creationId xmlns:a16="http://schemas.microsoft.com/office/drawing/2014/main" id="{4842B443-109E-649C-7896-6FD7D87168EC}"/>
              </a:ext>
            </a:extLst>
          </p:cNvPr>
          <p:cNvSpPr/>
          <p:nvPr/>
        </p:nvSpPr>
        <p:spPr>
          <a:xfrm rot="21240179">
            <a:off x="847314" y="4160732"/>
            <a:ext cx="10530523" cy="1050421"/>
          </a:xfrm>
          <a:prstGeom prst="rect">
            <a:avLst/>
          </a:prstGeom>
          <a:solidFill>
            <a:srgbClr val="0053A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0053A3"/>
              </a:solidFill>
            </a:endParaRPr>
          </a:p>
        </p:txBody>
      </p:sp>
      <p:grpSp>
        <p:nvGrpSpPr>
          <p:cNvPr id="16" name="Group 15">
            <a:extLst>
              <a:ext uri="{FF2B5EF4-FFF2-40B4-BE49-F238E27FC236}">
                <a16:creationId xmlns:a16="http://schemas.microsoft.com/office/drawing/2014/main" id="{B4920B4C-CFCA-7C82-B3DE-0E320E18297B}"/>
              </a:ext>
            </a:extLst>
          </p:cNvPr>
          <p:cNvGrpSpPr/>
          <p:nvPr/>
        </p:nvGrpSpPr>
        <p:grpSpPr>
          <a:xfrm rot="21238546">
            <a:off x="-4575039" y="603504"/>
            <a:ext cx="3327534" cy="6269268"/>
            <a:chOff x="7481841" y="0"/>
            <a:chExt cx="3640015" cy="6858000"/>
          </a:xfrm>
        </p:grpSpPr>
        <p:pic>
          <p:nvPicPr>
            <p:cNvPr id="17" name="Picture 16">
              <a:extLst>
                <a:ext uri="{FF2B5EF4-FFF2-40B4-BE49-F238E27FC236}">
                  <a16:creationId xmlns:a16="http://schemas.microsoft.com/office/drawing/2014/main" id="{0B72E3DD-4C1E-B835-A291-92590DA2A616}"/>
                </a:ext>
              </a:extLst>
            </p:cNvPr>
            <p:cNvPicPr>
              <a:picLocks noChangeAspect="1"/>
            </p:cNvPicPr>
            <p:nvPr/>
          </p:nvPicPr>
          <p:blipFill>
            <a:blip r:embed="rId3"/>
            <a:stretch>
              <a:fillRect/>
            </a:stretch>
          </p:blipFill>
          <p:spPr>
            <a:xfrm>
              <a:off x="7481841" y="0"/>
              <a:ext cx="3640015" cy="6858000"/>
            </a:xfrm>
            <a:prstGeom prst="rect">
              <a:avLst/>
            </a:prstGeom>
          </p:spPr>
        </p:pic>
        <p:sp>
          <p:nvSpPr>
            <p:cNvPr id="18" name="TextBox 17">
              <a:extLst>
                <a:ext uri="{FF2B5EF4-FFF2-40B4-BE49-F238E27FC236}">
                  <a16:creationId xmlns:a16="http://schemas.microsoft.com/office/drawing/2014/main" id="{6288566F-0382-9BF2-1ED2-09313F2C4E3F}"/>
                </a:ext>
              </a:extLst>
            </p:cNvPr>
            <p:cNvSpPr txBox="1"/>
            <p:nvPr/>
          </p:nvSpPr>
          <p:spPr>
            <a:xfrm>
              <a:off x="8074590" y="2968622"/>
              <a:ext cx="2454518" cy="646331"/>
            </a:xfrm>
            <a:prstGeom prst="rect">
              <a:avLst/>
            </a:prstGeom>
            <a:noFill/>
          </p:spPr>
          <p:txBody>
            <a:bodyPr wrap="none" rtlCol="0">
              <a:spAutoFit/>
            </a:bodyPr>
            <a:lstStyle/>
            <a:p>
              <a:pPr algn="ctr"/>
              <a:r>
                <a:rPr lang="en-US" sz="1800" dirty="0">
                  <a:solidFill>
                    <a:srgbClr val="0053A3"/>
                  </a:solidFill>
                </a:rPr>
                <a:t>Inform me beforehand</a:t>
              </a:r>
            </a:p>
            <a:p>
              <a:pPr algn="ctr"/>
              <a:r>
                <a:rPr lang="en-US" sz="1800" dirty="0">
                  <a:solidFill>
                    <a:srgbClr val="0053A3"/>
                  </a:solidFill>
                </a:rPr>
                <a:t>if possible</a:t>
              </a:r>
            </a:p>
          </p:txBody>
        </p:sp>
        <p:sp>
          <p:nvSpPr>
            <p:cNvPr id="19" name="TextBox 18">
              <a:extLst>
                <a:ext uri="{FF2B5EF4-FFF2-40B4-BE49-F238E27FC236}">
                  <a16:creationId xmlns:a16="http://schemas.microsoft.com/office/drawing/2014/main" id="{F3E51339-4FC4-C081-5734-841C2302CEC8}"/>
                </a:ext>
              </a:extLst>
            </p:cNvPr>
            <p:cNvSpPr txBox="1"/>
            <p:nvPr/>
          </p:nvSpPr>
          <p:spPr>
            <a:xfrm flipH="1">
              <a:off x="8793936" y="1294962"/>
              <a:ext cx="889702" cy="1569660"/>
            </a:xfrm>
            <a:prstGeom prst="rect">
              <a:avLst/>
            </a:prstGeom>
            <a:noFill/>
          </p:spPr>
          <p:txBody>
            <a:bodyPr wrap="square" rtlCol="0">
              <a:spAutoFit/>
            </a:bodyPr>
            <a:lstStyle/>
            <a:p>
              <a:pPr algn="ctr"/>
              <a:r>
                <a:rPr lang="en-US" sz="9600" b="1" dirty="0">
                  <a:solidFill>
                    <a:srgbClr val="0053A3"/>
                  </a:solidFill>
                </a:rPr>
                <a:t>1</a:t>
              </a:r>
            </a:p>
          </p:txBody>
        </p:sp>
      </p:grpSp>
      <p:grpSp>
        <p:nvGrpSpPr>
          <p:cNvPr id="27" name="Group 26">
            <a:extLst>
              <a:ext uri="{FF2B5EF4-FFF2-40B4-BE49-F238E27FC236}">
                <a16:creationId xmlns:a16="http://schemas.microsoft.com/office/drawing/2014/main" id="{FAE0F4EF-F2F2-749A-0A02-E1467741E8A0}"/>
              </a:ext>
            </a:extLst>
          </p:cNvPr>
          <p:cNvGrpSpPr/>
          <p:nvPr/>
        </p:nvGrpSpPr>
        <p:grpSpPr>
          <a:xfrm rot="19987080">
            <a:off x="-4404957" y="271793"/>
            <a:ext cx="3351495" cy="6314411"/>
            <a:chOff x="6269805" y="0"/>
            <a:chExt cx="3640015" cy="6858000"/>
          </a:xfrm>
        </p:grpSpPr>
        <p:grpSp>
          <p:nvGrpSpPr>
            <p:cNvPr id="28" name="Group 27">
              <a:extLst>
                <a:ext uri="{FF2B5EF4-FFF2-40B4-BE49-F238E27FC236}">
                  <a16:creationId xmlns:a16="http://schemas.microsoft.com/office/drawing/2014/main" id="{BD209F20-A5BE-9726-FAA8-CF1E6EDEBB84}"/>
                </a:ext>
              </a:extLst>
            </p:cNvPr>
            <p:cNvGrpSpPr/>
            <p:nvPr/>
          </p:nvGrpSpPr>
          <p:grpSpPr>
            <a:xfrm rot="163371">
              <a:off x="6269805" y="0"/>
              <a:ext cx="3640015" cy="6858000"/>
              <a:chOff x="7481841" y="0"/>
              <a:chExt cx="3640015" cy="6858000"/>
            </a:xfrm>
          </p:grpSpPr>
          <p:pic>
            <p:nvPicPr>
              <p:cNvPr id="31" name="Picture 30">
                <a:extLst>
                  <a:ext uri="{FF2B5EF4-FFF2-40B4-BE49-F238E27FC236}">
                    <a16:creationId xmlns:a16="http://schemas.microsoft.com/office/drawing/2014/main" id="{44AE9F7C-5AE0-3298-EAD7-D764548EE9B3}"/>
                  </a:ext>
                </a:extLst>
              </p:cNvPr>
              <p:cNvPicPr>
                <a:picLocks noChangeAspect="1"/>
              </p:cNvPicPr>
              <p:nvPr/>
            </p:nvPicPr>
            <p:blipFill>
              <a:blip r:embed="rId4"/>
              <a:stretch>
                <a:fillRect/>
              </a:stretch>
            </p:blipFill>
            <p:spPr>
              <a:xfrm>
                <a:off x="7481841" y="0"/>
                <a:ext cx="3640015" cy="6858000"/>
              </a:xfrm>
              <a:prstGeom prst="rect">
                <a:avLst/>
              </a:prstGeom>
            </p:spPr>
          </p:pic>
          <p:sp>
            <p:nvSpPr>
              <p:cNvPr id="32" name="TextBox 31">
                <a:extLst>
                  <a:ext uri="{FF2B5EF4-FFF2-40B4-BE49-F238E27FC236}">
                    <a16:creationId xmlns:a16="http://schemas.microsoft.com/office/drawing/2014/main" id="{928DA417-3896-FA8C-EB78-AE3154B721E1}"/>
                  </a:ext>
                </a:extLst>
              </p:cNvPr>
              <p:cNvSpPr txBox="1"/>
              <p:nvPr/>
            </p:nvSpPr>
            <p:spPr>
              <a:xfrm>
                <a:off x="8549033" y="2698725"/>
                <a:ext cx="1479957" cy="369332"/>
              </a:xfrm>
              <a:prstGeom prst="rect">
                <a:avLst/>
              </a:prstGeom>
              <a:noFill/>
            </p:spPr>
            <p:txBody>
              <a:bodyPr wrap="none" rtlCol="0">
                <a:spAutoFit/>
              </a:bodyPr>
              <a:lstStyle/>
              <a:p>
                <a:pPr algn="ctr"/>
                <a:r>
                  <a:rPr lang="en-US" dirty="0">
                    <a:solidFill>
                      <a:srgbClr val="0053A3"/>
                    </a:solidFill>
                  </a:rPr>
                  <a:t>T</a:t>
                </a:r>
                <a:r>
                  <a:rPr lang="en-US" sz="1800" dirty="0">
                    <a:solidFill>
                      <a:srgbClr val="0053A3"/>
                    </a:solidFill>
                  </a:rPr>
                  <a:t>ag GÉANT!</a:t>
                </a:r>
              </a:p>
            </p:txBody>
          </p:sp>
          <p:sp>
            <p:nvSpPr>
              <p:cNvPr id="33" name="TextBox 32">
                <a:extLst>
                  <a:ext uri="{FF2B5EF4-FFF2-40B4-BE49-F238E27FC236}">
                    <a16:creationId xmlns:a16="http://schemas.microsoft.com/office/drawing/2014/main" id="{B54EF06D-1698-A455-F9B7-1D7782C8D9D9}"/>
                  </a:ext>
                </a:extLst>
              </p:cNvPr>
              <p:cNvSpPr txBox="1"/>
              <p:nvPr/>
            </p:nvSpPr>
            <p:spPr>
              <a:xfrm flipH="1">
                <a:off x="8793936" y="1294962"/>
                <a:ext cx="889702" cy="1569660"/>
              </a:xfrm>
              <a:prstGeom prst="rect">
                <a:avLst/>
              </a:prstGeom>
              <a:noFill/>
            </p:spPr>
            <p:txBody>
              <a:bodyPr wrap="square" rtlCol="0">
                <a:spAutoFit/>
              </a:bodyPr>
              <a:lstStyle/>
              <a:p>
                <a:pPr algn="ctr"/>
                <a:r>
                  <a:rPr lang="en-US" sz="9600" b="1" dirty="0">
                    <a:solidFill>
                      <a:srgbClr val="0053A3"/>
                    </a:solidFill>
                  </a:rPr>
                  <a:t>2</a:t>
                </a:r>
              </a:p>
            </p:txBody>
          </p:sp>
        </p:grpSp>
        <p:pic>
          <p:nvPicPr>
            <p:cNvPr id="29" name="Picture 28">
              <a:extLst>
                <a:ext uri="{FF2B5EF4-FFF2-40B4-BE49-F238E27FC236}">
                  <a16:creationId xmlns:a16="http://schemas.microsoft.com/office/drawing/2014/main" id="{FADBB5FD-064D-AA54-C913-1E16B7269327}"/>
                </a:ext>
              </a:extLst>
            </p:cNvPr>
            <p:cNvPicPr>
              <a:picLocks noChangeAspect="1"/>
            </p:cNvPicPr>
            <p:nvPr/>
          </p:nvPicPr>
          <p:blipFill>
            <a:blip r:embed="rId5"/>
            <a:stretch>
              <a:fillRect/>
            </a:stretch>
          </p:blipFill>
          <p:spPr>
            <a:xfrm>
              <a:off x="7040212" y="3497501"/>
              <a:ext cx="2099200" cy="2351881"/>
            </a:xfrm>
            <a:prstGeom prst="rect">
              <a:avLst/>
            </a:prstGeom>
          </p:spPr>
        </p:pic>
        <p:pic>
          <p:nvPicPr>
            <p:cNvPr id="30" name="Picture 29">
              <a:extLst>
                <a:ext uri="{FF2B5EF4-FFF2-40B4-BE49-F238E27FC236}">
                  <a16:creationId xmlns:a16="http://schemas.microsoft.com/office/drawing/2014/main" id="{C7822EB6-CA1C-05B3-D832-7B994E1B2ABC}"/>
                </a:ext>
              </a:extLst>
            </p:cNvPr>
            <p:cNvPicPr>
              <a:picLocks noChangeAspect="1"/>
            </p:cNvPicPr>
            <p:nvPr/>
          </p:nvPicPr>
          <p:blipFill>
            <a:blip r:embed="rId6"/>
            <a:stretch>
              <a:fillRect/>
            </a:stretch>
          </p:blipFill>
          <p:spPr>
            <a:xfrm>
              <a:off x="7611088" y="4599050"/>
              <a:ext cx="983642" cy="427671"/>
            </a:xfrm>
            <a:prstGeom prst="rect">
              <a:avLst/>
            </a:prstGeom>
          </p:spPr>
        </p:pic>
      </p:grpSp>
      <p:grpSp>
        <p:nvGrpSpPr>
          <p:cNvPr id="36" name="Group 35">
            <a:extLst>
              <a:ext uri="{FF2B5EF4-FFF2-40B4-BE49-F238E27FC236}">
                <a16:creationId xmlns:a16="http://schemas.microsoft.com/office/drawing/2014/main" id="{DF993D09-A36A-1D4C-DBEB-E458E7679201}"/>
              </a:ext>
            </a:extLst>
          </p:cNvPr>
          <p:cNvGrpSpPr/>
          <p:nvPr/>
        </p:nvGrpSpPr>
        <p:grpSpPr>
          <a:xfrm>
            <a:off x="5074724" y="-1"/>
            <a:ext cx="3640015" cy="6858000"/>
            <a:chOff x="5074724" y="-1"/>
            <a:chExt cx="3640015" cy="6858000"/>
          </a:xfrm>
        </p:grpSpPr>
        <p:grpSp>
          <p:nvGrpSpPr>
            <p:cNvPr id="7" name="Group 6">
              <a:extLst>
                <a:ext uri="{FF2B5EF4-FFF2-40B4-BE49-F238E27FC236}">
                  <a16:creationId xmlns:a16="http://schemas.microsoft.com/office/drawing/2014/main" id="{98B9C0BE-B50B-D34A-D45D-840DE0E2ECBF}"/>
                </a:ext>
              </a:extLst>
            </p:cNvPr>
            <p:cNvGrpSpPr/>
            <p:nvPr/>
          </p:nvGrpSpPr>
          <p:grpSpPr>
            <a:xfrm rot="21292541">
              <a:off x="5074724" y="-1"/>
              <a:ext cx="3640015" cy="6858000"/>
              <a:chOff x="7481841" y="0"/>
              <a:chExt cx="3640015" cy="6858000"/>
            </a:xfrm>
          </p:grpSpPr>
          <p:pic>
            <p:nvPicPr>
              <p:cNvPr id="12" name="Picture 11">
                <a:extLst>
                  <a:ext uri="{FF2B5EF4-FFF2-40B4-BE49-F238E27FC236}">
                    <a16:creationId xmlns:a16="http://schemas.microsoft.com/office/drawing/2014/main" id="{FC0D322F-3082-0780-85DF-A3B6A629B822}"/>
                  </a:ext>
                </a:extLst>
              </p:cNvPr>
              <p:cNvPicPr>
                <a:picLocks noChangeAspect="1"/>
              </p:cNvPicPr>
              <p:nvPr/>
            </p:nvPicPr>
            <p:blipFill>
              <a:blip r:embed="rId4"/>
              <a:stretch>
                <a:fillRect/>
              </a:stretch>
            </p:blipFill>
            <p:spPr>
              <a:xfrm>
                <a:off x="7481841" y="0"/>
                <a:ext cx="3640015" cy="6858000"/>
              </a:xfrm>
              <a:prstGeom prst="rect">
                <a:avLst/>
              </a:prstGeom>
            </p:spPr>
          </p:pic>
          <p:sp>
            <p:nvSpPr>
              <p:cNvPr id="14" name="TextBox 13">
                <a:extLst>
                  <a:ext uri="{FF2B5EF4-FFF2-40B4-BE49-F238E27FC236}">
                    <a16:creationId xmlns:a16="http://schemas.microsoft.com/office/drawing/2014/main" id="{9BFD529A-2AA5-9E5A-F99A-99CD4BDD4C39}"/>
                  </a:ext>
                </a:extLst>
              </p:cNvPr>
              <p:cNvSpPr txBox="1"/>
              <p:nvPr/>
            </p:nvSpPr>
            <p:spPr>
              <a:xfrm flipH="1">
                <a:off x="8830051" y="3020802"/>
                <a:ext cx="889702" cy="1569660"/>
              </a:xfrm>
              <a:prstGeom prst="rect">
                <a:avLst/>
              </a:prstGeom>
              <a:noFill/>
            </p:spPr>
            <p:txBody>
              <a:bodyPr wrap="square" rtlCol="0">
                <a:spAutoFit/>
              </a:bodyPr>
              <a:lstStyle/>
              <a:p>
                <a:pPr algn="ctr"/>
                <a:r>
                  <a:rPr lang="en-US" sz="9600" b="1" dirty="0">
                    <a:solidFill>
                      <a:srgbClr val="0053A3"/>
                    </a:solidFill>
                  </a:rPr>
                  <a:t>3</a:t>
                </a:r>
              </a:p>
            </p:txBody>
          </p:sp>
          <p:sp>
            <p:nvSpPr>
              <p:cNvPr id="4" name="TextBox 3">
                <a:extLst>
                  <a:ext uri="{FF2B5EF4-FFF2-40B4-BE49-F238E27FC236}">
                    <a16:creationId xmlns:a16="http://schemas.microsoft.com/office/drawing/2014/main" id="{4B37C26F-9E71-A70E-5908-A5D2FDCE8560}"/>
                  </a:ext>
                </a:extLst>
              </p:cNvPr>
              <p:cNvSpPr txBox="1"/>
              <p:nvPr/>
            </p:nvSpPr>
            <p:spPr>
              <a:xfrm>
                <a:off x="8474740" y="4451516"/>
                <a:ext cx="1582484" cy="923330"/>
              </a:xfrm>
              <a:prstGeom prst="rect">
                <a:avLst/>
              </a:prstGeom>
              <a:noFill/>
            </p:spPr>
            <p:txBody>
              <a:bodyPr wrap="square" rtlCol="0">
                <a:spAutoFit/>
              </a:bodyPr>
              <a:lstStyle/>
              <a:p>
                <a:pPr algn="ctr"/>
                <a:r>
                  <a:rPr lang="en-US" sz="1800" dirty="0">
                    <a:solidFill>
                      <a:srgbClr val="0053A3"/>
                    </a:solidFill>
                  </a:rPr>
                  <a:t>Use LinkedIn</a:t>
                </a:r>
              </a:p>
              <a:p>
                <a:pPr algn="ctr"/>
                <a:r>
                  <a:rPr lang="en-US" sz="1800" dirty="0">
                    <a:solidFill>
                      <a:srgbClr val="0053A3"/>
                    </a:solidFill>
                  </a:rPr>
                  <a:t>to post about</a:t>
                </a:r>
              </a:p>
              <a:p>
                <a:pPr algn="ctr"/>
                <a:r>
                  <a:rPr lang="en-US" sz="1800" dirty="0">
                    <a:solidFill>
                      <a:srgbClr val="0053A3"/>
                    </a:solidFill>
                  </a:rPr>
                  <a:t>your activities</a:t>
                </a:r>
              </a:p>
            </p:txBody>
          </p:sp>
        </p:grpSp>
        <p:pic>
          <p:nvPicPr>
            <p:cNvPr id="34" name="Picture 33">
              <a:extLst>
                <a:ext uri="{FF2B5EF4-FFF2-40B4-BE49-F238E27FC236}">
                  <a16:creationId xmlns:a16="http://schemas.microsoft.com/office/drawing/2014/main" id="{74866DDC-B5B8-C04D-ACE9-3F96F3A9AAD7}"/>
                </a:ext>
              </a:extLst>
            </p:cNvPr>
            <p:cNvPicPr>
              <a:picLocks noChangeAspect="1"/>
            </p:cNvPicPr>
            <p:nvPr/>
          </p:nvPicPr>
          <p:blipFill>
            <a:blip r:embed="rId7"/>
            <a:stretch>
              <a:fillRect/>
            </a:stretch>
          </p:blipFill>
          <p:spPr>
            <a:xfrm>
              <a:off x="6577620" y="1865038"/>
              <a:ext cx="1387998" cy="1281230"/>
            </a:xfrm>
            <a:prstGeom prst="rect">
              <a:avLst/>
            </a:prstGeom>
          </p:spPr>
        </p:pic>
        <p:pic>
          <p:nvPicPr>
            <p:cNvPr id="35" name="Picture 34">
              <a:extLst>
                <a:ext uri="{FF2B5EF4-FFF2-40B4-BE49-F238E27FC236}">
                  <a16:creationId xmlns:a16="http://schemas.microsoft.com/office/drawing/2014/main" id="{03E2E716-B2E5-5C87-3730-BC9689B8AE42}"/>
                </a:ext>
              </a:extLst>
            </p:cNvPr>
            <p:cNvPicPr>
              <a:picLocks noChangeAspect="1"/>
            </p:cNvPicPr>
            <p:nvPr/>
          </p:nvPicPr>
          <p:blipFill>
            <a:blip r:embed="rId8"/>
            <a:stretch>
              <a:fillRect/>
            </a:stretch>
          </p:blipFill>
          <p:spPr>
            <a:xfrm rot="21164731">
              <a:off x="5665318" y="1254843"/>
              <a:ext cx="861364" cy="861364"/>
            </a:xfrm>
            <a:prstGeom prst="rect">
              <a:avLst/>
            </a:prstGeom>
          </p:spPr>
        </p:pic>
      </p:grpSp>
      <p:grpSp>
        <p:nvGrpSpPr>
          <p:cNvPr id="37" name="Group 36">
            <a:extLst>
              <a:ext uri="{FF2B5EF4-FFF2-40B4-BE49-F238E27FC236}">
                <a16:creationId xmlns:a16="http://schemas.microsoft.com/office/drawing/2014/main" id="{6236279A-3FE0-B83B-F023-949A08418874}"/>
              </a:ext>
            </a:extLst>
          </p:cNvPr>
          <p:cNvGrpSpPr/>
          <p:nvPr/>
        </p:nvGrpSpPr>
        <p:grpSpPr>
          <a:xfrm rot="21425770">
            <a:off x="13280997" y="0"/>
            <a:ext cx="3640015" cy="6858000"/>
            <a:chOff x="5283200" y="0"/>
            <a:chExt cx="3640015" cy="6858000"/>
          </a:xfrm>
        </p:grpSpPr>
        <p:grpSp>
          <p:nvGrpSpPr>
            <p:cNvPr id="38" name="Group 37">
              <a:extLst>
                <a:ext uri="{FF2B5EF4-FFF2-40B4-BE49-F238E27FC236}">
                  <a16:creationId xmlns:a16="http://schemas.microsoft.com/office/drawing/2014/main" id="{768C04DF-F304-C191-0239-D6EC2B464B47}"/>
                </a:ext>
              </a:extLst>
            </p:cNvPr>
            <p:cNvGrpSpPr/>
            <p:nvPr/>
          </p:nvGrpSpPr>
          <p:grpSpPr>
            <a:xfrm rot="220076">
              <a:off x="5283200" y="0"/>
              <a:ext cx="3640015" cy="6858000"/>
              <a:chOff x="7481841" y="0"/>
              <a:chExt cx="3640015" cy="6858000"/>
            </a:xfrm>
          </p:grpSpPr>
          <p:pic>
            <p:nvPicPr>
              <p:cNvPr id="40" name="Picture 39">
                <a:extLst>
                  <a:ext uri="{FF2B5EF4-FFF2-40B4-BE49-F238E27FC236}">
                    <a16:creationId xmlns:a16="http://schemas.microsoft.com/office/drawing/2014/main" id="{F9E328F7-6A1C-FB36-B63F-E7A31CAE30D2}"/>
                  </a:ext>
                </a:extLst>
              </p:cNvPr>
              <p:cNvPicPr>
                <a:picLocks noChangeAspect="1"/>
              </p:cNvPicPr>
              <p:nvPr/>
            </p:nvPicPr>
            <p:blipFill>
              <a:blip r:embed="rId4"/>
              <a:stretch>
                <a:fillRect/>
              </a:stretch>
            </p:blipFill>
            <p:spPr>
              <a:xfrm>
                <a:off x="7481841" y="0"/>
                <a:ext cx="3640015" cy="6858000"/>
              </a:xfrm>
              <a:prstGeom prst="rect">
                <a:avLst/>
              </a:prstGeom>
            </p:spPr>
          </p:pic>
          <p:sp>
            <p:nvSpPr>
              <p:cNvPr id="41" name="TextBox 40">
                <a:extLst>
                  <a:ext uri="{FF2B5EF4-FFF2-40B4-BE49-F238E27FC236}">
                    <a16:creationId xmlns:a16="http://schemas.microsoft.com/office/drawing/2014/main" id="{91FBCD75-C6BD-7A71-72EE-3D247E54C5FC}"/>
                  </a:ext>
                </a:extLst>
              </p:cNvPr>
              <p:cNvSpPr txBox="1"/>
              <p:nvPr/>
            </p:nvSpPr>
            <p:spPr>
              <a:xfrm flipH="1">
                <a:off x="8793936" y="1294962"/>
                <a:ext cx="889702" cy="1569660"/>
              </a:xfrm>
              <a:prstGeom prst="rect">
                <a:avLst/>
              </a:prstGeom>
              <a:noFill/>
            </p:spPr>
            <p:txBody>
              <a:bodyPr wrap="square" rtlCol="0">
                <a:spAutoFit/>
              </a:bodyPr>
              <a:lstStyle/>
              <a:p>
                <a:pPr algn="ctr"/>
                <a:r>
                  <a:rPr lang="en-US" sz="9600" b="1" dirty="0">
                    <a:solidFill>
                      <a:srgbClr val="0053A3"/>
                    </a:solidFill>
                  </a:rPr>
                  <a:t>4</a:t>
                </a:r>
              </a:p>
            </p:txBody>
          </p:sp>
          <p:sp>
            <p:nvSpPr>
              <p:cNvPr id="42" name="TextBox 41">
                <a:extLst>
                  <a:ext uri="{FF2B5EF4-FFF2-40B4-BE49-F238E27FC236}">
                    <a16:creationId xmlns:a16="http://schemas.microsoft.com/office/drawing/2014/main" id="{30EC909B-93E7-0555-E9E2-4A2EDA96D84D}"/>
                  </a:ext>
                </a:extLst>
              </p:cNvPr>
              <p:cNvSpPr txBox="1"/>
              <p:nvPr/>
            </p:nvSpPr>
            <p:spPr>
              <a:xfrm>
                <a:off x="7969442" y="2765903"/>
                <a:ext cx="2621230" cy="646331"/>
              </a:xfrm>
              <a:prstGeom prst="rect">
                <a:avLst/>
              </a:prstGeom>
              <a:noFill/>
            </p:spPr>
            <p:txBody>
              <a:bodyPr wrap="none" rtlCol="0">
                <a:spAutoFit/>
              </a:bodyPr>
              <a:lstStyle/>
              <a:p>
                <a:pPr algn="ctr"/>
                <a:r>
                  <a:rPr lang="en-US" sz="1800" dirty="0">
                    <a:solidFill>
                      <a:srgbClr val="0053A3"/>
                    </a:solidFill>
                  </a:rPr>
                  <a:t>Ask for collaboration </a:t>
                </a:r>
              </a:p>
              <a:p>
                <a:pPr algn="ctr"/>
                <a:r>
                  <a:rPr lang="en-US" sz="1800" dirty="0">
                    <a:solidFill>
                      <a:srgbClr val="0053A3"/>
                    </a:solidFill>
                  </a:rPr>
                  <a:t>from other comm teams</a:t>
                </a:r>
              </a:p>
            </p:txBody>
          </p:sp>
        </p:grpSp>
        <p:pic>
          <p:nvPicPr>
            <p:cNvPr id="39" name="Picture 38">
              <a:extLst>
                <a:ext uri="{FF2B5EF4-FFF2-40B4-BE49-F238E27FC236}">
                  <a16:creationId xmlns:a16="http://schemas.microsoft.com/office/drawing/2014/main" id="{B60EF073-8F6F-B3CD-1DE1-F3C00C19F025}"/>
                </a:ext>
              </a:extLst>
            </p:cNvPr>
            <p:cNvPicPr>
              <a:picLocks noChangeAspect="1"/>
            </p:cNvPicPr>
            <p:nvPr/>
          </p:nvPicPr>
          <p:blipFill>
            <a:blip r:embed="rId9"/>
            <a:stretch>
              <a:fillRect/>
            </a:stretch>
          </p:blipFill>
          <p:spPr>
            <a:xfrm>
              <a:off x="5850775" y="4104304"/>
              <a:ext cx="2228500" cy="1682745"/>
            </a:xfrm>
            <a:prstGeom prst="rect">
              <a:avLst/>
            </a:prstGeom>
          </p:spPr>
        </p:pic>
      </p:grpSp>
    </p:spTree>
    <p:extLst>
      <p:ext uri="{BB962C8B-B14F-4D97-AF65-F5344CB8AC3E}">
        <p14:creationId xmlns:p14="http://schemas.microsoft.com/office/powerpoint/2010/main" val="308706125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2CE4D9-7246-4FF5-2E72-FF9937A92B3A}"/>
            </a:ext>
          </a:extLst>
        </p:cNvPr>
        <p:cNvGrpSpPr/>
        <p:nvPr/>
      </p:nvGrpSpPr>
      <p:grpSpPr>
        <a:xfrm>
          <a:off x="0" y="0"/>
          <a:ext cx="0" cy="0"/>
          <a:chOff x="0" y="0"/>
          <a:chExt cx="0" cy="0"/>
        </a:xfrm>
      </p:grpSpPr>
      <p:sp>
        <p:nvSpPr>
          <p:cNvPr id="11" name="Title 1">
            <a:extLst>
              <a:ext uri="{FF2B5EF4-FFF2-40B4-BE49-F238E27FC236}">
                <a16:creationId xmlns:a16="http://schemas.microsoft.com/office/drawing/2014/main" id="{C06105B0-39A0-1134-783B-F13EEAD20483}"/>
              </a:ext>
            </a:extLst>
          </p:cNvPr>
          <p:cNvSpPr>
            <a:spLocks noGrp="1"/>
          </p:cNvSpPr>
          <p:nvPr>
            <p:ph type="title"/>
          </p:nvPr>
        </p:nvSpPr>
        <p:spPr>
          <a:xfrm>
            <a:off x="290761" y="493091"/>
            <a:ext cx="3580200" cy="1190929"/>
          </a:xfrm>
        </p:spPr>
        <p:txBody>
          <a:bodyPr anchor="t" anchorCtr="0">
            <a:noAutofit/>
          </a:bodyPr>
          <a:lstStyle/>
          <a:p>
            <a:r>
              <a:rPr lang="en-US" sz="2500" dirty="0">
                <a:solidFill>
                  <a:schemeClr val="tx1"/>
                </a:solidFill>
              </a:rPr>
              <a:t>Best practice</a:t>
            </a:r>
            <a:br>
              <a:rPr lang="en-US" sz="2500" dirty="0">
                <a:solidFill>
                  <a:schemeClr val="tx1"/>
                </a:solidFill>
              </a:rPr>
            </a:br>
            <a:r>
              <a:rPr lang="en-US" sz="2500" dirty="0">
                <a:solidFill>
                  <a:schemeClr val="tx1"/>
                </a:solidFill>
              </a:rPr>
              <a:t>for </a:t>
            </a:r>
            <a:r>
              <a:rPr lang="en-US" sz="2500" i="1" u="sng" dirty="0">
                <a:solidFill>
                  <a:schemeClr val="tx1"/>
                </a:solidFill>
              </a:rPr>
              <a:t>YOUR</a:t>
            </a:r>
            <a:br>
              <a:rPr lang="en-US" sz="2500" i="1" u="sng" dirty="0">
                <a:solidFill>
                  <a:schemeClr val="tx1"/>
                </a:solidFill>
              </a:rPr>
            </a:br>
            <a:r>
              <a:rPr lang="en-US" sz="2500" dirty="0">
                <a:solidFill>
                  <a:schemeClr val="tx1"/>
                </a:solidFill>
              </a:rPr>
              <a:t>social media posts</a:t>
            </a:r>
          </a:p>
        </p:txBody>
      </p:sp>
      <p:sp>
        <p:nvSpPr>
          <p:cNvPr id="13" name="Rectangle 12">
            <a:extLst>
              <a:ext uri="{FF2B5EF4-FFF2-40B4-BE49-F238E27FC236}">
                <a16:creationId xmlns:a16="http://schemas.microsoft.com/office/drawing/2014/main" id="{C4BC8052-2A23-6114-EE99-24BEC7E82247}"/>
              </a:ext>
            </a:extLst>
          </p:cNvPr>
          <p:cNvSpPr/>
          <p:nvPr/>
        </p:nvSpPr>
        <p:spPr>
          <a:xfrm rot="21240179">
            <a:off x="847314" y="4160732"/>
            <a:ext cx="10530523" cy="1050421"/>
          </a:xfrm>
          <a:prstGeom prst="rect">
            <a:avLst/>
          </a:prstGeom>
          <a:solidFill>
            <a:srgbClr val="0053A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0053A3"/>
              </a:solidFill>
            </a:endParaRPr>
          </a:p>
        </p:txBody>
      </p:sp>
      <p:grpSp>
        <p:nvGrpSpPr>
          <p:cNvPr id="19" name="Group 18">
            <a:extLst>
              <a:ext uri="{FF2B5EF4-FFF2-40B4-BE49-F238E27FC236}">
                <a16:creationId xmlns:a16="http://schemas.microsoft.com/office/drawing/2014/main" id="{B02DF747-4F47-A69F-104D-6B89042A69FD}"/>
              </a:ext>
            </a:extLst>
          </p:cNvPr>
          <p:cNvGrpSpPr/>
          <p:nvPr/>
        </p:nvGrpSpPr>
        <p:grpSpPr>
          <a:xfrm rot="21238546">
            <a:off x="-4575039" y="603504"/>
            <a:ext cx="3327534" cy="6269268"/>
            <a:chOff x="7481841" y="0"/>
            <a:chExt cx="3640015" cy="6858000"/>
          </a:xfrm>
        </p:grpSpPr>
        <p:pic>
          <p:nvPicPr>
            <p:cNvPr id="20" name="Picture 19">
              <a:extLst>
                <a:ext uri="{FF2B5EF4-FFF2-40B4-BE49-F238E27FC236}">
                  <a16:creationId xmlns:a16="http://schemas.microsoft.com/office/drawing/2014/main" id="{BD57C629-8DED-A173-CB5F-6AF6C07B971F}"/>
                </a:ext>
              </a:extLst>
            </p:cNvPr>
            <p:cNvPicPr>
              <a:picLocks noChangeAspect="1"/>
            </p:cNvPicPr>
            <p:nvPr/>
          </p:nvPicPr>
          <p:blipFill>
            <a:blip r:embed="rId3"/>
            <a:stretch>
              <a:fillRect/>
            </a:stretch>
          </p:blipFill>
          <p:spPr>
            <a:xfrm>
              <a:off x="7481841" y="0"/>
              <a:ext cx="3640015" cy="6858000"/>
            </a:xfrm>
            <a:prstGeom prst="rect">
              <a:avLst/>
            </a:prstGeom>
          </p:spPr>
        </p:pic>
        <p:sp>
          <p:nvSpPr>
            <p:cNvPr id="21" name="TextBox 20">
              <a:extLst>
                <a:ext uri="{FF2B5EF4-FFF2-40B4-BE49-F238E27FC236}">
                  <a16:creationId xmlns:a16="http://schemas.microsoft.com/office/drawing/2014/main" id="{98587AE9-D784-26EE-EE9B-34E821488073}"/>
                </a:ext>
              </a:extLst>
            </p:cNvPr>
            <p:cNvSpPr txBox="1"/>
            <p:nvPr/>
          </p:nvSpPr>
          <p:spPr>
            <a:xfrm>
              <a:off x="8074590" y="2968622"/>
              <a:ext cx="2454518" cy="646331"/>
            </a:xfrm>
            <a:prstGeom prst="rect">
              <a:avLst/>
            </a:prstGeom>
            <a:noFill/>
          </p:spPr>
          <p:txBody>
            <a:bodyPr wrap="none" rtlCol="0">
              <a:spAutoFit/>
            </a:bodyPr>
            <a:lstStyle/>
            <a:p>
              <a:pPr algn="ctr"/>
              <a:r>
                <a:rPr lang="en-US" sz="1800" dirty="0">
                  <a:solidFill>
                    <a:srgbClr val="0053A3"/>
                  </a:solidFill>
                </a:rPr>
                <a:t>Inform me beforehand</a:t>
              </a:r>
            </a:p>
            <a:p>
              <a:pPr algn="ctr"/>
              <a:r>
                <a:rPr lang="en-US" sz="1800" dirty="0">
                  <a:solidFill>
                    <a:srgbClr val="0053A3"/>
                  </a:solidFill>
                </a:rPr>
                <a:t>if possible</a:t>
              </a:r>
            </a:p>
          </p:txBody>
        </p:sp>
        <p:sp>
          <p:nvSpPr>
            <p:cNvPr id="22" name="TextBox 21">
              <a:extLst>
                <a:ext uri="{FF2B5EF4-FFF2-40B4-BE49-F238E27FC236}">
                  <a16:creationId xmlns:a16="http://schemas.microsoft.com/office/drawing/2014/main" id="{A6A8FD26-728C-8036-856E-943BFE742C1E}"/>
                </a:ext>
              </a:extLst>
            </p:cNvPr>
            <p:cNvSpPr txBox="1"/>
            <p:nvPr/>
          </p:nvSpPr>
          <p:spPr>
            <a:xfrm flipH="1">
              <a:off x="8793936" y="1294962"/>
              <a:ext cx="889702" cy="1569660"/>
            </a:xfrm>
            <a:prstGeom prst="rect">
              <a:avLst/>
            </a:prstGeom>
            <a:noFill/>
          </p:spPr>
          <p:txBody>
            <a:bodyPr wrap="square" rtlCol="0">
              <a:spAutoFit/>
            </a:bodyPr>
            <a:lstStyle/>
            <a:p>
              <a:pPr algn="ctr"/>
              <a:r>
                <a:rPr lang="en-US" sz="9600" b="1" dirty="0">
                  <a:solidFill>
                    <a:srgbClr val="0053A3"/>
                  </a:solidFill>
                </a:rPr>
                <a:t>1</a:t>
              </a:r>
            </a:p>
          </p:txBody>
        </p:sp>
      </p:grpSp>
      <p:grpSp>
        <p:nvGrpSpPr>
          <p:cNvPr id="23" name="Group 22">
            <a:extLst>
              <a:ext uri="{FF2B5EF4-FFF2-40B4-BE49-F238E27FC236}">
                <a16:creationId xmlns:a16="http://schemas.microsoft.com/office/drawing/2014/main" id="{7835F635-FF3C-21C0-4F5C-5F12948FBF60}"/>
              </a:ext>
            </a:extLst>
          </p:cNvPr>
          <p:cNvGrpSpPr/>
          <p:nvPr/>
        </p:nvGrpSpPr>
        <p:grpSpPr>
          <a:xfrm rot="20146751">
            <a:off x="-4344628" y="532327"/>
            <a:ext cx="3353701" cy="6318568"/>
            <a:chOff x="7481841" y="0"/>
            <a:chExt cx="3640015" cy="6858000"/>
          </a:xfrm>
        </p:grpSpPr>
        <p:pic>
          <p:nvPicPr>
            <p:cNvPr id="24" name="Picture 23">
              <a:extLst>
                <a:ext uri="{FF2B5EF4-FFF2-40B4-BE49-F238E27FC236}">
                  <a16:creationId xmlns:a16="http://schemas.microsoft.com/office/drawing/2014/main" id="{03C826BA-FEF4-81EB-4959-A61616425E61}"/>
                </a:ext>
              </a:extLst>
            </p:cNvPr>
            <p:cNvPicPr>
              <a:picLocks noChangeAspect="1"/>
            </p:cNvPicPr>
            <p:nvPr/>
          </p:nvPicPr>
          <p:blipFill>
            <a:blip r:embed="rId4"/>
            <a:stretch>
              <a:fillRect/>
            </a:stretch>
          </p:blipFill>
          <p:spPr>
            <a:xfrm>
              <a:off x="7481841" y="0"/>
              <a:ext cx="3640015" cy="6858000"/>
            </a:xfrm>
            <a:prstGeom prst="rect">
              <a:avLst/>
            </a:prstGeom>
          </p:spPr>
        </p:pic>
        <p:sp>
          <p:nvSpPr>
            <p:cNvPr id="25" name="TextBox 24">
              <a:extLst>
                <a:ext uri="{FF2B5EF4-FFF2-40B4-BE49-F238E27FC236}">
                  <a16:creationId xmlns:a16="http://schemas.microsoft.com/office/drawing/2014/main" id="{568F051F-23CC-09C5-2A72-3FB458859733}"/>
                </a:ext>
              </a:extLst>
            </p:cNvPr>
            <p:cNvSpPr txBox="1"/>
            <p:nvPr/>
          </p:nvSpPr>
          <p:spPr>
            <a:xfrm>
              <a:off x="8561869" y="2968622"/>
              <a:ext cx="1479957" cy="369332"/>
            </a:xfrm>
            <a:prstGeom prst="rect">
              <a:avLst/>
            </a:prstGeom>
            <a:noFill/>
          </p:spPr>
          <p:txBody>
            <a:bodyPr wrap="none" rtlCol="0">
              <a:spAutoFit/>
            </a:bodyPr>
            <a:lstStyle/>
            <a:p>
              <a:pPr algn="ctr"/>
              <a:r>
                <a:rPr lang="en-US" dirty="0">
                  <a:solidFill>
                    <a:srgbClr val="0053A3"/>
                  </a:solidFill>
                </a:rPr>
                <a:t>T</a:t>
              </a:r>
              <a:r>
                <a:rPr lang="en-US" sz="1800" dirty="0">
                  <a:solidFill>
                    <a:srgbClr val="0053A3"/>
                  </a:solidFill>
                </a:rPr>
                <a:t>ag GÉANT!</a:t>
              </a:r>
            </a:p>
          </p:txBody>
        </p:sp>
        <p:sp>
          <p:nvSpPr>
            <p:cNvPr id="26" name="TextBox 25">
              <a:extLst>
                <a:ext uri="{FF2B5EF4-FFF2-40B4-BE49-F238E27FC236}">
                  <a16:creationId xmlns:a16="http://schemas.microsoft.com/office/drawing/2014/main" id="{A1E99B62-AAC8-FB0F-AF2A-01A45FB64C0B}"/>
                </a:ext>
              </a:extLst>
            </p:cNvPr>
            <p:cNvSpPr txBox="1"/>
            <p:nvPr/>
          </p:nvSpPr>
          <p:spPr>
            <a:xfrm flipH="1">
              <a:off x="8793936" y="1294962"/>
              <a:ext cx="889702" cy="1569660"/>
            </a:xfrm>
            <a:prstGeom prst="rect">
              <a:avLst/>
            </a:prstGeom>
            <a:noFill/>
          </p:spPr>
          <p:txBody>
            <a:bodyPr wrap="square" rtlCol="0">
              <a:spAutoFit/>
            </a:bodyPr>
            <a:lstStyle/>
            <a:p>
              <a:pPr algn="ctr"/>
              <a:r>
                <a:rPr lang="en-US" sz="9600" b="1" dirty="0">
                  <a:solidFill>
                    <a:srgbClr val="0053A3"/>
                  </a:solidFill>
                </a:rPr>
                <a:t>2</a:t>
              </a:r>
            </a:p>
          </p:txBody>
        </p:sp>
      </p:grpSp>
      <p:grpSp>
        <p:nvGrpSpPr>
          <p:cNvPr id="27" name="Group 26">
            <a:extLst>
              <a:ext uri="{FF2B5EF4-FFF2-40B4-BE49-F238E27FC236}">
                <a16:creationId xmlns:a16="http://schemas.microsoft.com/office/drawing/2014/main" id="{57B7109F-AD69-C5EE-5386-D2ACCA3983BD}"/>
              </a:ext>
            </a:extLst>
          </p:cNvPr>
          <p:cNvGrpSpPr/>
          <p:nvPr/>
        </p:nvGrpSpPr>
        <p:grpSpPr>
          <a:xfrm rot="770527">
            <a:off x="-4301655" y="544559"/>
            <a:ext cx="3376725" cy="6361947"/>
            <a:chOff x="5074724" y="-1"/>
            <a:chExt cx="3640015" cy="6858000"/>
          </a:xfrm>
        </p:grpSpPr>
        <p:grpSp>
          <p:nvGrpSpPr>
            <p:cNvPr id="28" name="Group 27">
              <a:extLst>
                <a:ext uri="{FF2B5EF4-FFF2-40B4-BE49-F238E27FC236}">
                  <a16:creationId xmlns:a16="http://schemas.microsoft.com/office/drawing/2014/main" id="{44FB2C6E-28AB-62C2-7021-B6F0F90A7E11}"/>
                </a:ext>
              </a:extLst>
            </p:cNvPr>
            <p:cNvGrpSpPr/>
            <p:nvPr/>
          </p:nvGrpSpPr>
          <p:grpSpPr>
            <a:xfrm rot="21292541">
              <a:off x="5074724" y="-1"/>
              <a:ext cx="3640015" cy="6858000"/>
              <a:chOff x="7481841" y="0"/>
              <a:chExt cx="3640015" cy="6858000"/>
            </a:xfrm>
          </p:grpSpPr>
          <p:pic>
            <p:nvPicPr>
              <p:cNvPr id="31" name="Picture 30">
                <a:extLst>
                  <a:ext uri="{FF2B5EF4-FFF2-40B4-BE49-F238E27FC236}">
                    <a16:creationId xmlns:a16="http://schemas.microsoft.com/office/drawing/2014/main" id="{2DF91E11-9F3B-03C3-3CA2-15F95B5EF6D8}"/>
                  </a:ext>
                </a:extLst>
              </p:cNvPr>
              <p:cNvPicPr>
                <a:picLocks noChangeAspect="1"/>
              </p:cNvPicPr>
              <p:nvPr/>
            </p:nvPicPr>
            <p:blipFill>
              <a:blip r:embed="rId4"/>
              <a:stretch>
                <a:fillRect/>
              </a:stretch>
            </p:blipFill>
            <p:spPr>
              <a:xfrm>
                <a:off x="7481841" y="0"/>
                <a:ext cx="3640015" cy="6858000"/>
              </a:xfrm>
              <a:prstGeom prst="rect">
                <a:avLst/>
              </a:prstGeom>
            </p:spPr>
          </p:pic>
          <p:sp>
            <p:nvSpPr>
              <p:cNvPr id="32" name="TextBox 31">
                <a:extLst>
                  <a:ext uri="{FF2B5EF4-FFF2-40B4-BE49-F238E27FC236}">
                    <a16:creationId xmlns:a16="http://schemas.microsoft.com/office/drawing/2014/main" id="{E0CC2835-BE59-46AB-79FA-87A679BDEACE}"/>
                  </a:ext>
                </a:extLst>
              </p:cNvPr>
              <p:cNvSpPr txBox="1"/>
              <p:nvPr/>
            </p:nvSpPr>
            <p:spPr>
              <a:xfrm flipH="1">
                <a:off x="8830051" y="3020802"/>
                <a:ext cx="889702" cy="1569660"/>
              </a:xfrm>
              <a:prstGeom prst="rect">
                <a:avLst/>
              </a:prstGeom>
              <a:noFill/>
            </p:spPr>
            <p:txBody>
              <a:bodyPr wrap="square" rtlCol="0">
                <a:spAutoFit/>
              </a:bodyPr>
              <a:lstStyle/>
              <a:p>
                <a:pPr algn="ctr"/>
                <a:r>
                  <a:rPr lang="en-US" sz="9600" b="1" dirty="0">
                    <a:solidFill>
                      <a:srgbClr val="0053A3"/>
                    </a:solidFill>
                  </a:rPr>
                  <a:t>3</a:t>
                </a:r>
              </a:p>
            </p:txBody>
          </p:sp>
          <p:sp>
            <p:nvSpPr>
              <p:cNvPr id="33" name="TextBox 32">
                <a:extLst>
                  <a:ext uri="{FF2B5EF4-FFF2-40B4-BE49-F238E27FC236}">
                    <a16:creationId xmlns:a16="http://schemas.microsoft.com/office/drawing/2014/main" id="{2E7FD794-9502-EDF0-7935-D6F7EF8819F9}"/>
                  </a:ext>
                </a:extLst>
              </p:cNvPr>
              <p:cNvSpPr txBox="1"/>
              <p:nvPr/>
            </p:nvSpPr>
            <p:spPr>
              <a:xfrm>
                <a:off x="8474740" y="4451516"/>
                <a:ext cx="1582484" cy="923330"/>
              </a:xfrm>
              <a:prstGeom prst="rect">
                <a:avLst/>
              </a:prstGeom>
              <a:noFill/>
            </p:spPr>
            <p:txBody>
              <a:bodyPr wrap="none" rtlCol="0">
                <a:spAutoFit/>
              </a:bodyPr>
              <a:lstStyle/>
              <a:p>
                <a:pPr algn="ctr"/>
                <a:r>
                  <a:rPr lang="en-US" sz="1800" dirty="0">
                    <a:solidFill>
                      <a:srgbClr val="0053A3"/>
                    </a:solidFill>
                  </a:rPr>
                  <a:t>Use LinkedIn</a:t>
                </a:r>
              </a:p>
              <a:p>
                <a:pPr algn="ctr"/>
                <a:r>
                  <a:rPr lang="en-US" sz="1800" dirty="0">
                    <a:solidFill>
                      <a:srgbClr val="0053A3"/>
                    </a:solidFill>
                  </a:rPr>
                  <a:t>to post about</a:t>
                </a:r>
              </a:p>
              <a:p>
                <a:pPr algn="ctr"/>
                <a:r>
                  <a:rPr lang="en-US" sz="1800" dirty="0">
                    <a:solidFill>
                      <a:srgbClr val="0053A3"/>
                    </a:solidFill>
                  </a:rPr>
                  <a:t>your activities</a:t>
                </a:r>
              </a:p>
            </p:txBody>
          </p:sp>
        </p:grpSp>
        <p:pic>
          <p:nvPicPr>
            <p:cNvPr id="29" name="Picture 28">
              <a:extLst>
                <a:ext uri="{FF2B5EF4-FFF2-40B4-BE49-F238E27FC236}">
                  <a16:creationId xmlns:a16="http://schemas.microsoft.com/office/drawing/2014/main" id="{EE0C76B0-3852-17A0-C81D-BB36DEEC5C8A}"/>
                </a:ext>
              </a:extLst>
            </p:cNvPr>
            <p:cNvPicPr>
              <a:picLocks noChangeAspect="1"/>
            </p:cNvPicPr>
            <p:nvPr/>
          </p:nvPicPr>
          <p:blipFill>
            <a:blip r:embed="rId5"/>
            <a:stretch>
              <a:fillRect/>
            </a:stretch>
          </p:blipFill>
          <p:spPr>
            <a:xfrm>
              <a:off x="6577620" y="1865038"/>
              <a:ext cx="1387998" cy="1281230"/>
            </a:xfrm>
            <a:prstGeom prst="rect">
              <a:avLst/>
            </a:prstGeom>
          </p:spPr>
        </p:pic>
        <p:pic>
          <p:nvPicPr>
            <p:cNvPr id="30" name="Picture 29">
              <a:extLst>
                <a:ext uri="{FF2B5EF4-FFF2-40B4-BE49-F238E27FC236}">
                  <a16:creationId xmlns:a16="http://schemas.microsoft.com/office/drawing/2014/main" id="{ABFA16EA-DF10-12C3-820A-3AC964DA4AA6}"/>
                </a:ext>
              </a:extLst>
            </p:cNvPr>
            <p:cNvPicPr>
              <a:picLocks noChangeAspect="1"/>
            </p:cNvPicPr>
            <p:nvPr/>
          </p:nvPicPr>
          <p:blipFill>
            <a:blip r:embed="rId6"/>
            <a:stretch>
              <a:fillRect/>
            </a:stretch>
          </p:blipFill>
          <p:spPr>
            <a:xfrm rot="21164731">
              <a:off x="5665318" y="1254843"/>
              <a:ext cx="861364" cy="861364"/>
            </a:xfrm>
            <a:prstGeom prst="rect">
              <a:avLst/>
            </a:prstGeom>
          </p:spPr>
        </p:pic>
      </p:grpSp>
      <p:grpSp>
        <p:nvGrpSpPr>
          <p:cNvPr id="35" name="Group 34">
            <a:extLst>
              <a:ext uri="{FF2B5EF4-FFF2-40B4-BE49-F238E27FC236}">
                <a16:creationId xmlns:a16="http://schemas.microsoft.com/office/drawing/2014/main" id="{1405FE53-5805-7348-1C15-AE00721966F0}"/>
              </a:ext>
            </a:extLst>
          </p:cNvPr>
          <p:cNvGrpSpPr/>
          <p:nvPr/>
        </p:nvGrpSpPr>
        <p:grpSpPr>
          <a:xfrm>
            <a:off x="5283200" y="0"/>
            <a:ext cx="3640015" cy="6858000"/>
            <a:chOff x="5283200" y="0"/>
            <a:chExt cx="3640015" cy="6858000"/>
          </a:xfrm>
        </p:grpSpPr>
        <p:grpSp>
          <p:nvGrpSpPr>
            <p:cNvPr id="7" name="Group 6">
              <a:extLst>
                <a:ext uri="{FF2B5EF4-FFF2-40B4-BE49-F238E27FC236}">
                  <a16:creationId xmlns:a16="http://schemas.microsoft.com/office/drawing/2014/main" id="{585EF664-1F9C-37D6-E0E5-D6CC020FBE01}"/>
                </a:ext>
              </a:extLst>
            </p:cNvPr>
            <p:cNvGrpSpPr/>
            <p:nvPr/>
          </p:nvGrpSpPr>
          <p:grpSpPr>
            <a:xfrm rot="220076">
              <a:off x="5283200" y="0"/>
              <a:ext cx="3640015" cy="6858000"/>
              <a:chOff x="7481841" y="0"/>
              <a:chExt cx="3640015" cy="6858000"/>
            </a:xfrm>
          </p:grpSpPr>
          <p:pic>
            <p:nvPicPr>
              <p:cNvPr id="12" name="Picture 11">
                <a:extLst>
                  <a:ext uri="{FF2B5EF4-FFF2-40B4-BE49-F238E27FC236}">
                    <a16:creationId xmlns:a16="http://schemas.microsoft.com/office/drawing/2014/main" id="{7AC3560A-63F1-339A-EBCB-41BC613541EB}"/>
                  </a:ext>
                </a:extLst>
              </p:cNvPr>
              <p:cNvPicPr>
                <a:picLocks noChangeAspect="1"/>
              </p:cNvPicPr>
              <p:nvPr/>
            </p:nvPicPr>
            <p:blipFill>
              <a:blip r:embed="rId4"/>
              <a:stretch>
                <a:fillRect/>
              </a:stretch>
            </p:blipFill>
            <p:spPr>
              <a:xfrm>
                <a:off x="7481841" y="0"/>
                <a:ext cx="3640015" cy="6858000"/>
              </a:xfrm>
              <a:prstGeom prst="rect">
                <a:avLst/>
              </a:prstGeom>
            </p:spPr>
          </p:pic>
          <p:sp>
            <p:nvSpPr>
              <p:cNvPr id="14" name="TextBox 13">
                <a:extLst>
                  <a:ext uri="{FF2B5EF4-FFF2-40B4-BE49-F238E27FC236}">
                    <a16:creationId xmlns:a16="http://schemas.microsoft.com/office/drawing/2014/main" id="{E9ADA98A-FC6F-3E4E-B1DB-6446519799B2}"/>
                  </a:ext>
                </a:extLst>
              </p:cNvPr>
              <p:cNvSpPr txBox="1"/>
              <p:nvPr/>
            </p:nvSpPr>
            <p:spPr>
              <a:xfrm flipH="1">
                <a:off x="8793936" y="1294962"/>
                <a:ext cx="889702" cy="1569660"/>
              </a:xfrm>
              <a:prstGeom prst="rect">
                <a:avLst/>
              </a:prstGeom>
              <a:noFill/>
            </p:spPr>
            <p:txBody>
              <a:bodyPr wrap="square" rtlCol="0">
                <a:spAutoFit/>
              </a:bodyPr>
              <a:lstStyle/>
              <a:p>
                <a:pPr algn="ctr"/>
                <a:r>
                  <a:rPr lang="en-US" sz="9600" b="1" dirty="0">
                    <a:solidFill>
                      <a:srgbClr val="0053A3"/>
                    </a:solidFill>
                  </a:rPr>
                  <a:t>4</a:t>
                </a:r>
              </a:p>
            </p:txBody>
          </p:sp>
          <p:sp>
            <p:nvSpPr>
              <p:cNvPr id="4" name="TextBox 3">
                <a:extLst>
                  <a:ext uri="{FF2B5EF4-FFF2-40B4-BE49-F238E27FC236}">
                    <a16:creationId xmlns:a16="http://schemas.microsoft.com/office/drawing/2014/main" id="{B1919C95-64CD-1C52-0218-D5B6CB4896F7}"/>
                  </a:ext>
                </a:extLst>
              </p:cNvPr>
              <p:cNvSpPr txBox="1"/>
              <p:nvPr/>
            </p:nvSpPr>
            <p:spPr>
              <a:xfrm>
                <a:off x="7969442" y="2765903"/>
                <a:ext cx="2621230" cy="646331"/>
              </a:xfrm>
              <a:prstGeom prst="rect">
                <a:avLst/>
              </a:prstGeom>
              <a:noFill/>
            </p:spPr>
            <p:txBody>
              <a:bodyPr wrap="none" rtlCol="0">
                <a:spAutoFit/>
              </a:bodyPr>
              <a:lstStyle/>
              <a:p>
                <a:pPr algn="ctr"/>
                <a:r>
                  <a:rPr lang="en-US" sz="1800" dirty="0">
                    <a:solidFill>
                      <a:srgbClr val="0053A3"/>
                    </a:solidFill>
                  </a:rPr>
                  <a:t>Ask for collaboration </a:t>
                </a:r>
              </a:p>
              <a:p>
                <a:pPr algn="ctr"/>
                <a:r>
                  <a:rPr lang="en-US" sz="1800" dirty="0">
                    <a:solidFill>
                      <a:srgbClr val="0053A3"/>
                    </a:solidFill>
                  </a:rPr>
                  <a:t>from other comm teams</a:t>
                </a:r>
              </a:p>
            </p:txBody>
          </p:sp>
        </p:grpSp>
        <p:pic>
          <p:nvPicPr>
            <p:cNvPr id="34" name="Picture 33">
              <a:extLst>
                <a:ext uri="{FF2B5EF4-FFF2-40B4-BE49-F238E27FC236}">
                  <a16:creationId xmlns:a16="http://schemas.microsoft.com/office/drawing/2014/main" id="{92B3ED52-E60F-5A62-2BA1-257B93C11810}"/>
                </a:ext>
              </a:extLst>
            </p:cNvPr>
            <p:cNvPicPr>
              <a:picLocks noChangeAspect="1"/>
            </p:cNvPicPr>
            <p:nvPr/>
          </p:nvPicPr>
          <p:blipFill>
            <a:blip r:embed="rId7"/>
            <a:stretch>
              <a:fillRect/>
            </a:stretch>
          </p:blipFill>
          <p:spPr>
            <a:xfrm>
              <a:off x="5850775" y="4104304"/>
              <a:ext cx="2228500" cy="1682745"/>
            </a:xfrm>
            <a:prstGeom prst="rect">
              <a:avLst/>
            </a:prstGeom>
          </p:spPr>
        </p:pic>
      </p:grpSp>
    </p:spTree>
    <p:extLst>
      <p:ext uri="{BB962C8B-B14F-4D97-AF65-F5344CB8AC3E}">
        <p14:creationId xmlns:p14="http://schemas.microsoft.com/office/powerpoint/2010/main" val="402656339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67E6DD-3E4C-5250-AFCC-B455714BE6EF}"/>
              </a:ext>
            </a:extLst>
          </p:cNvPr>
          <p:cNvSpPr>
            <a:spLocks noGrp="1"/>
          </p:cNvSpPr>
          <p:nvPr>
            <p:ph type="title"/>
          </p:nvPr>
        </p:nvSpPr>
        <p:spPr>
          <a:xfrm>
            <a:off x="338495" y="352764"/>
            <a:ext cx="5757505" cy="917236"/>
          </a:xfrm>
        </p:spPr>
        <p:txBody>
          <a:bodyPr>
            <a:noAutofit/>
          </a:bodyPr>
          <a:lstStyle/>
          <a:p>
            <a:r>
              <a:rPr lang="en-US" sz="3200" dirty="0">
                <a:solidFill>
                  <a:srgbClr val="0053A3"/>
                </a:solidFill>
              </a:rPr>
              <a:t>Think WHY</a:t>
            </a:r>
            <a:br>
              <a:rPr lang="en-US" sz="2500" dirty="0">
                <a:solidFill>
                  <a:srgbClr val="0053A3"/>
                </a:solidFill>
              </a:rPr>
            </a:br>
            <a:r>
              <a:rPr lang="en-GB" sz="2400" b="0" i="0" dirty="0">
                <a:solidFill>
                  <a:srgbClr val="0053A3"/>
                </a:solidFill>
                <a:effectLst/>
              </a:rPr>
              <a:t>Why are we promoting these activities? </a:t>
            </a:r>
            <a:endParaRPr lang="en-US" sz="2400" b="0" dirty="0">
              <a:solidFill>
                <a:srgbClr val="0053A3"/>
              </a:solidFill>
            </a:endParaRPr>
          </a:p>
        </p:txBody>
      </p:sp>
      <p:grpSp>
        <p:nvGrpSpPr>
          <p:cNvPr id="13" name="Group 12">
            <a:extLst>
              <a:ext uri="{FF2B5EF4-FFF2-40B4-BE49-F238E27FC236}">
                <a16:creationId xmlns:a16="http://schemas.microsoft.com/office/drawing/2014/main" id="{9499A57A-4C46-72D9-0793-8FB551E3D942}"/>
              </a:ext>
            </a:extLst>
          </p:cNvPr>
          <p:cNvGrpSpPr/>
          <p:nvPr/>
        </p:nvGrpSpPr>
        <p:grpSpPr>
          <a:xfrm>
            <a:off x="535474" y="1985804"/>
            <a:ext cx="2510966" cy="2649697"/>
            <a:chOff x="535474" y="1985804"/>
            <a:chExt cx="2510966" cy="2649697"/>
          </a:xfrm>
        </p:grpSpPr>
        <p:sp>
          <p:nvSpPr>
            <p:cNvPr id="5" name="Content Placeholder 2">
              <a:extLst>
                <a:ext uri="{FF2B5EF4-FFF2-40B4-BE49-F238E27FC236}">
                  <a16:creationId xmlns:a16="http://schemas.microsoft.com/office/drawing/2014/main" id="{9C3ED89F-F2A7-1C7D-BA52-E25313E47147}"/>
                </a:ext>
              </a:extLst>
            </p:cNvPr>
            <p:cNvSpPr txBox="1">
              <a:spLocks/>
            </p:cNvSpPr>
            <p:nvPr/>
          </p:nvSpPr>
          <p:spPr>
            <a:xfrm>
              <a:off x="535474" y="3380631"/>
              <a:ext cx="2510966" cy="1254870"/>
            </a:xfrm>
            <a:prstGeom prst="rect">
              <a:avLst/>
            </a:prstGeom>
          </p:spPr>
          <p:txBody>
            <a:bodyPr vert="horz" wrap="square"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None/>
              </a:pPr>
              <a:r>
                <a:rPr lang="en-GB" dirty="0">
                  <a:solidFill>
                    <a:srgbClr val="0053A3"/>
                  </a:solidFill>
                </a:rPr>
                <a:t>Raise awareness of what we do</a:t>
              </a:r>
            </a:p>
          </p:txBody>
        </p:sp>
        <p:pic>
          <p:nvPicPr>
            <p:cNvPr id="9" name="Picture 8">
              <a:extLst>
                <a:ext uri="{FF2B5EF4-FFF2-40B4-BE49-F238E27FC236}">
                  <a16:creationId xmlns:a16="http://schemas.microsoft.com/office/drawing/2014/main" id="{2E1024A8-E61E-6185-CE46-77B5A2716F58}"/>
                </a:ext>
              </a:extLst>
            </p:cNvPr>
            <p:cNvPicPr>
              <a:picLocks noChangeAspect="1"/>
            </p:cNvPicPr>
            <p:nvPr/>
          </p:nvPicPr>
          <p:blipFill>
            <a:blip r:embed="rId3"/>
            <a:stretch>
              <a:fillRect/>
            </a:stretch>
          </p:blipFill>
          <p:spPr>
            <a:xfrm>
              <a:off x="1133341" y="1985804"/>
              <a:ext cx="1317760" cy="1311770"/>
            </a:xfrm>
            <a:prstGeom prst="rect">
              <a:avLst/>
            </a:prstGeom>
          </p:spPr>
        </p:pic>
      </p:grpSp>
      <p:grpSp>
        <p:nvGrpSpPr>
          <p:cNvPr id="14" name="Group 13">
            <a:extLst>
              <a:ext uri="{FF2B5EF4-FFF2-40B4-BE49-F238E27FC236}">
                <a16:creationId xmlns:a16="http://schemas.microsoft.com/office/drawing/2014/main" id="{4F8851D3-998C-AF25-A594-04F80BFBD384}"/>
              </a:ext>
            </a:extLst>
          </p:cNvPr>
          <p:cNvGrpSpPr/>
          <p:nvPr/>
        </p:nvGrpSpPr>
        <p:grpSpPr>
          <a:xfrm>
            <a:off x="3232278" y="2235200"/>
            <a:ext cx="2641602" cy="3022600"/>
            <a:chOff x="3232278" y="2235200"/>
            <a:chExt cx="2641602" cy="3022600"/>
          </a:xfrm>
        </p:grpSpPr>
        <p:sp>
          <p:nvSpPr>
            <p:cNvPr id="7" name="Content Placeholder 2">
              <a:extLst>
                <a:ext uri="{FF2B5EF4-FFF2-40B4-BE49-F238E27FC236}">
                  <a16:creationId xmlns:a16="http://schemas.microsoft.com/office/drawing/2014/main" id="{2A207F6C-95C7-334E-B1FB-28796D8C5CD7}"/>
                </a:ext>
              </a:extLst>
            </p:cNvPr>
            <p:cNvSpPr txBox="1">
              <a:spLocks/>
            </p:cNvSpPr>
            <p:nvPr/>
          </p:nvSpPr>
          <p:spPr>
            <a:xfrm>
              <a:off x="3232278" y="3380631"/>
              <a:ext cx="2641602" cy="1877169"/>
            </a:xfrm>
            <a:prstGeom prst="rect">
              <a:avLst/>
            </a:prstGeom>
          </p:spPr>
          <p:txBody>
            <a:bodyPr vert="horz" wrap="square"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None/>
              </a:pPr>
              <a:r>
                <a:rPr lang="en-GB" dirty="0">
                  <a:solidFill>
                    <a:srgbClr val="0053A3"/>
                  </a:solidFill>
                </a:rPr>
                <a:t>Increase involvement of the community in these activities </a:t>
              </a:r>
            </a:p>
          </p:txBody>
        </p:sp>
        <p:pic>
          <p:nvPicPr>
            <p:cNvPr id="10" name="Picture 9">
              <a:extLst>
                <a:ext uri="{FF2B5EF4-FFF2-40B4-BE49-F238E27FC236}">
                  <a16:creationId xmlns:a16="http://schemas.microsoft.com/office/drawing/2014/main" id="{F30DE6CF-51F4-BB30-75F7-FCC17C90E224}"/>
                </a:ext>
              </a:extLst>
            </p:cNvPr>
            <p:cNvPicPr>
              <a:picLocks noChangeAspect="1"/>
            </p:cNvPicPr>
            <p:nvPr/>
          </p:nvPicPr>
          <p:blipFill>
            <a:blip r:embed="rId4"/>
            <a:stretch>
              <a:fillRect/>
            </a:stretch>
          </p:blipFill>
          <p:spPr>
            <a:xfrm>
              <a:off x="4009533" y="2235200"/>
              <a:ext cx="1087973" cy="1062374"/>
            </a:xfrm>
            <a:prstGeom prst="rect">
              <a:avLst/>
            </a:prstGeom>
          </p:spPr>
        </p:pic>
      </p:grpSp>
      <p:grpSp>
        <p:nvGrpSpPr>
          <p:cNvPr id="15" name="Group 14">
            <a:extLst>
              <a:ext uri="{FF2B5EF4-FFF2-40B4-BE49-F238E27FC236}">
                <a16:creationId xmlns:a16="http://schemas.microsoft.com/office/drawing/2014/main" id="{68DD7695-23E3-B8F0-0A02-A141D0CC0A2F}"/>
              </a:ext>
            </a:extLst>
          </p:cNvPr>
          <p:cNvGrpSpPr/>
          <p:nvPr/>
        </p:nvGrpSpPr>
        <p:grpSpPr>
          <a:xfrm>
            <a:off x="8671769" y="2312184"/>
            <a:ext cx="2984758" cy="3076538"/>
            <a:chOff x="8671769" y="2312184"/>
            <a:chExt cx="2984758" cy="3076538"/>
          </a:xfrm>
        </p:grpSpPr>
        <p:sp>
          <p:nvSpPr>
            <p:cNvPr id="8" name="Content Placeholder 2">
              <a:extLst>
                <a:ext uri="{FF2B5EF4-FFF2-40B4-BE49-F238E27FC236}">
                  <a16:creationId xmlns:a16="http://schemas.microsoft.com/office/drawing/2014/main" id="{F8E7BD46-514B-42CF-1831-3FB49F1FA89C}"/>
                </a:ext>
              </a:extLst>
            </p:cNvPr>
            <p:cNvSpPr txBox="1">
              <a:spLocks/>
            </p:cNvSpPr>
            <p:nvPr/>
          </p:nvSpPr>
          <p:spPr>
            <a:xfrm>
              <a:off x="8671769" y="3380631"/>
              <a:ext cx="2984758" cy="2008091"/>
            </a:xfrm>
            <a:prstGeom prst="rect">
              <a:avLst/>
            </a:prstGeom>
          </p:spPr>
          <p:txBody>
            <a:bodyPr vert="horz" wrap="square"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None/>
              </a:pPr>
              <a:r>
                <a:rPr lang="en-GB" dirty="0">
                  <a:solidFill>
                    <a:srgbClr val="0053A3"/>
                  </a:solidFill>
                </a:rPr>
                <a:t>Drive registrations to the meetings and participation in the different activities</a:t>
              </a:r>
              <a:endParaRPr lang="en-US" dirty="0">
                <a:solidFill>
                  <a:srgbClr val="0053A3"/>
                </a:solidFill>
              </a:endParaRPr>
            </a:p>
          </p:txBody>
        </p:sp>
        <p:pic>
          <p:nvPicPr>
            <p:cNvPr id="12" name="Picture 11">
              <a:extLst>
                <a:ext uri="{FF2B5EF4-FFF2-40B4-BE49-F238E27FC236}">
                  <a16:creationId xmlns:a16="http://schemas.microsoft.com/office/drawing/2014/main" id="{6E62DC9A-1B77-3285-3160-B44591D2A9B2}"/>
                </a:ext>
              </a:extLst>
            </p:cNvPr>
            <p:cNvPicPr>
              <a:picLocks noChangeAspect="1"/>
            </p:cNvPicPr>
            <p:nvPr/>
          </p:nvPicPr>
          <p:blipFill>
            <a:blip r:embed="rId5"/>
            <a:stretch>
              <a:fillRect/>
            </a:stretch>
          </p:blipFill>
          <p:spPr>
            <a:xfrm rot="20514449">
              <a:off x="9602888" y="2312184"/>
              <a:ext cx="1122519" cy="966407"/>
            </a:xfrm>
            <a:prstGeom prst="rect">
              <a:avLst/>
            </a:prstGeom>
          </p:spPr>
        </p:pic>
      </p:grpSp>
      <p:grpSp>
        <p:nvGrpSpPr>
          <p:cNvPr id="20" name="Group 19">
            <a:extLst>
              <a:ext uri="{FF2B5EF4-FFF2-40B4-BE49-F238E27FC236}">
                <a16:creationId xmlns:a16="http://schemas.microsoft.com/office/drawing/2014/main" id="{C5E05231-F29D-AFC2-175C-8E4548DE8311}"/>
              </a:ext>
            </a:extLst>
          </p:cNvPr>
          <p:cNvGrpSpPr/>
          <p:nvPr/>
        </p:nvGrpSpPr>
        <p:grpSpPr>
          <a:xfrm>
            <a:off x="6287678" y="2254250"/>
            <a:ext cx="1868948" cy="3063592"/>
            <a:chOff x="6287678" y="2254250"/>
            <a:chExt cx="1868948" cy="3063592"/>
          </a:xfrm>
        </p:grpSpPr>
        <p:pic>
          <p:nvPicPr>
            <p:cNvPr id="6" name="Picture 5">
              <a:extLst>
                <a:ext uri="{FF2B5EF4-FFF2-40B4-BE49-F238E27FC236}">
                  <a16:creationId xmlns:a16="http://schemas.microsoft.com/office/drawing/2014/main" id="{8CA8EB5D-58EA-32A7-9507-C97BE973199C}"/>
                </a:ext>
              </a:extLst>
            </p:cNvPr>
            <p:cNvPicPr>
              <a:picLocks noChangeAspect="1"/>
            </p:cNvPicPr>
            <p:nvPr/>
          </p:nvPicPr>
          <p:blipFill>
            <a:blip r:embed="rId6"/>
            <a:stretch>
              <a:fillRect/>
            </a:stretch>
          </p:blipFill>
          <p:spPr>
            <a:xfrm>
              <a:off x="6676608" y="2254250"/>
              <a:ext cx="1091088" cy="1062375"/>
            </a:xfrm>
            <a:prstGeom prst="rect">
              <a:avLst/>
            </a:prstGeom>
          </p:spPr>
        </p:pic>
        <p:sp>
          <p:nvSpPr>
            <p:cNvPr id="17" name="Content Placeholder 2">
              <a:extLst>
                <a:ext uri="{FF2B5EF4-FFF2-40B4-BE49-F238E27FC236}">
                  <a16:creationId xmlns:a16="http://schemas.microsoft.com/office/drawing/2014/main" id="{5477DD1F-5BBD-C2EA-8F8C-C6B3D22E380C}"/>
                </a:ext>
              </a:extLst>
            </p:cNvPr>
            <p:cNvSpPr txBox="1">
              <a:spLocks/>
            </p:cNvSpPr>
            <p:nvPr/>
          </p:nvSpPr>
          <p:spPr>
            <a:xfrm>
              <a:off x="6287678" y="3380632"/>
              <a:ext cx="1868948" cy="1937210"/>
            </a:xfrm>
            <a:prstGeom prst="rect">
              <a:avLst/>
            </a:prstGeom>
          </p:spPr>
          <p:txBody>
            <a:bodyPr vert="horz" wrap="square"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None/>
              </a:pPr>
              <a:r>
                <a:rPr lang="en-GB" b="0" i="0" dirty="0">
                  <a:solidFill>
                    <a:srgbClr val="0053A3"/>
                  </a:solidFill>
                  <a:effectLst/>
                </a:rPr>
                <a:t>Raise our community profile</a:t>
              </a:r>
            </a:p>
          </p:txBody>
        </p:sp>
      </p:grpSp>
    </p:spTree>
    <p:extLst>
      <p:ext uri="{BB962C8B-B14F-4D97-AF65-F5344CB8AC3E}">
        <p14:creationId xmlns:p14="http://schemas.microsoft.com/office/powerpoint/2010/main" val="2927674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A8C9FB-7440-1A45-3F2C-9138AD7425D9}"/>
              </a:ext>
            </a:extLst>
          </p:cNvPr>
          <p:cNvSpPr txBox="1">
            <a:spLocks/>
          </p:cNvSpPr>
          <p:nvPr/>
        </p:nvSpPr>
        <p:spPr>
          <a:xfrm>
            <a:off x="338495" y="572171"/>
            <a:ext cx="6392505" cy="91723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lang="en-GB" sz="2800" b="1" kern="1200" baseline="0">
                <a:solidFill>
                  <a:schemeClr val="accent2">
                    <a:lumMod val="90000"/>
                    <a:lumOff val="10000"/>
                  </a:schemeClr>
                </a:solidFill>
                <a:latin typeface="Arial" panose="020B0604020202020204" pitchFamily="34" charset="0"/>
                <a:ea typeface="+mj-ea"/>
                <a:cs typeface="Arial" panose="020B0604020202020204" pitchFamily="34" charset="0"/>
              </a:defRPr>
            </a:lvl1pPr>
          </a:lstStyle>
          <a:p>
            <a:r>
              <a:rPr lang="en-US" sz="3200" dirty="0">
                <a:solidFill>
                  <a:srgbClr val="0053A3"/>
                </a:solidFill>
              </a:rPr>
              <a:t>BEFORE the event.</a:t>
            </a:r>
            <a:br>
              <a:rPr lang="en-US" sz="2500" dirty="0">
                <a:solidFill>
                  <a:srgbClr val="0053A3"/>
                </a:solidFill>
              </a:rPr>
            </a:br>
            <a:r>
              <a:rPr lang="en-US" sz="2400" b="0" dirty="0">
                <a:solidFill>
                  <a:srgbClr val="0053A3"/>
                </a:solidFill>
              </a:rPr>
              <a:t>How do </a:t>
            </a:r>
            <a:r>
              <a:rPr lang="en-US" sz="2400" b="0" i="1" dirty="0">
                <a:solidFill>
                  <a:srgbClr val="0053A3"/>
                </a:solidFill>
              </a:rPr>
              <a:t>you</a:t>
            </a:r>
            <a:r>
              <a:rPr lang="en-US" sz="2400" b="0" dirty="0">
                <a:solidFill>
                  <a:srgbClr val="0053A3"/>
                </a:solidFill>
              </a:rPr>
              <a:t> make sure your event is seen and promoted across our comms channels?</a:t>
            </a:r>
          </a:p>
        </p:txBody>
      </p:sp>
      <p:grpSp>
        <p:nvGrpSpPr>
          <p:cNvPr id="7" name="Group 6">
            <a:extLst>
              <a:ext uri="{FF2B5EF4-FFF2-40B4-BE49-F238E27FC236}">
                <a16:creationId xmlns:a16="http://schemas.microsoft.com/office/drawing/2014/main" id="{75FDDDF4-0034-EF4F-E8A9-0BD009B53496}"/>
              </a:ext>
            </a:extLst>
          </p:cNvPr>
          <p:cNvGrpSpPr/>
          <p:nvPr/>
        </p:nvGrpSpPr>
        <p:grpSpPr>
          <a:xfrm>
            <a:off x="972097" y="4529690"/>
            <a:ext cx="5688127" cy="1016392"/>
            <a:chOff x="972097" y="4945993"/>
            <a:chExt cx="5688127" cy="1016392"/>
          </a:xfrm>
        </p:grpSpPr>
        <p:sp>
          <p:nvSpPr>
            <p:cNvPr id="8" name="Content Placeholder 4">
              <a:extLst>
                <a:ext uri="{FF2B5EF4-FFF2-40B4-BE49-F238E27FC236}">
                  <a16:creationId xmlns:a16="http://schemas.microsoft.com/office/drawing/2014/main" id="{2CAAEDD5-BE99-5C07-27BA-91FDBFFB17A9}"/>
                </a:ext>
              </a:extLst>
            </p:cNvPr>
            <p:cNvSpPr txBox="1">
              <a:spLocks/>
            </p:cNvSpPr>
            <p:nvPr/>
          </p:nvSpPr>
          <p:spPr>
            <a:xfrm>
              <a:off x="2333321" y="5015059"/>
              <a:ext cx="4326903" cy="947326"/>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srgbClr val="E12826"/>
                  </a:solidFill>
                </a:rPr>
                <a:t>I will not be monitoring the events page so I will need to be notified</a:t>
              </a:r>
            </a:p>
            <a:p>
              <a:endParaRPr lang="en-US" dirty="0">
                <a:solidFill>
                  <a:srgbClr val="E12826"/>
                </a:solidFill>
              </a:endParaRPr>
            </a:p>
          </p:txBody>
        </p:sp>
        <p:pic>
          <p:nvPicPr>
            <p:cNvPr id="6" name="Picture 5">
              <a:extLst>
                <a:ext uri="{FF2B5EF4-FFF2-40B4-BE49-F238E27FC236}">
                  <a16:creationId xmlns:a16="http://schemas.microsoft.com/office/drawing/2014/main" id="{D50157EE-2376-537A-0707-E675D9A10851}"/>
                </a:ext>
              </a:extLst>
            </p:cNvPr>
            <p:cNvPicPr>
              <a:picLocks noChangeAspect="1"/>
            </p:cNvPicPr>
            <p:nvPr/>
          </p:nvPicPr>
          <p:blipFill>
            <a:blip r:embed="rId3"/>
            <a:stretch>
              <a:fillRect/>
            </a:stretch>
          </p:blipFill>
          <p:spPr>
            <a:xfrm>
              <a:off x="972097" y="4945993"/>
              <a:ext cx="1077620" cy="1016392"/>
            </a:xfrm>
            <a:prstGeom prst="rect">
              <a:avLst/>
            </a:prstGeom>
          </p:spPr>
        </p:pic>
      </p:grpSp>
      <p:grpSp>
        <p:nvGrpSpPr>
          <p:cNvPr id="13" name="Group 12">
            <a:extLst>
              <a:ext uri="{FF2B5EF4-FFF2-40B4-BE49-F238E27FC236}">
                <a16:creationId xmlns:a16="http://schemas.microsoft.com/office/drawing/2014/main" id="{AFD9918A-3F29-0010-4320-99C19BF140BD}"/>
              </a:ext>
            </a:extLst>
          </p:cNvPr>
          <p:cNvGrpSpPr/>
          <p:nvPr/>
        </p:nvGrpSpPr>
        <p:grpSpPr>
          <a:xfrm>
            <a:off x="918167" y="2489851"/>
            <a:ext cx="6572598" cy="1200329"/>
            <a:chOff x="918167" y="2236848"/>
            <a:chExt cx="6572598" cy="1200329"/>
          </a:xfrm>
        </p:grpSpPr>
        <p:pic>
          <p:nvPicPr>
            <p:cNvPr id="9" name="Picture 8">
              <a:extLst>
                <a:ext uri="{FF2B5EF4-FFF2-40B4-BE49-F238E27FC236}">
                  <a16:creationId xmlns:a16="http://schemas.microsoft.com/office/drawing/2014/main" id="{E3779933-4C32-46EB-2853-008C0E79C48C}"/>
                </a:ext>
              </a:extLst>
            </p:cNvPr>
            <p:cNvPicPr>
              <a:picLocks noChangeAspect="1"/>
            </p:cNvPicPr>
            <p:nvPr/>
          </p:nvPicPr>
          <p:blipFill>
            <a:blip r:embed="rId4"/>
            <a:stretch>
              <a:fillRect/>
            </a:stretch>
          </p:blipFill>
          <p:spPr>
            <a:xfrm>
              <a:off x="918167" y="2460798"/>
              <a:ext cx="1192040" cy="646388"/>
            </a:xfrm>
            <a:prstGeom prst="rect">
              <a:avLst/>
            </a:prstGeom>
          </p:spPr>
        </p:pic>
        <p:sp>
          <p:nvSpPr>
            <p:cNvPr id="12" name="TextBox 11">
              <a:extLst>
                <a:ext uri="{FF2B5EF4-FFF2-40B4-BE49-F238E27FC236}">
                  <a16:creationId xmlns:a16="http://schemas.microsoft.com/office/drawing/2014/main" id="{CA8D2246-485C-4F1A-D6FC-B93AF2F85229}"/>
                </a:ext>
              </a:extLst>
            </p:cNvPr>
            <p:cNvSpPr txBox="1"/>
            <p:nvPr/>
          </p:nvSpPr>
          <p:spPr>
            <a:xfrm>
              <a:off x="2333321" y="2236848"/>
              <a:ext cx="5157444" cy="1200329"/>
            </a:xfrm>
            <a:prstGeom prst="rect">
              <a:avLst/>
            </a:prstGeom>
            <a:noFill/>
          </p:spPr>
          <p:txBody>
            <a:bodyPr wrap="square" rtlCol="0">
              <a:spAutoFit/>
            </a:bodyPr>
            <a:lstStyle/>
            <a:p>
              <a:pPr marL="0" indent="0">
                <a:buNone/>
              </a:pPr>
              <a:r>
                <a:rPr lang="en-US" b="1" dirty="0">
                  <a:solidFill>
                    <a:srgbClr val="577F43"/>
                  </a:solidFill>
                </a:rPr>
                <a:t>Reach out to me.</a:t>
              </a:r>
            </a:p>
            <a:p>
              <a:pPr marL="0" indent="0">
                <a:buNone/>
              </a:pPr>
              <a:r>
                <a:rPr lang="en-US" dirty="0">
                  <a:solidFill>
                    <a:srgbClr val="0053A3"/>
                  </a:solidFill>
                </a:rPr>
                <a:t>I can support you with drafting a news item to promote the event across GÉANT channels and in </a:t>
              </a:r>
              <a:r>
                <a:rPr lang="en-US" dirty="0" err="1">
                  <a:solidFill>
                    <a:srgbClr val="0053A3"/>
                  </a:solidFill>
                </a:rPr>
                <a:t>Tryfon’s</a:t>
              </a:r>
              <a:r>
                <a:rPr lang="en-US" dirty="0">
                  <a:solidFill>
                    <a:srgbClr val="0053A3"/>
                  </a:solidFill>
                </a:rPr>
                <a:t> weekly PMO newsletter</a:t>
              </a:r>
            </a:p>
          </p:txBody>
        </p:sp>
      </p:grpSp>
    </p:spTree>
    <p:extLst>
      <p:ext uri="{BB962C8B-B14F-4D97-AF65-F5344CB8AC3E}">
        <p14:creationId xmlns:p14="http://schemas.microsoft.com/office/powerpoint/2010/main" val="2659635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3D66AF-B599-C811-122C-EA5EBE02FDC4}"/>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24B2AB64-9977-22A6-1AAB-74A7FD277BCC}"/>
              </a:ext>
            </a:extLst>
          </p:cNvPr>
          <p:cNvSpPr txBox="1">
            <a:spLocks/>
          </p:cNvSpPr>
          <p:nvPr/>
        </p:nvSpPr>
        <p:spPr>
          <a:xfrm>
            <a:off x="338495" y="572171"/>
            <a:ext cx="6392505" cy="91723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lang="en-GB" sz="2800" b="1" kern="1200" baseline="0">
                <a:solidFill>
                  <a:schemeClr val="accent2">
                    <a:lumMod val="90000"/>
                    <a:lumOff val="10000"/>
                  </a:schemeClr>
                </a:solidFill>
                <a:latin typeface="Arial" panose="020B0604020202020204" pitchFamily="34" charset="0"/>
                <a:ea typeface="+mj-ea"/>
                <a:cs typeface="Arial" panose="020B0604020202020204" pitchFamily="34" charset="0"/>
              </a:defRPr>
            </a:lvl1pPr>
          </a:lstStyle>
          <a:p>
            <a:r>
              <a:rPr lang="en-US" sz="3200" dirty="0">
                <a:solidFill>
                  <a:srgbClr val="0053A3"/>
                </a:solidFill>
              </a:rPr>
              <a:t>DURING the event.</a:t>
            </a:r>
            <a:br>
              <a:rPr lang="en-US" sz="2500" dirty="0">
                <a:solidFill>
                  <a:srgbClr val="0053A3"/>
                </a:solidFill>
              </a:rPr>
            </a:br>
            <a:r>
              <a:rPr lang="en-US" sz="2400" b="0" dirty="0">
                <a:solidFill>
                  <a:srgbClr val="0053A3"/>
                </a:solidFill>
              </a:rPr>
              <a:t>How do </a:t>
            </a:r>
            <a:r>
              <a:rPr lang="en-US" sz="2400" b="0" i="1" dirty="0">
                <a:solidFill>
                  <a:srgbClr val="0053A3"/>
                </a:solidFill>
              </a:rPr>
              <a:t>you</a:t>
            </a:r>
            <a:r>
              <a:rPr lang="en-US" sz="2400" b="0" dirty="0">
                <a:solidFill>
                  <a:srgbClr val="0053A3"/>
                </a:solidFill>
              </a:rPr>
              <a:t> make sure your event is seen and promoted across our comms channels?</a:t>
            </a:r>
          </a:p>
        </p:txBody>
      </p:sp>
      <p:grpSp>
        <p:nvGrpSpPr>
          <p:cNvPr id="11" name="Group 10">
            <a:extLst>
              <a:ext uri="{FF2B5EF4-FFF2-40B4-BE49-F238E27FC236}">
                <a16:creationId xmlns:a16="http://schemas.microsoft.com/office/drawing/2014/main" id="{658E1576-91AA-C00E-CAFA-058044E81761}"/>
              </a:ext>
            </a:extLst>
          </p:cNvPr>
          <p:cNvGrpSpPr/>
          <p:nvPr/>
        </p:nvGrpSpPr>
        <p:grpSpPr>
          <a:xfrm>
            <a:off x="1068104" y="2489851"/>
            <a:ext cx="5317328" cy="923330"/>
            <a:chOff x="1068104" y="2489851"/>
            <a:chExt cx="5317328" cy="923330"/>
          </a:xfrm>
        </p:grpSpPr>
        <p:sp>
          <p:nvSpPr>
            <p:cNvPr id="12" name="TextBox 11">
              <a:extLst>
                <a:ext uri="{FF2B5EF4-FFF2-40B4-BE49-F238E27FC236}">
                  <a16:creationId xmlns:a16="http://schemas.microsoft.com/office/drawing/2014/main" id="{6A34BEED-D993-2108-4328-05F0F50E0625}"/>
                </a:ext>
              </a:extLst>
            </p:cNvPr>
            <p:cNvSpPr txBox="1"/>
            <p:nvPr/>
          </p:nvSpPr>
          <p:spPr>
            <a:xfrm>
              <a:off x="2333321" y="2489851"/>
              <a:ext cx="4052111" cy="923330"/>
            </a:xfrm>
            <a:prstGeom prst="rect">
              <a:avLst/>
            </a:prstGeom>
            <a:noFill/>
          </p:spPr>
          <p:txBody>
            <a:bodyPr wrap="square" rtlCol="0">
              <a:spAutoFit/>
            </a:bodyPr>
            <a:lstStyle/>
            <a:p>
              <a:pPr marL="0" indent="0">
                <a:buNone/>
              </a:pPr>
              <a:r>
                <a:rPr lang="en-US" dirty="0">
                  <a:solidFill>
                    <a:srgbClr val="0053A3"/>
                  </a:solidFill>
                </a:rPr>
                <a:t>Take pictures during the event, ideally landscape so they can be used on CONNECT</a:t>
              </a:r>
            </a:p>
          </p:txBody>
        </p:sp>
        <p:pic>
          <p:nvPicPr>
            <p:cNvPr id="4" name="Picture 3">
              <a:extLst>
                <a:ext uri="{FF2B5EF4-FFF2-40B4-BE49-F238E27FC236}">
                  <a16:creationId xmlns:a16="http://schemas.microsoft.com/office/drawing/2014/main" id="{00BD77AC-F189-1ACD-A2C2-8BD0062E2604}"/>
                </a:ext>
              </a:extLst>
            </p:cNvPr>
            <p:cNvPicPr>
              <a:picLocks noChangeAspect="1"/>
            </p:cNvPicPr>
            <p:nvPr/>
          </p:nvPicPr>
          <p:blipFill>
            <a:blip r:embed="rId3"/>
            <a:stretch>
              <a:fillRect/>
            </a:stretch>
          </p:blipFill>
          <p:spPr>
            <a:xfrm>
              <a:off x="1068104" y="2489851"/>
              <a:ext cx="885606" cy="770092"/>
            </a:xfrm>
            <a:prstGeom prst="rect">
              <a:avLst/>
            </a:prstGeom>
          </p:spPr>
        </p:pic>
      </p:grpSp>
      <p:grpSp>
        <p:nvGrpSpPr>
          <p:cNvPr id="14" name="Group 13">
            <a:extLst>
              <a:ext uri="{FF2B5EF4-FFF2-40B4-BE49-F238E27FC236}">
                <a16:creationId xmlns:a16="http://schemas.microsoft.com/office/drawing/2014/main" id="{178C9B37-8BBE-1F26-56FC-68DC5E596015}"/>
              </a:ext>
            </a:extLst>
          </p:cNvPr>
          <p:cNvGrpSpPr/>
          <p:nvPr/>
        </p:nvGrpSpPr>
        <p:grpSpPr>
          <a:xfrm>
            <a:off x="1068104" y="4565872"/>
            <a:ext cx="5592120" cy="980210"/>
            <a:chOff x="1068104" y="4565872"/>
            <a:chExt cx="5592120" cy="980210"/>
          </a:xfrm>
        </p:grpSpPr>
        <p:sp>
          <p:nvSpPr>
            <p:cNvPr id="8" name="Content Placeholder 4">
              <a:extLst>
                <a:ext uri="{FF2B5EF4-FFF2-40B4-BE49-F238E27FC236}">
                  <a16:creationId xmlns:a16="http://schemas.microsoft.com/office/drawing/2014/main" id="{AFAD91A8-FB06-EDEB-0AED-E926E87324E2}"/>
                </a:ext>
              </a:extLst>
            </p:cNvPr>
            <p:cNvSpPr txBox="1">
              <a:spLocks/>
            </p:cNvSpPr>
            <p:nvPr/>
          </p:nvSpPr>
          <p:spPr>
            <a:xfrm>
              <a:off x="2333321" y="4598756"/>
              <a:ext cx="4326903" cy="947326"/>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srgbClr val="0053A3"/>
                  </a:solidFill>
                </a:rPr>
                <a:t>Reach out to me if you want pictures and some highlights to be posted on social media during the event.</a:t>
              </a:r>
            </a:p>
          </p:txBody>
        </p:sp>
        <p:pic>
          <p:nvPicPr>
            <p:cNvPr id="5" name="Picture 4">
              <a:extLst>
                <a:ext uri="{FF2B5EF4-FFF2-40B4-BE49-F238E27FC236}">
                  <a16:creationId xmlns:a16="http://schemas.microsoft.com/office/drawing/2014/main" id="{37CD518E-5F02-58E1-1571-2AF45B52098D}"/>
                </a:ext>
              </a:extLst>
            </p:cNvPr>
            <p:cNvPicPr>
              <a:picLocks noChangeAspect="1"/>
            </p:cNvPicPr>
            <p:nvPr/>
          </p:nvPicPr>
          <p:blipFill>
            <a:blip r:embed="rId4"/>
            <a:stretch>
              <a:fillRect/>
            </a:stretch>
          </p:blipFill>
          <p:spPr>
            <a:xfrm>
              <a:off x="1068104" y="4565872"/>
              <a:ext cx="884653" cy="860743"/>
            </a:xfrm>
            <a:prstGeom prst="rect">
              <a:avLst/>
            </a:prstGeom>
          </p:spPr>
        </p:pic>
      </p:grpSp>
    </p:spTree>
    <p:extLst>
      <p:ext uri="{BB962C8B-B14F-4D97-AF65-F5344CB8AC3E}">
        <p14:creationId xmlns:p14="http://schemas.microsoft.com/office/powerpoint/2010/main" val="1996454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0FE8CB-B91F-B444-539A-E2047ACEF93D}"/>
            </a:ext>
          </a:extLst>
        </p:cNvPr>
        <p:cNvGrpSpPr/>
        <p:nvPr/>
      </p:nvGrpSpPr>
      <p:grpSpPr>
        <a:xfrm>
          <a:off x="0" y="0"/>
          <a:ext cx="0" cy="0"/>
          <a:chOff x="0" y="0"/>
          <a:chExt cx="0" cy="0"/>
        </a:xfrm>
      </p:grpSpPr>
      <p:sp>
        <p:nvSpPr>
          <p:cNvPr id="12" name="TextBox 11">
            <a:extLst>
              <a:ext uri="{FF2B5EF4-FFF2-40B4-BE49-F238E27FC236}">
                <a16:creationId xmlns:a16="http://schemas.microsoft.com/office/drawing/2014/main" id="{960BC9FB-9C2B-C27B-24BA-75989FF7BF02}"/>
              </a:ext>
            </a:extLst>
          </p:cNvPr>
          <p:cNvSpPr txBox="1"/>
          <p:nvPr/>
        </p:nvSpPr>
        <p:spPr>
          <a:xfrm>
            <a:off x="1675119" y="2297750"/>
            <a:ext cx="4011066" cy="1077218"/>
          </a:xfrm>
          <a:prstGeom prst="rect">
            <a:avLst/>
          </a:prstGeom>
          <a:noFill/>
        </p:spPr>
        <p:txBody>
          <a:bodyPr wrap="square" rtlCol="0">
            <a:spAutoFit/>
          </a:bodyPr>
          <a:lstStyle/>
          <a:p>
            <a:pPr marL="0" indent="0">
              <a:buNone/>
            </a:pPr>
            <a:r>
              <a:rPr lang="en-US" sz="1600" dirty="0">
                <a:solidFill>
                  <a:srgbClr val="0053A3"/>
                </a:solidFill>
              </a:rPr>
              <a:t>Write the post-event report/summary immediately after the meeting and send it to me for publication and promotion (one of our KPIs)</a:t>
            </a:r>
          </a:p>
        </p:txBody>
      </p:sp>
      <p:sp>
        <p:nvSpPr>
          <p:cNvPr id="8" name="Content Placeholder 4">
            <a:extLst>
              <a:ext uri="{FF2B5EF4-FFF2-40B4-BE49-F238E27FC236}">
                <a16:creationId xmlns:a16="http://schemas.microsoft.com/office/drawing/2014/main" id="{01F7D955-6AD4-9ABC-431A-334D99507D38}"/>
              </a:ext>
            </a:extLst>
          </p:cNvPr>
          <p:cNvSpPr txBox="1">
            <a:spLocks/>
          </p:cNvSpPr>
          <p:nvPr/>
        </p:nvSpPr>
        <p:spPr>
          <a:xfrm>
            <a:off x="7007839" y="2297749"/>
            <a:ext cx="4618105" cy="172800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600" b="1" dirty="0">
                <a:solidFill>
                  <a:srgbClr val="0053A3"/>
                </a:solidFill>
                <a:latin typeface="+mn-lt"/>
              </a:rPr>
              <a:t>What is the report about?</a:t>
            </a:r>
            <a:br>
              <a:rPr lang="en-US" sz="1600" dirty="0">
                <a:solidFill>
                  <a:srgbClr val="0053A3"/>
                </a:solidFill>
                <a:latin typeface="+mn-lt"/>
              </a:rPr>
            </a:br>
            <a:r>
              <a:rPr lang="en-US" sz="1600" dirty="0">
                <a:solidFill>
                  <a:srgbClr val="0053A3"/>
                </a:solidFill>
                <a:latin typeface="+mn-lt"/>
              </a:rPr>
              <a:t>A summary of the event: give some context on the topic/theme and list the main highlight of topics discussed.</a:t>
            </a:r>
            <a:br>
              <a:rPr lang="en-US" sz="1600" dirty="0">
                <a:solidFill>
                  <a:srgbClr val="0053A3"/>
                </a:solidFill>
                <a:latin typeface="+mn-lt"/>
              </a:rPr>
            </a:br>
            <a:r>
              <a:rPr lang="en-US" sz="1600" dirty="0">
                <a:solidFill>
                  <a:srgbClr val="0053A3"/>
                </a:solidFill>
                <a:latin typeface="+mn-lt"/>
              </a:rPr>
              <a:t>Most importantly it should describe the impact/outputs of the meeting and include any call to action </a:t>
            </a:r>
          </a:p>
        </p:txBody>
      </p:sp>
      <p:sp>
        <p:nvSpPr>
          <p:cNvPr id="2" name="Title 1">
            <a:extLst>
              <a:ext uri="{FF2B5EF4-FFF2-40B4-BE49-F238E27FC236}">
                <a16:creationId xmlns:a16="http://schemas.microsoft.com/office/drawing/2014/main" id="{80808A6A-ACC2-9D08-9D7A-0EEC992FE292}"/>
              </a:ext>
            </a:extLst>
          </p:cNvPr>
          <p:cNvSpPr txBox="1">
            <a:spLocks/>
          </p:cNvSpPr>
          <p:nvPr/>
        </p:nvSpPr>
        <p:spPr>
          <a:xfrm>
            <a:off x="338495" y="572171"/>
            <a:ext cx="6392505" cy="91723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lang="en-GB" sz="2800" b="1" kern="1200" baseline="0">
                <a:solidFill>
                  <a:schemeClr val="accent2">
                    <a:lumMod val="90000"/>
                    <a:lumOff val="10000"/>
                  </a:schemeClr>
                </a:solidFill>
                <a:latin typeface="Arial" panose="020B0604020202020204" pitchFamily="34" charset="0"/>
                <a:ea typeface="+mj-ea"/>
                <a:cs typeface="Arial" panose="020B0604020202020204" pitchFamily="34" charset="0"/>
              </a:defRPr>
            </a:lvl1pPr>
          </a:lstStyle>
          <a:p>
            <a:r>
              <a:rPr lang="en-US" sz="3200" dirty="0">
                <a:solidFill>
                  <a:srgbClr val="0053A3"/>
                </a:solidFill>
              </a:rPr>
              <a:t>AFTER the event.</a:t>
            </a:r>
            <a:br>
              <a:rPr lang="en-US" sz="2500" dirty="0">
                <a:solidFill>
                  <a:srgbClr val="0053A3"/>
                </a:solidFill>
              </a:rPr>
            </a:br>
            <a:r>
              <a:rPr lang="en-US" sz="2400" b="0" dirty="0">
                <a:solidFill>
                  <a:srgbClr val="0053A3"/>
                </a:solidFill>
              </a:rPr>
              <a:t>How do </a:t>
            </a:r>
            <a:r>
              <a:rPr lang="en-US" sz="2400" b="0" i="1" dirty="0">
                <a:solidFill>
                  <a:srgbClr val="0053A3"/>
                </a:solidFill>
              </a:rPr>
              <a:t>you</a:t>
            </a:r>
            <a:r>
              <a:rPr lang="en-US" sz="2400" b="0" dirty="0">
                <a:solidFill>
                  <a:srgbClr val="0053A3"/>
                </a:solidFill>
              </a:rPr>
              <a:t> make sure your event is seen and promoted across our comms channels?</a:t>
            </a:r>
          </a:p>
        </p:txBody>
      </p:sp>
      <p:sp>
        <p:nvSpPr>
          <p:cNvPr id="6" name="Content Placeholder 2">
            <a:extLst>
              <a:ext uri="{FF2B5EF4-FFF2-40B4-BE49-F238E27FC236}">
                <a16:creationId xmlns:a16="http://schemas.microsoft.com/office/drawing/2014/main" id="{558250B3-0450-0D14-776D-3652A5AE3A6F}"/>
              </a:ext>
            </a:extLst>
          </p:cNvPr>
          <p:cNvSpPr>
            <a:spLocks noGrp="1"/>
          </p:cNvSpPr>
          <p:nvPr>
            <p:ph sz="quarter" idx="10"/>
          </p:nvPr>
        </p:nvSpPr>
        <p:spPr>
          <a:xfrm>
            <a:off x="1675119" y="4370643"/>
            <a:ext cx="3525735" cy="2114682"/>
          </a:xfrm>
        </p:spPr>
        <p:txBody>
          <a:bodyPr>
            <a:noAutofit/>
          </a:bodyPr>
          <a:lstStyle/>
          <a:p>
            <a:pPr marL="0" indent="0">
              <a:lnSpc>
                <a:spcPct val="120000"/>
              </a:lnSpc>
              <a:buNone/>
            </a:pPr>
            <a:r>
              <a:rPr lang="en-GB" sz="1600" b="1" kern="100" dirty="0">
                <a:solidFill>
                  <a:srgbClr val="0053A3"/>
                </a:solidFill>
                <a:effectLst/>
                <a:latin typeface="+mn-lt"/>
                <a:ea typeface="Calibri" panose="020F0502020204030204" pitchFamily="34" charset="0"/>
                <a:cs typeface="Times New Roman" panose="02020603050405020304" pitchFamily="18" charset="0"/>
              </a:rPr>
              <a:t>What is an impact?</a:t>
            </a:r>
          </a:p>
          <a:p>
            <a:pPr>
              <a:lnSpc>
                <a:spcPct val="120000"/>
              </a:lnSpc>
            </a:pPr>
            <a:r>
              <a:rPr lang="en-GB" sz="1600" kern="100" dirty="0">
                <a:solidFill>
                  <a:srgbClr val="0053A3"/>
                </a:solidFill>
                <a:latin typeface="+mn-lt"/>
                <a:ea typeface="Calibri" panose="020F0502020204030204" pitchFamily="34" charset="0"/>
                <a:cs typeface="Times New Roman" panose="02020603050405020304" pitchFamily="18" charset="0"/>
              </a:rPr>
              <a:t>New collaboration opportunities</a:t>
            </a:r>
          </a:p>
          <a:p>
            <a:pPr>
              <a:lnSpc>
                <a:spcPct val="120000"/>
              </a:lnSpc>
            </a:pPr>
            <a:r>
              <a:rPr lang="en-GB" sz="1600" kern="100" dirty="0">
                <a:solidFill>
                  <a:srgbClr val="0053A3"/>
                </a:solidFill>
                <a:effectLst/>
                <a:latin typeface="+mn-lt"/>
                <a:ea typeface="Calibri" panose="020F0502020204030204" pitchFamily="34" charset="0"/>
                <a:cs typeface="Times New Roman" panose="02020603050405020304" pitchFamily="18" charset="0"/>
              </a:rPr>
              <a:t>Deliverable or written output</a:t>
            </a:r>
          </a:p>
          <a:p>
            <a:pPr>
              <a:lnSpc>
                <a:spcPct val="120000"/>
              </a:lnSpc>
            </a:pPr>
            <a:r>
              <a:rPr lang="en-GB" sz="1600" kern="100" dirty="0">
                <a:solidFill>
                  <a:srgbClr val="0053A3"/>
                </a:solidFill>
                <a:latin typeface="+mn-lt"/>
                <a:ea typeface="Calibri" panose="020F0502020204030204" pitchFamily="34" charset="0"/>
                <a:cs typeface="Times New Roman" panose="02020603050405020304" pitchFamily="18" charset="0"/>
              </a:rPr>
              <a:t>New areas of interest unlocked</a:t>
            </a:r>
          </a:p>
          <a:p>
            <a:pPr>
              <a:lnSpc>
                <a:spcPct val="120000"/>
              </a:lnSpc>
            </a:pPr>
            <a:r>
              <a:rPr lang="en-GB" sz="1600" kern="100" dirty="0">
                <a:solidFill>
                  <a:srgbClr val="0053A3"/>
                </a:solidFill>
                <a:effectLst/>
                <a:latin typeface="+mn-lt"/>
                <a:ea typeface="Calibri" panose="020F0502020204030204" pitchFamily="34" charset="0"/>
                <a:cs typeface="Times New Roman" panose="02020603050405020304" pitchFamily="18" charset="0"/>
              </a:rPr>
              <a:t>Training delivered</a:t>
            </a:r>
          </a:p>
        </p:txBody>
      </p:sp>
      <p:pic>
        <p:nvPicPr>
          <p:cNvPr id="7" name="Picture 6">
            <a:extLst>
              <a:ext uri="{FF2B5EF4-FFF2-40B4-BE49-F238E27FC236}">
                <a16:creationId xmlns:a16="http://schemas.microsoft.com/office/drawing/2014/main" id="{E985CB18-3977-027C-9BBF-4841974365A5}"/>
              </a:ext>
            </a:extLst>
          </p:cNvPr>
          <p:cNvPicPr>
            <a:picLocks noChangeAspect="1"/>
          </p:cNvPicPr>
          <p:nvPr/>
        </p:nvPicPr>
        <p:blipFill>
          <a:blip r:embed="rId3"/>
          <a:stretch>
            <a:fillRect/>
          </a:stretch>
        </p:blipFill>
        <p:spPr>
          <a:xfrm>
            <a:off x="821113" y="2297750"/>
            <a:ext cx="721808" cy="673486"/>
          </a:xfrm>
          <a:prstGeom prst="rect">
            <a:avLst/>
          </a:prstGeom>
        </p:spPr>
      </p:pic>
      <p:pic>
        <p:nvPicPr>
          <p:cNvPr id="9" name="Picture 8">
            <a:extLst>
              <a:ext uri="{FF2B5EF4-FFF2-40B4-BE49-F238E27FC236}">
                <a16:creationId xmlns:a16="http://schemas.microsoft.com/office/drawing/2014/main" id="{FD93F485-9B27-D0D4-9A39-F563ED9EDA34}"/>
              </a:ext>
            </a:extLst>
          </p:cNvPr>
          <p:cNvPicPr>
            <a:picLocks noChangeAspect="1"/>
          </p:cNvPicPr>
          <p:nvPr/>
        </p:nvPicPr>
        <p:blipFill>
          <a:blip r:embed="rId3"/>
          <a:stretch>
            <a:fillRect/>
          </a:stretch>
        </p:blipFill>
        <p:spPr>
          <a:xfrm>
            <a:off x="6153833" y="2297750"/>
            <a:ext cx="721808" cy="673486"/>
          </a:xfrm>
          <a:prstGeom prst="rect">
            <a:avLst/>
          </a:prstGeom>
        </p:spPr>
      </p:pic>
      <p:pic>
        <p:nvPicPr>
          <p:cNvPr id="10" name="Picture 9">
            <a:extLst>
              <a:ext uri="{FF2B5EF4-FFF2-40B4-BE49-F238E27FC236}">
                <a16:creationId xmlns:a16="http://schemas.microsoft.com/office/drawing/2014/main" id="{66D8C471-D51F-022A-5A49-24C6EB9DF5B1}"/>
              </a:ext>
            </a:extLst>
          </p:cNvPr>
          <p:cNvPicPr>
            <a:picLocks noChangeAspect="1"/>
          </p:cNvPicPr>
          <p:nvPr/>
        </p:nvPicPr>
        <p:blipFill>
          <a:blip r:embed="rId3"/>
          <a:stretch>
            <a:fillRect/>
          </a:stretch>
        </p:blipFill>
        <p:spPr>
          <a:xfrm>
            <a:off x="821113" y="4372440"/>
            <a:ext cx="721808" cy="673486"/>
          </a:xfrm>
          <a:prstGeom prst="rect">
            <a:avLst/>
          </a:prstGeom>
        </p:spPr>
      </p:pic>
    </p:spTree>
    <p:extLst>
      <p:ext uri="{BB962C8B-B14F-4D97-AF65-F5344CB8AC3E}">
        <p14:creationId xmlns:p14="http://schemas.microsoft.com/office/powerpoint/2010/main" val="39578437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DBC5B6-C331-5CCC-835A-F900407098C0}"/>
              </a:ext>
            </a:extLst>
          </p:cNvPr>
          <p:cNvSpPr>
            <a:spLocks noGrp="1"/>
          </p:cNvSpPr>
          <p:nvPr>
            <p:ph type="title"/>
          </p:nvPr>
        </p:nvSpPr>
        <p:spPr>
          <a:xfrm>
            <a:off x="338495" y="396010"/>
            <a:ext cx="6675889" cy="604976"/>
          </a:xfrm>
        </p:spPr>
        <p:txBody>
          <a:bodyPr/>
          <a:lstStyle/>
          <a:p>
            <a:r>
              <a:rPr lang="en-US" sz="3200" dirty="0">
                <a:solidFill>
                  <a:srgbClr val="0053A3"/>
                </a:solidFill>
              </a:rPr>
              <a:t>Something to consider</a:t>
            </a:r>
          </a:p>
        </p:txBody>
      </p:sp>
      <p:sp>
        <p:nvSpPr>
          <p:cNvPr id="3" name="Content Placeholder 2">
            <a:extLst>
              <a:ext uri="{FF2B5EF4-FFF2-40B4-BE49-F238E27FC236}">
                <a16:creationId xmlns:a16="http://schemas.microsoft.com/office/drawing/2014/main" id="{6E1CF50A-D2A0-4104-07BA-C32179040FC1}"/>
              </a:ext>
            </a:extLst>
          </p:cNvPr>
          <p:cNvSpPr>
            <a:spLocks noGrp="1"/>
          </p:cNvSpPr>
          <p:nvPr>
            <p:ph idx="1"/>
          </p:nvPr>
        </p:nvSpPr>
        <p:spPr>
          <a:xfrm>
            <a:off x="413374" y="1439387"/>
            <a:ext cx="11079227" cy="4542178"/>
          </a:xfrm>
        </p:spPr>
        <p:txBody>
          <a:bodyPr>
            <a:normAutofit/>
          </a:bodyPr>
          <a:lstStyle/>
          <a:p>
            <a:pPr marL="0" indent="0" algn="ctr">
              <a:lnSpc>
                <a:spcPct val="100000"/>
              </a:lnSpc>
              <a:spcBef>
                <a:spcPts val="2200"/>
              </a:spcBef>
              <a:buNone/>
            </a:pPr>
            <a:r>
              <a:rPr lang="en-US" dirty="0">
                <a:solidFill>
                  <a:srgbClr val="0053A3"/>
                </a:solidFill>
                <a:latin typeface="+mn-lt"/>
              </a:rPr>
              <a:t>To support continuous engagement in between SIG meetings what can we do? </a:t>
            </a:r>
          </a:p>
        </p:txBody>
      </p:sp>
      <p:grpSp>
        <p:nvGrpSpPr>
          <p:cNvPr id="9" name="Group 8">
            <a:extLst>
              <a:ext uri="{FF2B5EF4-FFF2-40B4-BE49-F238E27FC236}">
                <a16:creationId xmlns:a16="http://schemas.microsoft.com/office/drawing/2014/main" id="{9CFA4DEE-4A0F-B9E3-8230-D67D4F9F3579}"/>
              </a:ext>
            </a:extLst>
          </p:cNvPr>
          <p:cNvGrpSpPr/>
          <p:nvPr/>
        </p:nvGrpSpPr>
        <p:grpSpPr>
          <a:xfrm>
            <a:off x="861994" y="4005319"/>
            <a:ext cx="3466278" cy="673486"/>
            <a:chOff x="2954631" y="5076463"/>
            <a:chExt cx="3466278" cy="673486"/>
          </a:xfrm>
        </p:grpSpPr>
        <p:pic>
          <p:nvPicPr>
            <p:cNvPr id="4" name="Picture 3">
              <a:extLst>
                <a:ext uri="{FF2B5EF4-FFF2-40B4-BE49-F238E27FC236}">
                  <a16:creationId xmlns:a16="http://schemas.microsoft.com/office/drawing/2014/main" id="{52972EA0-709B-9DB3-CF6D-9B9C46D1E94F}"/>
                </a:ext>
              </a:extLst>
            </p:cNvPr>
            <p:cNvPicPr>
              <a:picLocks noChangeAspect="1"/>
            </p:cNvPicPr>
            <p:nvPr/>
          </p:nvPicPr>
          <p:blipFill>
            <a:blip r:embed="rId2"/>
            <a:stretch>
              <a:fillRect/>
            </a:stretch>
          </p:blipFill>
          <p:spPr>
            <a:xfrm>
              <a:off x="2954631" y="5076463"/>
              <a:ext cx="721808" cy="673486"/>
            </a:xfrm>
            <a:prstGeom prst="rect">
              <a:avLst/>
            </a:prstGeom>
          </p:spPr>
        </p:pic>
        <p:sp>
          <p:nvSpPr>
            <p:cNvPr id="7" name="TextBox 6">
              <a:extLst>
                <a:ext uri="{FF2B5EF4-FFF2-40B4-BE49-F238E27FC236}">
                  <a16:creationId xmlns:a16="http://schemas.microsoft.com/office/drawing/2014/main" id="{2E55F01E-15CA-996C-BD26-FE69AB6751A0}"/>
                </a:ext>
              </a:extLst>
            </p:cNvPr>
            <p:cNvSpPr txBox="1"/>
            <p:nvPr/>
          </p:nvSpPr>
          <p:spPr>
            <a:xfrm>
              <a:off x="3315535" y="5182373"/>
              <a:ext cx="3105374" cy="461665"/>
            </a:xfrm>
            <a:prstGeom prst="rect">
              <a:avLst/>
            </a:prstGeom>
            <a:noFill/>
          </p:spPr>
          <p:txBody>
            <a:bodyPr wrap="square">
              <a:spAutoFit/>
            </a:bodyPr>
            <a:lstStyle/>
            <a:p>
              <a:pPr marL="0" indent="0" algn="ctr">
                <a:lnSpc>
                  <a:spcPct val="100000"/>
                </a:lnSpc>
                <a:spcBef>
                  <a:spcPts val="2200"/>
                </a:spcBef>
                <a:buNone/>
              </a:pPr>
              <a:r>
                <a:rPr lang="en-US" sz="2400" dirty="0" err="1">
                  <a:solidFill>
                    <a:srgbClr val="0053A3"/>
                  </a:solidFill>
                  <a:latin typeface="+mn-lt"/>
                </a:rPr>
                <a:t>Infoshares</a:t>
              </a:r>
              <a:r>
                <a:rPr lang="en-US" sz="2400" dirty="0">
                  <a:solidFill>
                    <a:srgbClr val="0053A3"/>
                  </a:solidFill>
                  <a:latin typeface="+mn-lt"/>
                </a:rPr>
                <a:t>?</a:t>
              </a:r>
            </a:p>
          </p:txBody>
        </p:sp>
      </p:grpSp>
      <p:grpSp>
        <p:nvGrpSpPr>
          <p:cNvPr id="10" name="Group 9">
            <a:extLst>
              <a:ext uri="{FF2B5EF4-FFF2-40B4-BE49-F238E27FC236}">
                <a16:creationId xmlns:a16="http://schemas.microsoft.com/office/drawing/2014/main" id="{932AC215-DF59-6E93-243E-BAB694C1A739}"/>
              </a:ext>
            </a:extLst>
          </p:cNvPr>
          <p:cNvGrpSpPr/>
          <p:nvPr/>
        </p:nvGrpSpPr>
        <p:grpSpPr>
          <a:xfrm>
            <a:off x="861994" y="2755514"/>
            <a:ext cx="3466278" cy="673486"/>
            <a:chOff x="2954631" y="5076463"/>
            <a:chExt cx="3466278" cy="673486"/>
          </a:xfrm>
        </p:grpSpPr>
        <p:pic>
          <p:nvPicPr>
            <p:cNvPr id="11" name="Picture 10">
              <a:extLst>
                <a:ext uri="{FF2B5EF4-FFF2-40B4-BE49-F238E27FC236}">
                  <a16:creationId xmlns:a16="http://schemas.microsoft.com/office/drawing/2014/main" id="{D612B8BD-B00C-8961-4768-C5F252B499DE}"/>
                </a:ext>
              </a:extLst>
            </p:cNvPr>
            <p:cNvPicPr>
              <a:picLocks noChangeAspect="1"/>
            </p:cNvPicPr>
            <p:nvPr/>
          </p:nvPicPr>
          <p:blipFill>
            <a:blip r:embed="rId2"/>
            <a:stretch>
              <a:fillRect/>
            </a:stretch>
          </p:blipFill>
          <p:spPr>
            <a:xfrm>
              <a:off x="2954631" y="5076463"/>
              <a:ext cx="721808" cy="673486"/>
            </a:xfrm>
            <a:prstGeom prst="rect">
              <a:avLst/>
            </a:prstGeom>
          </p:spPr>
        </p:pic>
        <p:sp>
          <p:nvSpPr>
            <p:cNvPr id="12" name="TextBox 11">
              <a:extLst>
                <a:ext uri="{FF2B5EF4-FFF2-40B4-BE49-F238E27FC236}">
                  <a16:creationId xmlns:a16="http://schemas.microsoft.com/office/drawing/2014/main" id="{169B7F6C-799F-5DF8-C388-5B0ED8D45174}"/>
                </a:ext>
              </a:extLst>
            </p:cNvPr>
            <p:cNvSpPr txBox="1"/>
            <p:nvPr/>
          </p:nvSpPr>
          <p:spPr>
            <a:xfrm>
              <a:off x="3315535" y="5182373"/>
              <a:ext cx="3105374" cy="461665"/>
            </a:xfrm>
            <a:prstGeom prst="rect">
              <a:avLst/>
            </a:prstGeom>
            <a:noFill/>
          </p:spPr>
          <p:txBody>
            <a:bodyPr wrap="square">
              <a:spAutoFit/>
            </a:bodyPr>
            <a:lstStyle/>
            <a:p>
              <a:pPr marL="0" indent="0" algn="ctr">
                <a:lnSpc>
                  <a:spcPct val="100000"/>
                </a:lnSpc>
                <a:spcBef>
                  <a:spcPts val="2200"/>
                </a:spcBef>
                <a:buNone/>
              </a:pPr>
              <a:r>
                <a:rPr lang="en-US" sz="2400" dirty="0">
                  <a:solidFill>
                    <a:srgbClr val="0053A3"/>
                  </a:solidFill>
                  <a:latin typeface="+mn-lt"/>
                </a:rPr>
                <a:t>Interviews?</a:t>
              </a:r>
            </a:p>
          </p:txBody>
        </p:sp>
      </p:grpSp>
      <p:grpSp>
        <p:nvGrpSpPr>
          <p:cNvPr id="13" name="Group 12">
            <a:extLst>
              <a:ext uri="{FF2B5EF4-FFF2-40B4-BE49-F238E27FC236}">
                <a16:creationId xmlns:a16="http://schemas.microsoft.com/office/drawing/2014/main" id="{44ACC61B-314D-4B7D-BACD-0FB0A1B87389}"/>
              </a:ext>
            </a:extLst>
          </p:cNvPr>
          <p:cNvGrpSpPr/>
          <p:nvPr/>
        </p:nvGrpSpPr>
        <p:grpSpPr>
          <a:xfrm>
            <a:off x="896583" y="5361035"/>
            <a:ext cx="3638400" cy="673486"/>
            <a:chOff x="2954631" y="5076463"/>
            <a:chExt cx="3638400" cy="673486"/>
          </a:xfrm>
        </p:grpSpPr>
        <p:pic>
          <p:nvPicPr>
            <p:cNvPr id="14" name="Picture 13">
              <a:extLst>
                <a:ext uri="{FF2B5EF4-FFF2-40B4-BE49-F238E27FC236}">
                  <a16:creationId xmlns:a16="http://schemas.microsoft.com/office/drawing/2014/main" id="{75B178E5-E06A-3689-EC02-31CDD715EA72}"/>
                </a:ext>
              </a:extLst>
            </p:cNvPr>
            <p:cNvPicPr>
              <a:picLocks noChangeAspect="1"/>
            </p:cNvPicPr>
            <p:nvPr/>
          </p:nvPicPr>
          <p:blipFill>
            <a:blip r:embed="rId2"/>
            <a:stretch>
              <a:fillRect/>
            </a:stretch>
          </p:blipFill>
          <p:spPr>
            <a:xfrm>
              <a:off x="2954631" y="5076463"/>
              <a:ext cx="721808" cy="673486"/>
            </a:xfrm>
            <a:prstGeom prst="rect">
              <a:avLst/>
            </a:prstGeom>
          </p:spPr>
        </p:pic>
        <p:sp>
          <p:nvSpPr>
            <p:cNvPr id="15" name="TextBox 14">
              <a:extLst>
                <a:ext uri="{FF2B5EF4-FFF2-40B4-BE49-F238E27FC236}">
                  <a16:creationId xmlns:a16="http://schemas.microsoft.com/office/drawing/2014/main" id="{744A5F8B-5B20-164F-0ED6-27CC6AA674A3}"/>
                </a:ext>
              </a:extLst>
            </p:cNvPr>
            <p:cNvSpPr txBox="1"/>
            <p:nvPr/>
          </p:nvSpPr>
          <p:spPr>
            <a:xfrm>
              <a:off x="3487657" y="5182373"/>
              <a:ext cx="3105374" cy="461665"/>
            </a:xfrm>
            <a:prstGeom prst="rect">
              <a:avLst/>
            </a:prstGeom>
            <a:noFill/>
          </p:spPr>
          <p:txBody>
            <a:bodyPr wrap="square">
              <a:spAutoFit/>
            </a:bodyPr>
            <a:lstStyle/>
            <a:p>
              <a:pPr marL="0" indent="0" algn="ctr">
                <a:lnSpc>
                  <a:spcPct val="100000"/>
                </a:lnSpc>
                <a:spcBef>
                  <a:spcPts val="2200"/>
                </a:spcBef>
                <a:buNone/>
              </a:pPr>
              <a:r>
                <a:rPr lang="en-US" sz="2400" dirty="0">
                  <a:solidFill>
                    <a:srgbClr val="0053A3"/>
                  </a:solidFill>
                  <a:latin typeface="+mn-lt"/>
                </a:rPr>
                <a:t>Video content?</a:t>
              </a:r>
            </a:p>
          </p:txBody>
        </p:sp>
      </p:grpSp>
    </p:spTree>
    <p:extLst>
      <p:ext uri="{BB962C8B-B14F-4D97-AF65-F5344CB8AC3E}">
        <p14:creationId xmlns:p14="http://schemas.microsoft.com/office/powerpoint/2010/main" val="205173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Text Placeholder 10"/>
          <p:cNvSpPr txBox="1">
            <a:spLocks/>
          </p:cNvSpPr>
          <p:nvPr/>
        </p:nvSpPr>
        <p:spPr>
          <a:xfrm>
            <a:off x="408205" y="1649171"/>
            <a:ext cx="3418444" cy="737449"/>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4000" dirty="0"/>
              <a:t>Thank You</a:t>
            </a:r>
            <a:endParaRPr lang="en-US" sz="4000" dirty="0"/>
          </a:p>
        </p:txBody>
      </p:sp>
      <p:sp>
        <p:nvSpPr>
          <p:cNvPr id="10" name="Text Placeholder 6"/>
          <p:cNvSpPr txBox="1">
            <a:spLocks/>
          </p:cNvSpPr>
          <p:nvPr/>
        </p:nvSpPr>
        <p:spPr>
          <a:xfrm>
            <a:off x="444499" y="2281781"/>
            <a:ext cx="3809959" cy="749473"/>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en-GB" sz="2400" dirty="0"/>
              <a:t>Any questions?</a:t>
            </a:r>
          </a:p>
          <a:p>
            <a:endParaRPr lang="en-GB" sz="2400" dirty="0">
              <a:latin typeface="+mn-lt"/>
            </a:endParaRPr>
          </a:p>
        </p:txBody>
      </p:sp>
      <p:pic>
        <p:nvPicPr>
          <p:cNvPr id="3" name="Picture 2">
            <a:extLst>
              <a:ext uri="{FF2B5EF4-FFF2-40B4-BE49-F238E27FC236}">
                <a16:creationId xmlns:a16="http://schemas.microsoft.com/office/drawing/2014/main" id="{073760AA-B7DA-526B-E117-A72BAF33B813}"/>
              </a:ext>
            </a:extLst>
          </p:cNvPr>
          <p:cNvPicPr>
            <a:picLocks noChangeAspect="1"/>
          </p:cNvPicPr>
          <p:nvPr/>
        </p:nvPicPr>
        <p:blipFill>
          <a:blip r:embed="rId3"/>
          <a:stretch>
            <a:fillRect/>
          </a:stretch>
        </p:blipFill>
        <p:spPr>
          <a:xfrm>
            <a:off x="4587549" y="361150"/>
            <a:ext cx="7196246" cy="5080549"/>
          </a:xfrm>
          <a:prstGeom prst="rect">
            <a:avLst/>
          </a:prstGeom>
        </p:spPr>
      </p:pic>
      <p:pic>
        <p:nvPicPr>
          <p:cNvPr id="4" name="Picture 3">
            <a:extLst>
              <a:ext uri="{FF2B5EF4-FFF2-40B4-BE49-F238E27FC236}">
                <a16:creationId xmlns:a16="http://schemas.microsoft.com/office/drawing/2014/main" id="{24646B33-1AF4-221E-37E7-2BE4C010CA87}"/>
              </a:ext>
            </a:extLst>
          </p:cNvPr>
          <p:cNvPicPr>
            <a:picLocks noChangeAspect="1"/>
          </p:cNvPicPr>
          <p:nvPr/>
        </p:nvPicPr>
        <p:blipFill>
          <a:blip r:embed="rId4"/>
          <a:stretch>
            <a:fillRect/>
          </a:stretch>
        </p:blipFill>
        <p:spPr>
          <a:xfrm>
            <a:off x="408205" y="531162"/>
            <a:ext cx="983642" cy="427671"/>
          </a:xfrm>
          <a:prstGeom prst="rect">
            <a:avLst/>
          </a:prstGeom>
        </p:spPr>
      </p:pic>
      <p:pic>
        <p:nvPicPr>
          <p:cNvPr id="5" name="Picture 4">
            <a:extLst>
              <a:ext uri="{FF2B5EF4-FFF2-40B4-BE49-F238E27FC236}">
                <a16:creationId xmlns:a16="http://schemas.microsoft.com/office/drawing/2014/main" id="{8B137C50-20C2-5912-FD26-2BE11C21D7F1}"/>
              </a:ext>
            </a:extLst>
          </p:cNvPr>
          <p:cNvPicPr>
            <a:picLocks noChangeAspect="1"/>
          </p:cNvPicPr>
          <p:nvPr/>
        </p:nvPicPr>
        <p:blipFill>
          <a:blip r:embed="rId5"/>
          <a:stretch>
            <a:fillRect/>
          </a:stretch>
        </p:blipFill>
        <p:spPr>
          <a:xfrm>
            <a:off x="444499" y="6138175"/>
            <a:ext cx="1683978" cy="358675"/>
          </a:xfrm>
          <a:prstGeom prst="rect">
            <a:avLst/>
          </a:prstGeom>
        </p:spPr>
      </p:pic>
    </p:spTree>
    <p:extLst>
      <p:ext uri="{BB962C8B-B14F-4D97-AF65-F5344CB8AC3E}">
        <p14:creationId xmlns:p14="http://schemas.microsoft.com/office/powerpoint/2010/main" val="2496017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D8449E-A66A-4E68-3934-74BBD39F234C}"/>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C0DCCE53-651B-ABE4-625F-A00A5673B65D}"/>
              </a:ext>
            </a:extLst>
          </p:cNvPr>
          <p:cNvPicPr>
            <a:picLocks noChangeAspect="1"/>
          </p:cNvPicPr>
          <p:nvPr/>
        </p:nvPicPr>
        <p:blipFill>
          <a:blip r:embed="rId3"/>
          <a:stretch>
            <a:fillRect/>
          </a:stretch>
        </p:blipFill>
        <p:spPr>
          <a:xfrm>
            <a:off x="165063" y="151504"/>
            <a:ext cx="3202081" cy="2842729"/>
          </a:xfrm>
          <a:prstGeom prst="rect">
            <a:avLst/>
          </a:prstGeom>
        </p:spPr>
      </p:pic>
      <p:pic>
        <p:nvPicPr>
          <p:cNvPr id="4" name="Picture 3" descr="A diagram of a diagram of a network&#10;&#10;AI-generated content may be incorrect.">
            <a:extLst>
              <a:ext uri="{FF2B5EF4-FFF2-40B4-BE49-F238E27FC236}">
                <a16:creationId xmlns:a16="http://schemas.microsoft.com/office/drawing/2014/main" id="{9DEC1FBD-47F1-852E-F987-24EBCA25B3C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40316" y="820057"/>
            <a:ext cx="10872171" cy="6353285"/>
          </a:xfrm>
          <a:prstGeom prst="rect">
            <a:avLst/>
          </a:prstGeom>
        </p:spPr>
      </p:pic>
    </p:spTree>
    <p:extLst>
      <p:ext uri="{BB962C8B-B14F-4D97-AF65-F5344CB8AC3E}">
        <p14:creationId xmlns:p14="http://schemas.microsoft.com/office/powerpoint/2010/main" val="5675161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14ED364-C8F5-C968-8E3F-54BA4DEAB218}"/>
              </a:ext>
            </a:extLst>
          </p:cNvPr>
          <p:cNvGrpSpPr/>
          <p:nvPr/>
        </p:nvGrpSpPr>
        <p:grpSpPr>
          <a:xfrm>
            <a:off x="636797" y="698467"/>
            <a:ext cx="2437120" cy="3668495"/>
            <a:chOff x="636797" y="698467"/>
            <a:chExt cx="2437120" cy="3668495"/>
          </a:xfrm>
        </p:grpSpPr>
        <p:sp>
          <p:nvSpPr>
            <p:cNvPr id="3" name="TextBox 2">
              <a:extLst>
                <a:ext uri="{FF2B5EF4-FFF2-40B4-BE49-F238E27FC236}">
                  <a16:creationId xmlns:a16="http://schemas.microsoft.com/office/drawing/2014/main" id="{90ABE53B-2641-1349-F125-5A50177D2A94}"/>
                </a:ext>
              </a:extLst>
            </p:cNvPr>
            <p:cNvSpPr txBox="1"/>
            <p:nvPr/>
          </p:nvSpPr>
          <p:spPr>
            <a:xfrm>
              <a:off x="864986" y="3720631"/>
              <a:ext cx="1980742" cy="646331"/>
            </a:xfrm>
            <a:prstGeom prst="rect">
              <a:avLst/>
            </a:prstGeom>
            <a:noFill/>
          </p:spPr>
          <p:txBody>
            <a:bodyPr wrap="square">
              <a:spAutoFit/>
            </a:bodyPr>
            <a:lstStyle/>
            <a:p>
              <a:pPr algn="ctr"/>
              <a:r>
                <a:rPr lang="en-US" sz="1800" dirty="0">
                  <a:solidFill>
                    <a:srgbClr val="E12826"/>
                  </a:solidFill>
                </a:rPr>
                <a:t>Who do you want</a:t>
              </a:r>
            </a:p>
            <a:p>
              <a:pPr algn="ctr"/>
              <a:r>
                <a:rPr lang="en-US" sz="1800" dirty="0">
                  <a:solidFill>
                    <a:srgbClr val="E12826"/>
                  </a:solidFill>
                </a:rPr>
                <a:t>to speak to? </a:t>
              </a:r>
              <a:endParaRPr lang="en-US" dirty="0">
                <a:solidFill>
                  <a:srgbClr val="E12826"/>
                </a:solidFill>
              </a:endParaRPr>
            </a:p>
          </p:txBody>
        </p:sp>
        <p:sp>
          <p:nvSpPr>
            <p:cNvPr id="8" name="TextBox 7">
              <a:extLst>
                <a:ext uri="{FF2B5EF4-FFF2-40B4-BE49-F238E27FC236}">
                  <a16:creationId xmlns:a16="http://schemas.microsoft.com/office/drawing/2014/main" id="{23E4E1CA-FE34-833E-2986-34AD41095F64}"/>
                </a:ext>
              </a:extLst>
            </p:cNvPr>
            <p:cNvSpPr txBox="1"/>
            <p:nvPr/>
          </p:nvSpPr>
          <p:spPr>
            <a:xfrm>
              <a:off x="762795" y="698467"/>
              <a:ext cx="2186404" cy="954107"/>
            </a:xfrm>
            <a:prstGeom prst="rect">
              <a:avLst/>
            </a:prstGeom>
            <a:noFill/>
          </p:spPr>
          <p:txBody>
            <a:bodyPr wrap="square" rtlCol="0">
              <a:spAutoFit/>
            </a:bodyPr>
            <a:lstStyle/>
            <a:p>
              <a:pPr algn="ctr"/>
              <a:r>
                <a:rPr lang="en-US" sz="2800" b="1" dirty="0">
                  <a:solidFill>
                    <a:srgbClr val="0053A3"/>
                  </a:solidFill>
                </a:rPr>
                <a:t>Right</a:t>
              </a:r>
            </a:p>
            <a:p>
              <a:pPr algn="ctr"/>
              <a:r>
                <a:rPr lang="en-US" sz="2800" b="1" dirty="0">
                  <a:solidFill>
                    <a:srgbClr val="0053A3"/>
                  </a:solidFill>
                </a:rPr>
                <a:t>Audience</a:t>
              </a:r>
            </a:p>
          </p:txBody>
        </p:sp>
        <p:pic>
          <p:nvPicPr>
            <p:cNvPr id="4" name="Picture 3" descr="Cartoon of a child sitting in a chair&#10;&#10;Description automatically generated">
              <a:extLst>
                <a:ext uri="{FF2B5EF4-FFF2-40B4-BE49-F238E27FC236}">
                  <a16:creationId xmlns:a16="http://schemas.microsoft.com/office/drawing/2014/main" id="{8F1875B1-80B0-1C9F-65F8-EA8259E874B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6797" y="1736410"/>
              <a:ext cx="2437120" cy="1713600"/>
            </a:xfrm>
            <a:prstGeom prst="rect">
              <a:avLst/>
            </a:prstGeom>
          </p:spPr>
        </p:pic>
      </p:grpSp>
      <p:grpSp>
        <p:nvGrpSpPr>
          <p:cNvPr id="5" name="Group 4">
            <a:extLst>
              <a:ext uri="{FF2B5EF4-FFF2-40B4-BE49-F238E27FC236}">
                <a16:creationId xmlns:a16="http://schemas.microsoft.com/office/drawing/2014/main" id="{1E0DF390-4C20-AAB2-EADA-37838A408A4F}"/>
              </a:ext>
            </a:extLst>
          </p:cNvPr>
          <p:cNvGrpSpPr/>
          <p:nvPr/>
        </p:nvGrpSpPr>
        <p:grpSpPr>
          <a:xfrm>
            <a:off x="3766539" y="698467"/>
            <a:ext cx="2112480" cy="3679400"/>
            <a:chOff x="3766539" y="698467"/>
            <a:chExt cx="2112480" cy="3679400"/>
          </a:xfrm>
        </p:grpSpPr>
        <p:sp>
          <p:nvSpPr>
            <p:cNvPr id="6" name="TextBox 5">
              <a:extLst>
                <a:ext uri="{FF2B5EF4-FFF2-40B4-BE49-F238E27FC236}">
                  <a16:creationId xmlns:a16="http://schemas.microsoft.com/office/drawing/2014/main" id="{EB7D7D01-57E3-B182-36E5-9ED6E9B5F2E7}"/>
                </a:ext>
              </a:extLst>
            </p:cNvPr>
            <p:cNvSpPr txBox="1"/>
            <p:nvPr/>
          </p:nvSpPr>
          <p:spPr>
            <a:xfrm>
              <a:off x="3832408" y="3731536"/>
              <a:ext cx="1980742" cy="646331"/>
            </a:xfrm>
            <a:prstGeom prst="rect">
              <a:avLst/>
            </a:prstGeom>
            <a:noFill/>
          </p:spPr>
          <p:txBody>
            <a:bodyPr wrap="square">
              <a:spAutoFit/>
            </a:bodyPr>
            <a:lstStyle/>
            <a:p>
              <a:pPr algn="ctr"/>
              <a:r>
                <a:rPr lang="en-US" sz="1800" dirty="0">
                  <a:solidFill>
                    <a:srgbClr val="E12826"/>
                  </a:solidFill>
                </a:rPr>
                <a:t>What do you want to tell them?</a:t>
              </a:r>
              <a:endParaRPr lang="en-US" dirty="0">
                <a:solidFill>
                  <a:srgbClr val="E12826"/>
                </a:solidFill>
              </a:endParaRPr>
            </a:p>
          </p:txBody>
        </p:sp>
        <p:sp>
          <p:nvSpPr>
            <p:cNvPr id="10" name="TextBox 9">
              <a:extLst>
                <a:ext uri="{FF2B5EF4-FFF2-40B4-BE49-F238E27FC236}">
                  <a16:creationId xmlns:a16="http://schemas.microsoft.com/office/drawing/2014/main" id="{D698DBF9-9756-8CFE-BD33-311AA6D7F33A}"/>
                </a:ext>
              </a:extLst>
            </p:cNvPr>
            <p:cNvSpPr txBox="1"/>
            <p:nvPr/>
          </p:nvSpPr>
          <p:spPr>
            <a:xfrm>
              <a:off x="3793590" y="698467"/>
              <a:ext cx="2019560" cy="954107"/>
            </a:xfrm>
            <a:prstGeom prst="rect">
              <a:avLst/>
            </a:prstGeom>
            <a:noFill/>
          </p:spPr>
          <p:txBody>
            <a:bodyPr wrap="square" rtlCol="0">
              <a:spAutoFit/>
            </a:bodyPr>
            <a:lstStyle/>
            <a:p>
              <a:pPr algn="ctr"/>
              <a:r>
                <a:rPr lang="en-US" sz="2800" b="1" dirty="0">
                  <a:solidFill>
                    <a:srgbClr val="0053A3"/>
                  </a:solidFill>
                </a:rPr>
                <a:t>Right Message</a:t>
              </a:r>
            </a:p>
          </p:txBody>
        </p:sp>
        <p:pic>
          <p:nvPicPr>
            <p:cNvPr id="7" name="Picture 6">
              <a:extLst>
                <a:ext uri="{FF2B5EF4-FFF2-40B4-BE49-F238E27FC236}">
                  <a16:creationId xmlns:a16="http://schemas.microsoft.com/office/drawing/2014/main" id="{759BDE7C-8C5D-3B04-E0F8-E3B5174E8A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66539" y="1745837"/>
              <a:ext cx="2112480" cy="1708435"/>
            </a:xfrm>
            <a:prstGeom prst="rect">
              <a:avLst/>
            </a:prstGeom>
          </p:spPr>
        </p:pic>
      </p:grpSp>
      <p:grpSp>
        <p:nvGrpSpPr>
          <p:cNvPr id="9" name="Group 8">
            <a:extLst>
              <a:ext uri="{FF2B5EF4-FFF2-40B4-BE49-F238E27FC236}">
                <a16:creationId xmlns:a16="http://schemas.microsoft.com/office/drawing/2014/main" id="{4F6A4A36-2546-D27B-B4F5-BC1947E05EBB}"/>
              </a:ext>
            </a:extLst>
          </p:cNvPr>
          <p:cNvGrpSpPr/>
          <p:nvPr/>
        </p:nvGrpSpPr>
        <p:grpSpPr>
          <a:xfrm>
            <a:off x="6420094" y="698467"/>
            <a:ext cx="2324100" cy="3679400"/>
            <a:chOff x="6420094" y="698467"/>
            <a:chExt cx="2324100" cy="3679400"/>
          </a:xfrm>
        </p:grpSpPr>
        <p:sp>
          <p:nvSpPr>
            <p:cNvPr id="15" name="TextBox 14">
              <a:extLst>
                <a:ext uri="{FF2B5EF4-FFF2-40B4-BE49-F238E27FC236}">
                  <a16:creationId xmlns:a16="http://schemas.microsoft.com/office/drawing/2014/main" id="{1EE2AAAC-A3DB-8A47-176B-BACE81182236}"/>
                </a:ext>
              </a:extLst>
            </p:cNvPr>
            <p:cNvSpPr txBox="1"/>
            <p:nvPr/>
          </p:nvSpPr>
          <p:spPr>
            <a:xfrm>
              <a:off x="6591773" y="3731536"/>
              <a:ext cx="1980742" cy="646331"/>
            </a:xfrm>
            <a:prstGeom prst="rect">
              <a:avLst/>
            </a:prstGeom>
            <a:noFill/>
          </p:spPr>
          <p:txBody>
            <a:bodyPr wrap="square">
              <a:spAutoFit/>
            </a:bodyPr>
            <a:lstStyle/>
            <a:p>
              <a:pPr algn="ctr"/>
              <a:r>
                <a:rPr lang="en-US" sz="1800" dirty="0">
                  <a:solidFill>
                    <a:srgbClr val="E12826"/>
                  </a:solidFill>
                </a:rPr>
                <a:t>Early</a:t>
              </a:r>
            </a:p>
            <a:p>
              <a:pPr algn="ctr"/>
              <a:r>
                <a:rPr lang="en-US" sz="1800" dirty="0">
                  <a:solidFill>
                    <a:srgbClr val="E12826"/>
                  </a:solidFill>
                </a:rPr>
                <a:t>and often!</a:t>
              </a:r>
              <a:endParaRPr lang="en-US" dirty="0">
                <a:solidFill>
                  <a:srgbClr val="E12826"/>
                </a:solidFill>
              </a:endParaRPr>
            </a:p>
          </p:txBody>
        </p:sp>
        <p:sp>
          <p:nvSpPr>
            <p:cNvPr id="12" name="TextBox 11">
              <a:extLst>
                <a:ext uri="{FF2B5EF4-FFF2-40B4-BE49-F238E27FC236}">
                  <a16:creationId xmlns:a16="http://schemas.microsoft.com/office/drawing/2014/main" id="{9D18F2B0-4744-1ADB-E6B5-CD2D8ACDDF14}"/>
                </a:ext>
              </a:extLst>
            </p:cNvPr>
            <p:cNvSpPr txBox="1"/>
            <p:nvPr/>
          </p:nvSpPr>
          <p:spPr>
            <a:xfrm>
              <a:off x="6780129" y="698467"/>
              <a:ext cx="1604030" cy="954107"/>
            </a:xfrm>
            <a:prstGeom prst="rect">
              <a:avLst/>
            </a:prstGeom>
            <a:noFill/>
          </p:spPr>
          <p:txBody>
            <a:bodyPr wrap="square" rtlCol="0">
              <a:spAutoFit/>
            </a:bodyPr>
            <a:lstStyle/>
            <a:p>
              <a:pPr algn="ctr"/>
              <a:r>
                <a:rPr lang="en-US" sz="2800" b="1" dirty="0">
                  <a:solidFill>
                    <a:srgbClr val="0053A3"/>
                  </a:solidFill>
                </a:rPr>
                <a:t>Right Time</a:t>
              </a:r>
            </a:p>
          </p:txBody>
        </p:sp>
        <p:pic>
          <p:nvPicPr>
            <p:cNvPr id="11" name="Picture 10" descr="A person looking up at something&#10;&#10;Description automatically generated">
              <a:extLst>
                <a:ext uri="{FF2B5EF4-FFF2-40B4-BE49-F238E27FC236}">
                  <a16:creationId xmlns:a16="http://schemas.microsoft.com/office/drawing/2014/main" id="{8FC16040-9299-FC11-A927-7C8784E4460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20094" y="1736410"/>
              <a:ext cx="2324100" cy="1714500"/>
            </a:xfrm>
            <a:prstGeom prst="rect">
              <a:avLst/>
            </a:prstGeom>
          </p:spPr>
        </p:pic>
      </p:grpSp>
      <p:grpSp>
        <p:nvGrpSpPr>
          <p:cNvPr id="13" name="Group 12">
            <a:extLst>
              <a:ext uri="{FF2B5EF4-FFF2-40B4-BE49-F238E27FC236}">
                <a16:creationId xmlns:a16="http://schemas.microsoft.com/office/drawing/2014/main" id="{BAF494EC-C7D4-7BAC-FF9E-C47D2E65A372}"/>
              </a:ext>
            </a:extLst>
          </p:cNvPr>
          <p:cNvGrpSpPr/>
          <p:nvPr/>
        </p:nvGrpSpPr>
        <p:grpSpPr>
          <a:xfrm>
            <a:off x="9196792" y="698467"/>
            <a:ext cx="2506258" cy="3679400"/>
            <a:chOff x="9196792" y="698467"/>
            <a:chExt cx="2506258" cy="3679400"/>
          </a:xfrm>
        </p:grpSpPr>
        <p:sp>
          <p:nvSpPr>
            <p:cNvPr id="16" name="TextBox 15">
              <a:extLst>
                <a:ext uri="{FF2B5EF4-FFF2-40B4-BE49-F238E27FC236}">
                  <a16:creationId xmlns:a16="http://schemas.microsoft.com/office/drawing/2014/main" id="{979817D8-3A17-5310-A9EF-6F1B23410DFC}"/>
                </a:ext>
              </a:extLst>
            </p:cNvPr>
            <p:cNvSpPr txBox="1"/>
            <p:nvPr/>
          </p:nvSpPr>
          <p:spPr>
            <a:xfrm>
              <a:off x="9196792" y="3731536"/>
              <a:ext cx="2506258" cy="646331"/>
            </a:xfrm>
            <a:prstGeom prst="rect">
              <a:avLst/>
            </a:prstGeom>
            <a:noFill/>
          </p:spPr>
          <p:txBody>
            <a:bodyPr wrap="square">
              <a:spAutoFit/>
            </a:bodyPr>
            <a:lstStyle/>
            <a:p>
              <a:pPr algn="ctr"/>
              <a:r>
                <a:rPr lang="en-US" sz="1800" dirty="0">
                  <a:solidFill>
                    <a:srgbClr val="E12826"/>
                  </a:solidFill>
                </a:rPr>
                <a:t>How do we reach them?</a:t>
              </a:r>
              <a:endParaRPr lang="en-US" dirty="0">
                <a:solidFill>
                  <a:srgbClr val="E12826"/>
                </a:solidFill>
              </a:endParaRPr>
            </a:p>
          </p:txBody>
        </p:sp>
        <p:grpSp>
          <p:nvGrpSpPr>
            <p:cNvPr id="22" name="Group 21">
              <a:extLst>
                <a:ext uri="{FF2B5EF4-FFF2-40B4-BE49-F238E27FC236}">
                  <a16:creationId xmlns:a16="http://schemas.microsoft.com/office/drawing/2014/main" id="{B41AD9A3-3ABC-8BA2-20C4-6E74596AE33E}"/>
                </a:ext>
              </a:extLst>
            </p:cNvPr>
            <p:cNvGrpSpPr/>
            <p:nvPr/>
          </p:nvGrpSpPr>
          <p:grpSpPr>
            <a:xfrm>
              <a:off x="9288481" y="698467"/>
              <a:ext cx="2322881" cy="2746378"/>
              <a:chOff x="9288481" y="698467"/>
              <a:chExt cx="2322881" cy="2746378"/>
            </a:xfrm>
          </p:grpSpPr>
          <p:sp>
            <p:nvSpPr>
              <p:cNvPr id="14" name="TextBox 13">
                <a:extLst>
                  <a:ext uri="{FF2B5EF4-FFF2-40B4-BE49-F238E27FC236}">
                    <a16:creationId xmlns:a16="http://schemas.microsoft.com/office/drawing/2014/main" id="{4CAF08F5-1192-DD3F-2552-11132110AB3E}"/>
                  </a:ext>
                </a:extLst>
              </p:cNvPr>
              <p:cNvSpPr txBox="1"/>
              <p:nvPr/>
            </p:nvSpPr>
            <p:spPr>
              <a:xfrm>
                <a:off x="9517520" y="698467"/>
                <a:ext cx="1864801" cy="954107"/>
              </a:xfrm>
              <a:prstGeom prst="rect">
                <a:avLst/>
              </a:prstGeom>
              <a:noFill/>
            </p:spPr>
            <p:txBody>
              <a:bodyPr wrap="square" rtlCol="0">
                <a:spAutoFit/>
              </a:bodyPr>
              <a:lstStyle/>
              <a:p>
                <a:pPr algn="ctr"/>
                <a:r>
                  <a:rPr lang="en-US" sz="2800" b="1" dirty="0">
                    <a:solidFill>
                      <a:srgbClr val="0053A3"/>
                    </a:solidFill>
                  </a:rPr>
                  <a:t>Right Channel</a:t>
                </a:r>
              </a:p>
            </p:txBody>
          </p:sp>
          <p:pic>
            <p:nvPicPr>
              <p:cNvPr id="18" name="Picture 17" descr="A cartoon of a child lying on a rug&#10;&#10;Description automatically generated">
                <a:extLst>
                  <a:ext uri="{FF2B5EF4-FFF2-40B4-BE49-F238E27FC236}">
                    <a16:creationId xmlns:a16="http://schemas.microsoft.com/office/drawing/2014/main" id="{E0CD7101-F690-83CF-818D-F4E775F8AA3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288481" y="1731245"/>
                <a:ext cx="2322881" cy="1713600"/>
              </a:xfrm>
              <a:prstGeom prst="rect">
                <a:avLst/>
              </a:prstGeom>
            </p:spPr>
          </p:pic>
        </p:grpSp>
      </p:grpSp>
    </p:spTree>
    <p:extLst>
      <p:ext uri="{BB962C8B-B14F-4D97-AF65-F5344CB8AC3E}">
        <p14:creationId xmlns:p14="http://schemas.microsoft.com/office/powerpoint/2010/main" val="361111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F012405-6C0D-2B9E-8B8A-3E32EA0F4482}"/>
              </a:ext>
            </a:extLst>
          </p:cNvPr>
          <p:cNvSpPr txBox="1"/>
          <p:nvPr/>
        </p:nvSpPr>
        <p:spPr>
          <a:xfrm>
            <a:off x="7610900" y="1173580"/>
            <a:ext cx="2071380" cy="341632"/>
          </a:xfrm>
          <a:prstGeom prst="rect">
            <a:avLst/>
          </a:prstGeom>
          <a:noFill/>
        </p:spPr>
        <p:txBody>
          <a:bodyPr wrap="square">
            <a:spAutoFit/>
          </a:bodyPr>
          <a:lstStyle/>
          <a:p>
            <a:pPr marL="0" indent="0" algn="l" rtl="0" eaLnBrk="1" latinLnBrk="0" hangingPunct="1">
              <a:lnSpc>
                <a:spcPct val="90000"/>
              </a:lnSpc>
              <a:spcBef>
                <a:spcPts val="1000"/>
              </a:spcBef>
              <a:spcAft>
                <a:spcPts val="0"/>
              </a:spcAft>
            </a:pPr>
            <a:r>
              <a:rPr lang="en-US" sz="1800" kern="1200" dirty="0">
                <a:solidFill>
                  <a:srgbClr val="0053A3"/>
                </a:solidFill>
                <a:effectLst/>
                <a:ea typeface="+mn-ea"/>
                <a:cs typeface="+mn-cs"/>
              </a:rPr>
              <a:t>PMO newsletter</a:t>
            </a:r>
            <a:endParaRPr lang="en-GB" dirty="0">
              <a:solidFill>
                <a:srgbClr val="0053A3"/>
              </a:solidFill>
              <a:effectLst/>
            </a:endParaRPr>
          </a:p>
        </p:txBody>
      </p:sp>
      <p:sp>
        <p:nvSpPr>
          <p:cNvPr id="6" name="TextBox 5">
            <a:extLst>
              <a:ext uri="{FF2B5EF4-FFF2-40B4-BE49-F238E27FC236}">
                <a16:creationId xmlns:a16="http://schemas.microsoft.com/office/drawing/2014/main" id="{1B252DE1-A8ED-E158-22DF-18DF808FB6ED}"/>
              </a:ext>
            </a:extLst>
          </p:cNvPr>
          <p:cNvSpPr txBox="1"/>
          <p:nvPr/>
        </p:nvSpPr>
        <p:spPr>
          <a:xfrm>
            <a:off x="7610900" y="2143049"/>
            <a:ext cx="3185719" cy="369332"/>
          </a:xfrm>
          <a:prstGeom prst="rect">
            <a:avLst/>
          </a:prstGeom>
          <a:noFill/>
        </p:spPr>
        <p:txBody>
          <a:bodyPr wrap="square">
            <a:spAutoFit/>
          </a:bodyPr>
          <a:lstStyle/>
          <a:p>
            <a:r>
              <a:rPr lang="en-US" sz="1800" dirty="0">
                <a:solidFill>
                  <a:srgbClr val="577F43"/>
                </a:solidFill>
              </a:rPr>
              <a:t>CONNECT newsletters </a:t>
            </a:r>
            <a:endParaRPr lang="en-US" dirty="0">
              <a:solidFill>
                <a:srgbClr val="577F43"/>
              </a:solidFill>
            </a:endParaRPr>
          </a:p>
        </p:txBody>
      </p:sp>
      <p:sp>
        <p:nvSpPr>
          <p:cNvPr id="7" name="TextBox 6">
            <a:extLst>
              <a:ext uri="{FF2B5EF4-FFF2-40B4-BE49-F238E27FC236}">
                <a16:creationId xmlns:a16="http://schemas.microsoft.com/office/drawing/2014/main" id="{69152086-57A2-2592-2792-B6A3A61471B7}"/>
              </a:ext>
            </a:extLst>
          </p:cNvPr>
          <p:cNvSpPr txBox="1"/>
          <p:nvPr/>
        </p:nvSpPr>
        <p:spPr>
          <a:xfrm>
            <a:off x="7610899" y="4137387"/>
            <a:ext cx="3185719" cy="369332"/>
          </a:xfrm>
          <a:prstGeom prst="rect">
            <a:avLst/>
          </a:prstGeom>
          <a:noFill/>
        </p:spPr>
        <p:txBody>
          <a:bodyPr wrap="square">
            <a:spAutoFit/>
          </a:bodyPr>
          <a:lstStyle/>
          <a:p>
            <a:r>
              <a:rPr lang="en-US" sz="1800" dirty="0">
                <a:solidFill>
                  <a:srgbClr val="E028D7"/>
                </a:solidFill>
              </a:rPr>
              <a:t>Wiki and SIG mailing lists</a:t>
            </a:r>
            <a:endParaRPr lang="en-US" dirty="0">
              <a:solidFill>
                <a:srgbClr val="E028D7"/>
              </a:solidFill>
            </a:endParaRPr>
          </a:p>
        </p:txBody>
      </p:sp>
      <p:sp>
        <p:nvSpPr>
          <p:cNvPr id="8" name="TextBox 7">
            <a:extLst>
              <a:ext uri="{FF2B5EF4-FFF2-40B4-BE49-F238E27FC236}">
                <a16:creationId xmlns:a16="http://schemas.microsoft.com/office/drawing/2014/main" id="{B8FDBB99-71E3-E411-332F-9FE35890784E}"/>
              </a:ext>
            </a:extLst>
          </p:cNvPr>
          <p:cNvSpPr txBox="1"/>
          <p:nvPr/>
        </p:nvSpPr>
        <p:spPr>
          <a:xfrm>
            <a:off x="7610900" y="3140218"/>
            <a:ext cx="3185719" cy="369332"/>
          </a:xfrm>
          <a:prstGeom prst="rect">
            <a:avLst/>
          </a:prstGeom>
          <a:noFill/>
        </p:spPr>
        <p:txBody>
          <a:bodyPr wrap="square">
            <a:spAutoFit/>
          </a:bodyPr>
          <a:lstStyle/>
          <a:p>
            <a:r>
              <a:rPr lang="en-US" sz="1800" dirty="0">
                <a:solidFill>
                  <a:srgbClr val="FFC200"/>
                </a:solidFill>
              </a:rPr>
              <a:t>Community </a:t>
            </a:r>
            <a:r>
              <a:rPr lang="en-US" sz="1800" dirty="0" err="1">
                <a:solidFill>
                  <a:srgbClr val="FFC200"/>
                </a:solidFill>
              </a:rPr>
              <a:t>Programme</a:t>
            </a:r>
            <a:r>
              <a:rPr lang="en-US" sz="1800" dirty="0">
                <a:solidFill>
                  <a:srgbClr val="FFC200"/>
                </a:solidFill>
              </a:rPr>
              <a:t> page</a:t>
            </a:r>
            <a:endParaRPr lang="en-US" dirty="0">
              <a:solidFill>
                <a:srgbClr val="FFC200"/>
              </a:solidFill>
            </a:endParaRPr>
          </a:p>
        </p:txBody>
      </p:sp>
      <p:sp>
        <p:nvSpPr>
          <p:cNvPr id="9" name="TextBox 8">
            <a:extLst>
              <a:ext uri="{FF2B5EF4-FFF2-40B4-BE49-F238E27FC236}">
                <a16:creationId xmlns:a16="http://schemas.microsoft.com/office/drawing/2014/main" id="{D37EFAC7-973B-1DA5-A342-5135F142FF58}"/>
              </a:ext>
            </a:extLst>
          </p:cNvPr>
          <p:cNvSpPr txBox="1"/>
          <p:nvPr/>
        </p:nvSpPr>
        <p:spPr>
          <a:xfrm>
            <a:off x="7610899" y="5134556"/>
            <a:ext cx="3185719" cy="369332"/>
          </a:xfrm>
          <a:prstGeom prst="rect">
            <a:avLst/>
          </a:prstGeom>
          <a:noFill/>
        </p:spPr>
        <p:txBody>
          <a:bodyPr wrap="square">
            <a:spAutoFit/>
          </a:bodyPr>
          <a:lstStyle/>
          <a:p>
            <a:r>
              <a:rPr lang="en-US" sz="1800" dirty="0">
                <a:solidFill>
                  <a:srgbClr val="E12826"/>
                </a:solidFill>
              </a:rPr>
              <a:t>Social Media</a:t>
            </a:r>
            <a:endParaRPr lang="en-US" dirty="0">
              <a:solidFill>
                <a:srgbClr val="E12826"/>
              </a:solidFill>
            </a:endParaRPr>
          </a:p>
        </p:txBody>
      </p:sp>
      <p:sp>
        <p:nvSpPr>
          <p:cNvPr id="18" name="TextBox 17">
            <a:extLst>
              <a:ext uri="{FF2B5EF4-FFF2-40B4-BE49-F238E27FC236}">
                <a16:creationId xmlns:a16="http://schemas.microsoft.com/office/drawing/2014/main" id="{3620DF89-3418-B593-D095-B3AC41A36EA8}"/>
              </a:ext>
            </a:extLst>
          </p:cNvPr>
          <p:cNvSpPr txBox="1"/>
          <p:nvPr/>
        </p:nvSpPr>
        <p:spPr>
          <a:xfrm>
            <a:off x="1327143" y="3061339"/>
            <a:ext cx="1130763" cy="535531"/>
          </a:xfrm>
          <a:prstGeom prst="rect">
            <a:avLst/>
          </a:prstGeom>
          <a:noFill/>
        </p:spPr>
        <p:txBody>
          <a:bodyPr wrap="square">
            <a:spAutoFit/>
          </a:bodyPr>
          <a:lstStyle/>
          <a:p>
            <a:pPr marL="0" indent="0" algn="ctr" rtl="0" eaLnBrk="1" latinLnBrk="0" hangingPunct="1">
              <a:lnSpc>
                <a:spcPct val="90000"/>
              </a:lnSpc>
              <a:spcBef>
                <a:spcPts val="1000"/>
              </a:spcBef>
              <a:spcAft>
                <a:spcPts val="0"/>
              </a:spcAft>
            </a:pPr>
            <a:r>
              <a:rPr lang="en-US" sz="3200" b="1" kern="1200" dirty="0">
                <a:solidFill>
                  <a:srgbClr val="0053A3"/>
                </a:solidFill>
                <a:effectLst/>
                <a:ea typeface="+mn-ea"/>
                <a:cs typeface="+mn-cs"/>
              </a:rPr>
              <a:t>You</a:t>
            </a:r>
            <a:endParaRPr lang="en-GB" sz="3200" b="1" dirty="0">
              <a:solidFill>
                <a:srgbClr val="0053A3"/>
              </a:solidFill>
              <a:effectLst/>
            </a:endParaRPr>
          </a:p>
        </p:txBody>
      </p:sp>
      <p:pic>
        <p:nvPicPr>
          <p:cNvPr id="19" name="Picture 18">
            <a:extLst>
              <a:ext uri="{FF2B5EF4-FFF2-40B4-BE49-F238E27FC236}">
                <a16:creationId xmlns:a16="http://schemas.microsoft.com/office/drawing/2014/main" id="{ED78D137-78A7-AE91-C7C9-0416C6168B7B}"/>
              </a:ext>
            </a:extLst>
          </p:cNvPr>
          <p:cNvPicPr>
            <a:picLocks noChangeAspect="1"/>
          </p:cNvPicPr>
          <p:nvPr/>
        </p:nvPicPr>
        <p:blipFill>
          <a:blip r:embed="rId3"/>
          <a:stretch>
            <a:fillRect/>
          </a:stretch>
        </p:blipFill>
        <p:spPr>
          <a:xfrm>
            <a:off x="2648102" y="1310932"/>
            <a:ext cx="4844790" cy="4036478"/>
          </a:xfrm>
          <a:prstGeom prst="rect">
            <a:avLst/>
          </a:prstGeom>
        </p:spPr>
      </p:pic>
    </p:spTree>
    <p:extLst>
      <p:ext uri="{BB962C8B-B14F-4D97-AF65-F5344CB8AC3E}">
        <p14:creationId xmlns:p14="http://schemas.microsoft.com/office/powerpoint/2010/main" val="17164861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CA4160-4EAC-89B8-1820-6671CD9E0648}"/>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9A5E37ED-EE1E-9009-01F5-42C4E9E3BF21}"/>
              </a:ext>
            </a:extLst>
          </p:cNvPr>
          <p:cNvSpPr>
            <a:spLocks noGrp="1"/>
          </p:cNvSpPr>
          <p:nvPr>
            <p:ph sz="quarter" idx="10"/>
          </p:nvPr>
        </p:nvSpPr>
        <p:spPr/>
        <p:txBody>
          <a:bodyPr/>
          <a:lstStyle/>
          <a:p>
            <a:endParaRPr lang="en-US"/>
          </a:p>
        </p:txBody>
      </p:sp>
      <p:pic>
        <p:nvPicPr>
          <p:cNvPr id="4" name="Picture 3" descr="A screenshot of a computer&#10;&#10;AI-generated content may be incorrect.">
            <a:extLst>
              <a:ext uri="{FF2B5EF4-FFF2-40B4-BE49-F238E27FC236}">
                <a16:creationId xmlns:a16="http://schemas.microsoft.com/office/drawing/2014/main" id="{F35F48FE-BEC0-57AF-67C4-897CEC12DEC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60619" y="1432193"/>
            <a:ext cx="5155892" cy="5155892"/>
          </a:xfrm>
          <a:prstGeom prst="rect">
            <a:avLst/>
          </a:prstGeom>
        </p:spPr>
      </p:pic>
      <p:pic>
        <p:nvPicPr>
          <p:cNvPr id="5" name="Picture 4" descr="A screenshot of a group of people&#10;&#10;AI-generated content may be incorrect.">
            <a:extLst>
              <a:ext uri="{FF2B5EF4-FFF2-40B4-BE49-F238E27FC236}">
                <a16:creationId xmlns:a16="http://schemas.microsoft.com/office/drawing/2014/main" id="{F4DD6225-2707-9ADB-FDA6-CA91A4D3BBC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2609" y="329551"/>
            <a:ext cx="5149926" cy="5168451"/>
          </a:xfrm>
          <a:prstGeom prst="rect">
            <a:avLst/>
          </a:prstGeom>
        </p:spPr>
      </p:pic>
    </p:spTree>
    <p:extLst>
      <p:ext uri="{BB962C8B-B14F-4D97-AF65-F5344CB8AC3E}">
        <p14:creationId xmlns:p14="http://schemas.microsoft.com/office/powerpoint/2010/main" val="30542308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4DCCD4-8568-B71C-4F51-EF151DD7B83E}"/>
              </a:ext>
            </a:extLst>
          </p:cNvPr>
          <p:cNvSpPr>
            <a:spLocks noGrp="1"/>
          </p:cNvSpPr>
          <p:nvPr>
            <p:ph type="title"/>
          </p:nvPr>
        </p:nvSpPr>
        <p:spPr/>
        <p:txBody>
          <a:bodyPr/>
          <a:lstStyle/>
          <a:p>
            <a:endParaRPr lang="en-US"/>
          </a:p>
        </p:txBody>
      </p:sp>
      <p:pic>
        <p:nvPicPr>
          <p:cNvPr id="4" name="Picture 3" descr="A screenshot of a video conference&#10;&#10;AI-generated content may be incorrect.">
            <a:extLst>
              <a:ext uri="{FF2B5EF4-FFF2-40B4-BE49-F238E27FC236}">
                <a16:creationId xmlns:a16="http://schemas.microsoft.com/office/drawing/2014/main" id="{017873C2-11E4-1672-4BA6-7FD68B5F75F6}"/>
              </a:ext>
            </a:extLst>
          </p:cNvPr>
          <p:cNvPicPr>
            <a:picLocks noChangeAspect="1"/>
          </p:cNvPicPr>
          <p:nvPr/>
        </p:nvPicPr>
        <p:blipFill>
          <a:blip r:embed="rId3">
            <a:extLst>
              <a:ext uri="{28A0092B-C50C-407E-A947-70E740481C1C}">
                <a14:useLocalDpi xmlns:a14="http://schemas.microsoft.com/office/drawing/2010/main" val="0"/>
              </a:ext>
            </a:extLst>
          </a:blip>
          <a:srcRect t="2708" b="8800"/>
          <a:stretch/>
        </p:blipFill>
        <p:spPr>
          <a:xfrm>
            <a:off x="291758" y="67306"/>
            <a:ext cx="4943223" cy="6790694"/>
          </a:xfrm>
          <a:prstGeom prst="rect">
            <a:avLst/>
          </a:prstGeom>
        </p:spPr>
      </p:pic>
      <p:pic>
        <p:nvPicPr>
          <p:cNvPr id="8" name="Content Placeholder 8">
            <a:extLst>
              <a:ext uri="{FF2B5EF4-FFF2-40B4-BE49-F238E27FC236}">
                <a16:creationId xmlns:a16="http://schemas.microsoft.com/office/drawing/2014/main" id="{8EA08F16-344E-C1DD-A62D-BAEF491534B9}"/>
              </a:ext>
            </a:extLst>
          </p:cNvPr>
          <p:cNvPicPr>
            <a:picLocks noChangeAspect="1"/>
          </p:cNvPicPr>
          <p:nvPr/>
        </p:nvPicPr>
        <p:blipFill>
          <a:blip r:embed="rId4">
            <a:extLst>
              <a:ext uri="{28A0092B-C50C-407E-A947-70E740481C1C}">
                <a14:useLocalDpi xmlns:a14="http://schemas.microsoft.com/office/drawing/2010/main" val="0"/>
              </a:ext>
            </a:extLst>
          </a:blip>
          <a:srcRect t="41874" b="-2815"/>
          <a:stretch/>
        </p:blipFill>
        <p:spPr>
          <a:xfrm>
            <a:off x="5300820" y="67306"/>
            <a:ext cx="6460938" cy="7046925"/>
          </a:xfrm>
          <a:prstGeom prst="rect">
            <a:avLst/>
          </a:prstGeom>
        </p:spPr>
      </p:pic>
    </p:spTree>
    <p:extLst>
      <p:ext uri="{BB962C8B-B14F-4D97-AF65-F5344CB8AC3E}">
        <p14:creationId xmlns:p14="http://schemas.microsoft.com/office/powerpoint/2010/main" val="33434163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66D5EB-2A8D-AD37-3945-F68009811561}"/>
              </a:ext>
            </a:extLst>
          </p:cNvPr>
          <p:cNvSpPr>
            <a:spLocks noGrp="1"/>
          </p:cNvSpPr>
          <p:nvPr>
            <p:ph type="title"/>
          </p:nvPr>
        </p:nvSpPr>
        <p:spPr/>
        <p:txBody>
          <a:bodyPr/>
          <a:lstStyle/>
          <a:p>
            <a:endParaRPr lang="en-US" dirty="0"/>
          </a:p>
        </p:txBody>
      </p:sp>
      <p:pic>
        <p:nvPicPr>
          <p:cNvPr id="4" name="Picture 3" descr="A group of people posing for a photo&#10;&#10;AI-generated content may be incorrect.">
            <a:extLst>
              <a:ext uri="{FF2B5EF4-FFF2-40B4-BE49-F238E27FC236}">
                <a16:creationId xmlns:a16="http://schemas.microsoft.com/office/drawing/2014/main" id="{92D5B06C-2549-CC04-9E11-9F76BAC35E60}"/>
              </a:ext>
            </a:extLst>
          </p:cNvPr>
          <p:cNvPicPr>
            <a:picLocks noChangeAspect="1"/>
          </p:cNvPicPr>
          <p:nvPr/>
        </p:nvPicPr>
        <p:blipFill>
          <a:blip r:embed="rId3">
            <a:extLst>
              <a:ext uri="{28A0092B-C50C-407E-A947-70E740481C1C}">
                <a14:useLocalDpi xmlns:a14="http://schemas.microsoft.com/office/drawing/2010/main" val="0"/>
              </a:ext>
            </a:extLst>
          </a:blip>
          <a:srcRect l="2666" t="30343" r="4784" b="-1"/>
          <a:stretch/>
        </p:blipFill>
        <p:spPr>
          <a:xfrm>
            <a:off x="0" y="3988016"/>
            <a:ext cx="7193280" cy="2843269"/>
          </a:xfrm>
          <a:prstGeom prst="rect">
            <a:avLst/>
          </a:prstGeom>
        </p:spPr>
      </p:pic>
      <p:pic>
        <p:nvPicPr>
          <p:cNvPr id="5" name="Picture 4" descr="A group of people standing together&#10;&#10;AI-generated content may be incorrect.">
            <a:extLst>
              <a:ext uri="{FF2B5EF4-FFF2-40B4-BE49-F238E27FC236}">
                <a16:creationId xmlns:a16="http://schemas.microsoft.com/office/drawing/2014/main" id="{CF38EAFE-477E-727A-E241-4D787DF8D25A}"/>
              </a:ext>
            </a:extLst>
          </p:cNvPr>
          <p:cNvPicPr>
            <a:picLocks noChangeAspect="1"/>
          </p:cNvPicPr>
          <p:nvPr/>
        </p:nvPicPr>
        <p:blipFill>
          <a:blip r:embed="rId4">
            <a:extLst>
              <a:ext uri="{28A0092B-C50C-407E-A947-70E740481C1C}">
                <a14:useLocalDpi xmlns:a14="http://schemas.microsoft.com/office/drawing/2010/main" val="0"/>
              </a:ext>
            </a:extLst>
          </a:blip>
          <a:srcRect t="19413" r="1356"/>
          <a:stretch/>
        </p:blipFill>
        <p:spPr>
          <a:xfrm>
            <a:off x="0" y="26715"/>
            <a:ext cx="7193280" cy="4094458"/>
          </a:xfrm>
          <a:prstGeom prst="rect">
            <a:avLst/>
          </a:prstGeom>
        </p:spPr>
      </p:pic>
      <p:pic>
        <p:nvPicPr>
          <p:cNvPr id="7" name="Picture 6" descr="A screenshot of a computer&#10;&#10;AI-generated content may be incorrect.">
            <a:extLst>
              <a:ext uri="{FF2B5EF4-FFF2-40B4-BE49-F238E27FC236}">
                <a16:creationId xmlns:a16="http://schemas.microsoft.com/office/drawing/2014/main" id="{1F366F95-1803-50CC-207B-80765B28426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47009" y="26715"/>
            <a:ext cx="4445504" cy="6831285"/>
          </a:xfrm>
          <a:prstGeom prst="rect">
            <a:avLst/>
          </a:prstGeom>
        </p:spPr>
      </p:pic>
      <p:sp>
        <p:nvSpPr>
          <p:cNvPr id="11" name="Content Placeholder 10">
            <a:extLst>
              <a:ext uri="{FF2B5EF4-FFF2-40B4-BE49-F238E27FC236}">
                <a16:creationId xmlns:a16="http://schemas.microsoft.com/office/drawing/2014/main" id="{473A802F-88AD-8F83-94A3-72D8BE3D8049}"/>
              </a:ext>
            </a:extLst>
          </p:cNvPr>
          <p:cNvSpPr>
            <a:spLocks noGrp="1"/>
          </p:cNvSpPr>
          <p:nvPr>
            <p:ph sz="quarter" idx="10"/>
          </p:nvPr>
        </p:nvSpPr>
        <p:spPr/>
        <p:txBody>
          <a:bodyPr/>
          <a:lstStyle/>
          <a:p>
            <a:endParaRPr lang="en-US"/>
          </a:p>
        </p:txBody>
      </p:sp>
    </p:spTree>
    <p:extLst>
      <p:ext uri="{BB962C8B-B14F-4D97-AF65-F5344CB8AC3E}">
        <p14:creationId xmlns:p14="http://schemas.microsoft.com/office/powerpoint/2010/main" val="2527100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itle 1">
            <a:extLst>
              <a:ext uri="{FF2B5EF4-FFF2-40B4-BE49-F238E27FC236}">
                <a16:creationId xmlns:a16="http://schemas.microsoft.com/office/drawing/2014/main" id="{E4B6C7C0-CEDF-6F13-DCE6-82E289CD392C}"/>
              </a:ext>
            </a:extLst>
          </p:cNvPr>
          <p:cNvSpPr>
            <a:spLocks noGrp="1"/>
          </p:cNvSpPr>
          <p:nvPr>
            <p:ph type="title"/>
          </p:nvPr>
        </p:nvSpPr>
        <p:spPr>
          <a:xfrm>
            <a:off x="290761" y="493091"/>
            <a:ext cx="3580200" cy="1190929"/>
          </a:xfrm>
        </p:spPr>
        <p:txBody>
          <a:bodyPr anchor="t" anchorCtr="0">
            <a:noAutofit/>
          </a:bodyPr>
          <a:lstStyle/>
          <a:p>
            <a:r>
              <a:rPr lang="en-US" sz="2500" dirty="0">
                <a:solidFill>
                  <a:schemeClr val="tx1"/>
                </a:solidFill>
              </a:rPr>
              <a:t>Best practice</a:t>
            </a:r>
            <a:br>
              <a:rPr lang="en-US" sz="2500" dirty="0">
                <a:solidFill>
                  <a:schemeClr val="tx1"/>
                </a:solidFill>
              </a:rPr>
            </a:br>
            <a:r>
              <a:rPr lang="en-US" sz="2500" dirty="0">
                <a:solidFill>
                  <a:schemeClr val="tx1"/>
                </a:solidFill>
              </a:rPr>
              <a:t>for </a:t>
            </a:r>
            <a:r>
              <a:rPr lang="en-US" sz="2500" i="1" u="sng" dirty="0">
                <a:solidFill>
                  <a:schemeClr val="tx1"/>
                </a:solidFill>
              </a:rPr>
              <a:t>YOUR</a:t>
            </a:r>
            <a:br>
              <a:rPr lang="en-US" sz="2500" i="1" u="sng" dirty="0">
                <a:solidFill>
                  <a:schemeClr val="tx1"/>
                </a:solidFill>
              </a:rPr>
            </a:br>
            <a:r>
              <a:rPr lang="en-US" sz="2500" dirty="0">
                <a:solidFill>
                  <a:schemeClr val="tx1"/>
                </a:solidFill>
              </a:rPr>
              <a:t>social media posts</a:t>
            </a:r>
          </a:p>
        </p:txBody>
      </p:sp>
      <p:sp>
        <p:nvSpPr>
          <p:cNvPr id="10" name="Rectangle 9">
            <a:extLst>
              <a:ext uri="{FF2B5EF4-FFF2-40B4-BE49-F238E27FC236}">
                <a16:creationId xmlns:a16="http://schemas.microsoft.com/office/drawing/2014/main" id="{783D5EE6-CC46-9F11-D21A-B7907E3AE67B}"/>
              </a:ext>
            </a:extLst>
          </p:cNvPr>
          <p:cNvSpPr/>
          <p:nvPr/>
        </p:nvSpPr>
        <p:spPr>
          <a:xfrm rot="21240179">
            <a:off x="847314" y="4160732"/>
            <a:ext cx="10530523" cy="1050421"/>
          </a:xfrm>
          <a:prstGeom prst="rect">
            <a:avLst/>
          </a:prstGeom>
          <a:solidFill>
            <a:srgbClr val="0053A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0053A3"/>
              </a:solidFill>
            </a:endParaRPr>
          </a:p>
        </p:txBody>
      </p:sp>
      <p:grpSp>
        <p:nvGrpSpPr>
          <p:cNvPr id="23" name="Group 22">
            <a:extLst>
              <a:ext uri="{FF2B5EF4-FFF2-40B4-BE49-F238E27FC236}">
                <a16:creationId xmlns:a16="http://schemas.microsoft.com/office/drawing/2014/main" id="{B8854F80-EE1E-9955-A517-88A00C54ED50}"/>
              </a:ext>
            </a:extLst>
          </p:cNvPr>
          <p:cNvGrpSpPr/>
          <p:nvPr/>
        </p:nvGrpSpPr>
        <p:grpSpPr>
          <a:xfrm>
            <a:off x="15719343" y="0"/>
            <a:ext cx="3640015" cy="6858000"/>
            <a:chOff x="7481841" y="0"/>
            <a:chExt cx="3640015" cy="6858000"/>
          </a:xfrm>
        </p:grpSpPr>
        <p:pic>
          <p:nvPicPr>
            <p:cNvPr id="24" name="Picture 23">
              <a:extLst>
                <a:ext uri="{FF2B5EF4-FFF2-40B4-BE49-F238E27FC236}">
                  <a16:creationId xmlns:a16="http://schemas.microsoft.com/office/drawing/2014/main" id="{206B7021-9890-8C04-987D-218A98FC247D}"/>
                </a:ext>
              </a:extLst>
            </p:cNvPr>
            <p:cNvPicPr>
              <a:picLocks noChangeAspect="1"/>
            </p:cNvPicPr>
            <p:nvPr/>
          </p:nvPicPr>
          <p:blipFill>
            <a:blip r:embed="rId3"/>
            <a:stretch>
              <a:fillRect/>
            </a:stretch>
          </p:blipFill>
          <p:spPr>
            <a:xfrm>
              <a:off x="7481841" y="0"/>
              <a:ext cx="3640015" cy="6858000"/>
            </a:xfrm>
            <a:prstGeom prst="rect">
              <a:avLst/>
            </a:prstGeom>
          </p:spPr>
        </p:pic>
        <p:sp>
          <p:nvSpPr>
            <p:cNvPr id="25" name="TextBox 24">
              <a:extLst>
                <a:ext uri="{FF2B5EF4-FFF2-40B4-BE49-F238E27FC236}">
                  <a16:creationId xmlns:a16="http://schemas.microsoft.com/office/drawing/2014/main" id="{20268B3E-CFA2-B05B-D1C3-139D59EB62EA}"/>
                </a:ext>
              </a:extLst>
            </p:cNvPr>
            <p:cNvSpPr txBox="1"/>
            <p:nvPr/>
          </p:nvSpPr>
          <p:spPr>
            <a:xfrm flipH="1">
              <a:off x="8793936" y="1294962"/>
              <a:ext cx="889702" cy="1569660"/>
            </a:xfrm>
            <a:prstGeom prst="rect">
              <a:avLst/>
            </a:prstGeom>
            <a:noFill/>
          </p:spPr>
          <p:txBody>
            <a:bodyPr wrap="square" rtlCol="0">
              <a:spAutoFit/>
            </a:bodyPr>
            <a:lstStyle/>
            <a:p>
              <a:pPr algn="ctr"/>
              <a:r>
                <a:rPr lang="en-US" sz="9600" b="1" dirty="0">
                  <a:solidFill>
                    <a:srgbClr val="0053A3"/>
                  </a:solidFill>
                </a:rPr>
                <a:t>3</a:t>
              </a:r>
            </a:p>
          </p:txBody>
        </p:sp>
        <p:sp>
          <p:nvSpPr>
            <p:cNvPr id="26" name="TextBox 25">
              <a:extLst>
                <a:ext uri="{FF2B5EF4-FFF2-40B4-BE49-F238E27FC236}">
                  <a16:creationId xmlns:a16="http://schemas.microsoft.com/office/drawing/2014/main" id="{65EE3ED0-783B-F246-49B5-A16E46AE7AD3}"/>
                </a:ext>
              </a:extLst>
            </p:cNvPr>
            <p:cNvSpPr txBox="1"/>
            <p:nvPr/>
          </p:nvSpPr>
          <p:spPr>
            <a:xfrm>
              <a:off x="8447545" y="2968622"/>
              <a:ext cx="1582484" cy="923330"/>
            </a:xfrm>
            <a:prstGeom prst="rect">
              <a:avLst/>
            </a:prstGeom>
            <a:noFill/>
          </p:spPr>
          <p:txBody>
            <a:bodyPr wrap="none" rtlCol="0">
              <a:spAutoFit/>
            </a:bodyPr>
            <a:lstStyle/>
            <a:p>
              <a:pPr algn="ctr"/>
              <a:r>
                <a:rPr lang="en-US" sz="1800" dirty="0">
                  <a:solidFill>
                    <a:srgbClr val="0053A3"/>
                  </a:solidFill>
                </a:rPr>
                <a:t>Use LinkedIn</a:t>
              </a:r>
            </a:p>
            <a:p>
              <a:pPr algn="ctr"/>
              <a:r>
                <a:rPr lang="en-US" sz="1800" dirty="0">
                  <a:solidFill>
                    <a:srgbClr val="0053A3"/>
                  </a:solidFill>
                </a:rPr>
                <a:t>to post about</a:t>
              </a:r>
            </a:p>
            <a:p>
              <a:pPr algn="ctr"/>
              <a:r>
                <a:rPr lang="en-US" sz="1800" dirty="0">
                  <a:solidFill>
                    <a:srgbClr val="0053A3"/>
                  </a:solidFill>
                </a:rPr>
                <a:t>your activities</a:t>
              </a:r>
            </a:p>
          </p:txBody>
        </p:sp>
      </p:grpSp>
      <p:grpSp>
        <p:nvGrpSpPr>
          <p:cNvPr id="27" name="Group 26">
            <a:extLst>
              <a:ext uri="{FF2B5EF4-FFF2-40B4-BE49-F238E27FC236}">
                <a16:creationId xmlns:a16="http://schemas.microsoft.com/office/drawing/2014/main" id="{B3C0886B-C6CC-005A-4158-94CBA153F767}"/>
              </a:ext>
            </a:extLst>
          </p:cNvPr>
          <p:cNvGrpSpPr/>
          <p:nvPr/>
        </p:nvGrpSpPr>
        <p:grpSpPr>
          <a:xfrm>
            <a:off x="19100605" y="0"/>
            <a:ext cx="3640015" cy="6858000"/>
            <a:chOff x="7481841" y="0"/>
            <a:chExt cx="3640015" cy="6858000"/>
          </a:xfrm>
        </p:grpSpPr>
        <p:pic>
          <p:nvPicPr>
            <p:cNvPr id="28" name="Picture 27">
              <a:extLst>
                <a:ext uri="{FF2B5EF4-FFF2-40B4-BE49-F238E27FC236}">
                  <a16:creationId xmlns:a16="http://schemas.microsoft.com/office/drawing/2014/main" id="{6F410D25-B712-FAFD-C257-8C36DC1D551A}"/>
                </a:ext>
              </a:extLst>
            </p:cNvPr>
            <p:cNvPicPr>
              <a:picLocks noChangeAspect="1"/>
            </p:cNvPicPr>
            <p:nvPr/>
          </p:nvPicPr>
          <p:blipFill>
            <a:blip r:embed="rId3"/>
            <a:stretch>
              <a:fillRect/>
            </a:stretch>
          </p:blipFill>
          <p:spPr>
            <a:xfrm>
              <a:off x="7481841" y="0"/>
              <a:ext cx="3640015" cy="6858000"/>
            </a:xfrm>
            <a:prstGeom prst="rect">
              <a:avLst/>
            </a:prstGeom>
          </p:spPr>
        </p:pic>
        <p:sp>
          <p:nvSpPr>
            <p:cNvPr id="29" name="TextBox 28">
              <a:extLst>
                <a:ext uri="{FF2B5EF4-FFF2-40B4-BE49-F238E27FC236}">
                  <a16:creationId xmlns:a16="http://schemas.microsoft.com/office/drawing/2014/main" id="{28AD7959-BA5B-C4E2-02D9-A111ADF9407B}"/>
                </a:ext>
              </a:extLst>
            </p:cNvPr>
            <p:cNvSpPr txBox="1"/>
            <p:nvPr/>
          </p:nvSpPr>
          <p:spPr>
            <a:xfrm flipH="1">
              <a:off x="8793936" y="1294962"/>
              <a:ext cx="889702" cy="1569660"/>
            </a:xfrm>
            <a:prstGeom prst="rect">
              <a:avLst/>
            </a:prstGeom>
            <a:noFill/>
          </p:spPr>
          <p:txBody>
            <a:bodyPr wrap="square" rtlCol="0">
              <a:spAutoFit/>
            </a:bodyPr>
            <a:lstStyle/>
            <a:p>
              <a:pPr algn="ctr"/>
              <a:r>
                <a:rPr lang="en-US" sz="9600" b="1" dirty="0">
                  <a:solidFill>
                    <a:srgbClr val="0053A3"/>
                  </a:solidFill>
                </a:rPr>
                <a:t>4</a:t>
              </a:r>
            </a:p>
          </p:txBody>
        </p:sp>
        <p:sp>
          <p:nvSpPr>
            <p:cNvPr id="30" name="TextBox 29">
              <a:extLst>
                <a:ext uri="{FF2B5EF4-FFF2-40B4-BE49-F238E27FC236}">
                  <a16:creationId xmlns:a16="http://schemas.microsoft.com/office/drawing/2014/main" id="{4FEEAFDE-9C59-3C85-22C0-2980DA69ECFB}"/>
                </a:ext>
              </a:extLst>
            </p:cNvPr>
            <p:cNvSpPr txBox="1"/>
            <p:nvPr/>
          </p:nvSpPr>
          <p:spPr>
            <a:xfrm>
              <a:off x="7928181" y="2968622"/>
              <a:ext cx="2621230" cy="646331"/>
            </a:xfrm>
            <a:prstGeom prst="rect">
              <a:avLst/>
            </a:prstGeom>
            <a:noFill/>
          </p:spPr>
          <p:txBody>
            <a:bodyPr wrap="none" rtlCol="0">
              <a:spAutoFit/>
            </a:bodyPr>
            <a:lstStyle/>
            <a:p>
              <a:pPr algn="ctr"/>
              <a:r>
                <a:rPr lang="en-US" sz="1800" dirty="0">
                  <a:solidFill>
                    <a:srgbClr val="0053A3"/>
                  </a:solidFill>
                </a:rPr>
                <a:t>Ask for collaboration </a:t>
              </a:r>
            </a:p>
            <a:p>
              <a:pPr algn="ctr"/>
              <a:r>
                <a:rPr lang="en-US" sz="1800" dirty="0">
                  <a:solidFill>
                    <a:srgbClr val="0053A3"/>
                  </a:solidFill>
                </a:rPr>
                <a:t>from other comm teams</a:t>
              </a:r>
            </a:p>
          </p:txBody>
        </p:sp>
      </p:grpSp>
      <p:grpSp>
        <p:nvGrpSpPr>
          <p:cNvPr id="37" name="Group 36">
            <a:extLst>
              <a:ext uri="{FF2B5EF4-FFF2-40B4-BE49-F238E27FC236}">
                <a16:creationId xmlns:a16="http://schemas.microsoft.com/office/drawing/2014/main" id="{8BF49449-81A0-4C7A-493F-5600865F24B2}"/>
              </a:ext>
            </a:extLst>
          </p:cNvPr>
          <p:cNvGrpSpPr/>
          <p:nvPr/>
        </p:nvGrpSpPr>
        <p:grpSpPr>
          <a:xfrm rot="21404002">
            <a:off x="6689361" y="0"/>
            <a:ext cx="3640015" cy="6858000"/>
            <a:chOff x="6689361" y="0"/>
            <a:chExt cx="3640015" cy="6858000"/>
          </a:xfrm>
        </p:grpSpPr>
        <p:grpSp>
          <p:nvGrpSpPr>
            <p:cNvPr id="18" name="Group 17">
              <a:extLst>
                <a:ext uri="{FF2B5EF4-FFF2-40B4-BE49-F238E27FC236}">
                  <a16:creationId xmlns:a16="http://schemas.microsoft.com/office/drawing/2014/main" id="{7057AAFD-9D44-BBD6-5E2E-D681EB3235E5}"/>
                </a:ext>
              </a:extLst>
            </p:cNvPr>
            <p:cNvGrpSpPr/>
            <p:nvPr/>
          </p:nvGrpSpPr>
          <p:grpSpPr>
            <a:xfrm>
              <a:off x="6689361" y="0"/>
              <a:ext cx="3640015" cy="6858000"/>
              <a:chOff x="7481841" y="0"/>
              <a:chExt cx="3640015" cy="6858000"/>
            </a:xfrm>
          </p:grpSpPr>
          <p:pic>
            <p:nvPicPr>
              <p:cNvPr id="12" name="Picture 11">
                <a:extLst>
                  <a:ext uri="{FF2B5EF4-FFF2-40B4-BE49-F238E27FC236}">
                    <a16:creationId xmlns:a16="http://schemas.microsoft.com/office/drawing/2014/main" id="{3E82CF36-AD7A-9FAA-7113-B8E9FD3A0AE0}"/>
                  </a:ext>
                </a:extLst>
              </p:cNvPr>
              <p:cNvPicPr>
                <a:picLocks noChangeAspect="1"/>
              </p:cNvPicPr>
              <p:nvPr/>
            </p:nvPicPr>
            <p:blipFill>
              <a:blip r:embed="rId4"/>
              <a:stretch>
                <a:fillRect/>
              </a:stretch>
            </p:blipFill>
            <p:spPr>
              <a:xfrm>
                <a:off x="7481841" y="0"/>
                <a:ext cx="3640015" cy="6858000"/>
              </a:xfrm>
              <a:prstGeom prst="rect">
                <a:avLst/>
              </a:prstGeom>
            </p:spPr>
          </p:pic>
          <p:sp>
            <p:nvSpPr>
              <p:cNvPr id="11" name="TextBox 10">
                <a:extLst>
                  <a:ext uri="{FF2B5EF4-FFF2-40B4-BE49-F238E27FC236}">
                    <a16:creationId xmlns:a16="http://schemas.microsoft.com/office/drawing/2014/main" id="{96EA4843-4654-419E-128B-7DF3329E6F6B}"/>
                  </a:ext>
                </a:extLst>
              </p:cNvPr>
              <p:cNvSpPr txBox="1"/>
              <p:nvPr/>
            </p:nvSpPr>
            <p:spPr>
              <a:xfrm>
                <a:off x="8074590" y="5400622"/>
                <a:ext cx="2454518" cy="646331"/>
              </a:xfrm>
              <a:prstGeom prst="rect">
                <a:avLst/>
              </a:prstGeom>
              <a:noFill/>
            </p:spPr>
            <p:txBody>
              <a:bodyPr wrap="none" rtlCol="0">
                <a:spAutoFit/>
              </a:bodyPr>
              <a:lstStyle/>
              <a:p>
                <a:pPr algn="ctr"/>
                <a:r>
                  <a:rPr lang="en-US" sz="1800" dirty="0">
                    <a:solidFill>
                      <a:srgbClr val="0053A3"/>
                    </a:solidFill>
                  </a:rPr>
                  <a:t>Inform me beforehand</a:t>
                </a:r>
              </a:p>
              <a:p>
                <a:pPr algn="ctr"/>
                <a:r>
                  <a:rPr lang="en-US" sz="1800" dirty="0">
                    <a:solidFill>
                      <a:srgbClr val="0053A3"/>
                    </a:solidFill>
                  </a:rPr>
                  <a:t>if possible</a:t>
                </a:r>
              </a:p>
            </p:txBody>
          </p:sp>
          <p:sp>
            <p:nvSpPr>
              <p:cNvPr id="14" name="TextBox 13">
                <a:extLst>
                  <a:ext uri="{FF2B5EF4-FFF2-40B4-BE49-F238E27FC236}">
                    <a16:creationId xmlns:a16="http://schemas.microsoft.com/office/drawing/2014/main" id="{EB9800F0-EF97-5A45-8CF6-4B6EE8990D80}"/>
                  </a:ext>
                </a:extLst>
              </p:cNvPr>
              <p:cNvSpPr txBox="1"/>
              <p:nvPr/>
            </p:nvSpPr>
            <p:spPr>
              <a:xfrm flipH="1">
                <a:off x="8793936" y="3830962"/>
                <a:ext cx="889702" cy="1569660"/>
              </a:xfrm>
              <a:prstGeom prst="rect">
                <a:avLst/>
              </a:prstGeom>
              <a:noFill/>
            </p:spPr>
            <p:txBody>
              <a:bodyPr wrap="square" rtlCol="0">
                <a:spAutoFit/>
              </a:bodyPr>
              <a:lstStyle/>
              <a:p>
                <a:pPr algn="ctr"/>
                <a:r>
                  <a:rPr lang="en-US" sz="9600" b="1" dirty="0">
                    <a:solidFill>
                      <a:srgbClr val="0053A3"/>
                    </a:solidFill>
                  </a:rPr>
                  <a:t>1</a:t>
                </a:r>
              </a:p>
            </p:txBody>
          </p:sp>
        </p:grpSp>
        <p:pic>
          <p:nvPicPr>
            <p:cNvPr id="35" name="Picture 34">
              <a:extLst>
                <a:ext uri="{FF2B5EF4-FFF2-40B4-BE49-F238E27FC236}">
                  <a16:creationId xmlns:a16="http://schemas.microsoft.com/office/drawing/2014/main" id="{89FE34D3-E281-8000-8D94-DDE788AD2E21}"/>
                </a:ext>
              </a:extLst>
            </p:cNvPr>
            <p:cNvPicPr>
              <a:picLocks noChangeAspect="1"/>
            </p:cNvPicPr>
            <p:nvPr/>
          </p:nvPicPr>
          <p:blipFill>
            <a:blip r:embed="rId5"/>
            <a:stretch>
              <a:fillRect/>
            </a:stretch>
          </p:blipFill>
          <p:spPr>
            <a:xfrm rot="21201945">
              <a:off x="7559435" y="1306722"/>
              <a:ext cx="1720380" cy="932882"/>
            </a:xfrm>
            <a:prstGeom prst="rect">
              <a:avLst/>
            </a:prstGeom>
          </p:spPr>
        </p:pic>
        <p:pic>
          <p:nvPicPr>
            <p:cNvPr id="36" name="Picture 35">
              <a:extLst>
                <a:ext uri="{FF2B5EF4-FFF2-40B4-BE49-F238E27FC236}">
                  <a16:creationId xmlns:a16="http://schemas.microsoft.com/office/drawing/2014/main" id="{09C66248-FBE4-C66A-2739-603C5C0DE9B0}"/>
                </a:ext>
              </a:extLst>
            </p:cNvPr>
            <p:cNvPicPr>
              <a:picLocks noChangeAspect="1"/>
            </p:cNvPicPr>
            <p:nvPr/>
          </p:nvPicPr>
          <p:blipFill>
            <a:blip r:embed="rId6"/>
            <a:stretch>
              <a:fillRect/>
            </a:stretch>
          </p:blipFill>
          <p:spPr>
            <a:xfrm>
              <a:off x="7888324" y="2544301"/>
              <a:ext cx="1157395" cy="1125394"/>
            </a:xfrm>
            <a:prstGeom prst="rect">
              <a:avLst/>
            </a:prstGeom>
          </p:spPr>
        </p:pic>
      </p:grpSp>
      <p:grpSp>
        <p:nvGrpSpPr>
          <p:cNvPr id="38" name="Group 37">
            <a:extLst>
              <a:ext uri="{FF2B5EF4-FFF2-40B4-BE49-F238E27FC236}">
                <a16:creationId xmlns:a16="http://schemas.microsoft.com/office/drawing/2014/main" id="{772264DC-AD12-C4EB-DC04-A406B0E8C254}"/>
              </a:ext>
            </a:extLst>
          </p:cNvPr>
          <p:cNvGrpSpPr/>
          <p:nvPr/>
        </p:nvGrpSpPr>
        <p:grpSpPr>
          <a:xfrm rot="21426323">
            <a:off x="12307674" y="0"/>
            <a:ext cx="3640015" cy="6858000"/>
            <a:chOff x="6269805" y="0"/>
            <a:chExt cx="3640015" cy="6858000"/>
          </a:xfrm>
        </p:grpSpPr>
        <p:grpSp>
          <p:nvGrpSpPr>
            <p:cNvPr id="39" name="Group 38">
              <a:extLst>
                <a:ext uri="{FF2B5EF4-FFF2-40B4-BE49-F238E27FC236}">
                  <a16:creationId xmlns:a16="http://schemas.microsoft.com/office/drawing/2014/main" id="{AC44AA03-A1A6-840E-5419-3354204F29BF}"/>
                </a:ext>
              </a:extLst>
            </p:cNvPr>
            <p:cNvGrpSpPr/>
            <p:nvPr/>
          </p:nvGrpSpPr>
          <p:grpSpPr>
            <a:xfrm rot="163371">
              <a:off x="6269805" y="0"/>
              <a:ext cx="3640015" cy="6858000"/>
              <a:chOff x="7481841" y="0"/>
              <a:chExt cx="3640015" cy="6858000"/>
            </a:xfrm>
          </p:grpSpPr>
          <p:pic>
            <p:nvPicPr>
              <p:cNvPr id="42" name="Picture 41">
                <a:extLst>
                  <a:ext uri="{FF2B5EF4-FFF2-40B4-BE49-F238E27FC236}">
                    <a16:creationId xmlns:a16="http://schemas.microsoft.com/office/drawing/2014/main" id="{FF9201D9-9FC5-4847-3A60-BDA92B5C0ABA}"/>
                  </a:ext>
                </a:extLst>
              </p:cNvPr>
              <p:cNvPicPr>
                <a:picLocks noChangeAspect="1"/>
              </p:cNvPicPr>
              <p:nvPr/>
            </p:nvPicPr>
            <p:blipFill>
              <a:blip r:embed="rId3"/>
              <a:stretch>
                <a:fillRect/>
              </a:stretch>
            </p:blipFill>
            <p:spPr>
              <a:xfrm>
                <a:off x="7481841" y="0"/>
                <a:ext cx="3640015" cy="6858000"/>
              </a:xfrm>
              <a:prstGeom prst="rect">
                <a:avLst/>
              </a:prstGeom>
            </p:spPr>
          </p:pic>
          <p:sp>
            <p:nvSpPr>
              <p:cNvPr id="43" name="TextBox 42">
                <a:extLst>
                  <a:ext uri="{FF2B5EF4-FFF2-40B4-BE49-F238E27FC236}">
                    <a16:creationId xmlns:a16="http://schemas.microsoft.com/office/drawing/2014/main" id="{4A6AFB95-55E5-9388-1A15-C6CF1BF9A15F}"/>
                  </a:ext>
                </a:extLst>
              </p:cNvPr>
              <p:cNvSpPr txBox="1"/>
              <p:nvPr/>
            </p:nvSpPr>
            <p:spPr>
              <a:xfrm>
                <a:off x="8549033" y="2698725"/>
                <a:ext cx="1479957" cy="369332"/>
              </a:xfrm>
              <a:prstGeom prst="rect">
                <a:avLst/>
              </a:prstGeom>
              <a:noFill/>
            </p:spPr>
            <p:txBody>
              <a:bodyPr wrap="none" rtlCol="0">
                <a:spAutoFit/>
              </a:bodyPr>
              <a:lstStyle/>
              <a:p>
                <a:pPr algn="ctr"/>
                <a:r>
                  <a:rPr lang="en-US" dirty="0">
                    <a:solidFill>
                      <a:srgbClr val="0053A3"/>
                    </a:solidFill>
                  </a:rPr>
                  <a:t>T</a:t>
                </a:r>
                <a:r>
                  <a:rPr lang="en-US" sz="1800" dirty="0">
                    <a:solidFill>
                      <a:srgbClr val="0053A3"/>
                    </a:solidFill>
                  </a:rPr>
                  <a:t>ag GÉANT!</a:t>
                </a:r>
              </a:p>
            </p:txBody>
          </p:sp>
          <p:sp>
            <p:nvSpPr>
              <p:cNvPr id="44" name="TextBox 43">
                <a:extLst>
                  <a:ext uri="{FF2B5EF4-FFF2-40B4-BE49-F238E27FC236}">
                    <a16:creationId xmlns:a16="http://schemas.microsoft.com/office/drawing/2014/main" id="{44CC7F6D-9E9A-5369-7D7D-4ED39A3D031D}"/>
                  </a:ext>
                </a:extLst>
              </p:cNvPr>
              <p:cNvSpPr txBox="1"/>
              <p:nvPr/>
            </p:nvSpPr>
            <p:spPr>
              <a:xfrm flipH="1">
                <a:off x="8793936" y="1294962"/>
                <a:ext cx="889702" cy="1569660"/>
              </a:xfrm>
              <a:prstGeom prst="rect">
                <a:avLst/>
              </a:prstGeom>
              <a:noFill/>
            </p:spPr>
            <p:txBody>
              <a:bodyPr wrap="square" rtlCol="0">
                <a:spAutoFit/>
              </a:bodyPr>
              <a:lstStyle/>
              <a:p>
                <a:pPr algn="ctr"/>
                <a:r>
                  <a:rPr lang="en-US" sz="9600" b="1" dirty="0">
                    <a:solidFill>
                      <a:srgbClr val="0053A3"/>
                    </a:solidFill>
                  </a:rPr>
                  <a:t>2</a:t>
                </a:r>
              </a:p>
            </p:txBody>
          </p:sp>
        </p:grpSp>
        <p:pic>
          <p:nvPicPr>
            <p:cNvPr id="40" name="Picture 39">
              <a:extLst>
                <a:ext uri="{FF2B5EF4-FFF2-40B4-BE49-F238E27FC236}">
                  <a16:creationId xmlns:a16="http://schemas.microsoft.com/office/drawing/2014/main" id="{393B75D1-D697-C10D-064C-9269317BBF0F}"/>
                </a:ext>
              </a:extLst>
            </p:cNvPr>
            <p:cNvPicPr>
              <a:picLocks noChangeAspect="1"/>
            </p:cNvPicPr>
            <p:nvPr/>
          </p:nvPicPr>
          <p:blipFill>
            <a:blip r:embed="rId7"/>
            <a:stretch>
              <a:fillRect/>
            </a:stretch>
          </p:blipFill>
          <p:spPr>
            <a:xfrm>
              <a:off x="7040212" y="3497501"/>
              <a:ext cx="2099200" cy="2351881"/>
            </a:xfrm>
            <a:prstGeom prst="rect">
              <a:avLst/>
            </a:prstGeom>
          </p:spPr>
        </p:pic>
        <p:pic>
          <p:nvPicPr>
            <p:cNvPr id="41" name="Picture 40">
              <a:extLst>
                <a:ext uri="{FF2B5EF4-FFF2-40B4-BE49-F238E27FC236}">
                  <a16:creationId xmlns:a16="http://schemas.microsoft.com/office/drawing/2014/main" id="{4B9D387B-5E04-CDDA-9F30-EF4F6F287C59}"/>
                </a:ext>
              </a:extLst>
            </p:cNvPr>
            <p:cNvPicPr>
              <a:picLocks noChangeAspect="1"/>
            </p:cNvPicPr>
            <p:nvPr/>
          </p:nvPicPr>
          <p:blipFill>
            <a:blip r:embed="rId8"/>
            <a:stretch>
              <a:fillRect/>
            </a:stretch>
          </p:blipFill>
          <p:spPr>
            <a:xfrm>
              <a:off x="7611088" y="4599050"/>
              <a:ext cx="983642" cy="427671"/>
            </a:xfrm>
            <a:prstGeom prst="rect">
              <a:avLst/>
            </a:prstGeom>
          </p:spPr>
        </p:pic>
      </p:grpSp>
    </p:spTree>
    <p:extLst>
      <p:ext uri="{BB962C8B-B14F-4D97-AF65-F5344CB8AC3E}">
        <p14:creationId xmlns:p14="http://schemas.microsoft.com/office/powerpoint/2010/main" val="28685323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189DB2-0C1A-9797-9BCA-52E0F58F6360}"/>
            </a:ext>
          </a:extLst>
        </p:cNvPr>
        <p:cNvGrpSpPr/>
        <p:nvPr/>
      </p:nvGrpSpPr>
      <p:grpSpPr>
        <a:xfrm>
          <a:off x="0" y="0"/>
          <a:ext cx="0" cy="0"/>
          <a:chOff x="0" y="0"/>
          <a:chExt cx="0" cy="0"/>
        </a:xfrm>
      </p:grpSpPr>
      <p:sp>
        <p:nvSpPr>
          <p:cNvPr id="37" name="Title 1">
            <a:extLst>
              <a:ext uri="{FF2B5EF4-FFF2-40B4-BE49-F238E27FC236}">
                <a16:creationId xmlns:a16="http://schemas.microsoft.com/office/drawing/2014/main" id="{9699FCD2-5AA8-728F-C04C-366E0E987B72}"/>
              </a:ext>
            </a:extLst>
          </p:cNvPr>
          <p:cNvSpPr>
            <a:spLocks noGrp="1"/>
          </p:cNvSpPr>
          <p:nvPr>
            <p:ph type="title"/>
          </p:nvPr>
        </p:nvSpPr>
        <p:spPr>
          <a:xfrm>
            <a:off x="290761" y="493091"/>
            <a:ext cx="3580200" cy="1190929"/>
          </a:xfrm>
        </p:spPr>
        <p:txBody>
          <a:bodyPr anchor="t" anchorCtr="0">
            <a:noAutofit/>
          </a:bodyPr>
          <a:lstStyle/>
          <a:p>
            <a:r>
              <a:rPr lang="en-US" sz="2500" dirty="0">
                <a:solidFill>
                  <a:schemeClr val="tx1"/>
                </a:solidFill>
              </a:rPr>
              <a:t>Best practice</a:t>
            </a:r>
            <a:br>
              <a:rPr lang="en-US" sz="2500" dirty="0">
                <a:solidFill>
                  <a:schemeClr val="tx1"/>
                </a:solidFill>
              </a:rPr>
            </a:br>
            <a:r>
              <a:rPr lang="en-US" sz="2500" dirty="0">
                <a:solidFill>
                  <a:schemeClr val="tx1"/>
                </a:solidFill>
              </a:rPr>
              <a:t>for </a:t>
            </a:r>
            <a:r>
              <a:rPr lang="en-US" sz="2500" i="1" u="sng" dirty="0">
                <a:solidFill>
                  <a:schemeClr val="tx1"/>
                </a:solidFill>
              </a:rPr>
              <a:t>YOUR</a:t>
            </a:r>
            <a:br>
              <a:rPr lang="en-US" sz="2500" i="1" u="sng" dirty="0">
                <a:solidFill>
                  <a:schemeClr val="tx1"/>
                </a:solidFill>
              </a:rPr>
            </a:br>
            <a:r>
              <a:rPr lang="en-US" sz="2500" dirty="0">
                <a:solidFill>
                  <a:schemeClr val="tx1"/>
                </a:solidFill>
              </a:rPr>
              <a:t>social media posts</a:t>
            </a:r>
          </a:p>
        </p:txBody>
      </p:sp>
      <p:sp>
        <p:nvSpPr>
          <p:cNvPr id="20" name="Rectangle 19">
            <a:extLst>
              <a:ext uri="{FF2B5EF4-FFF2-40B4-BE49-F238E27FC236}">
                <a16:creationId xmlns:a16="http://schemas.microsoft.com/office/drawing/2014/main" id="{6EDDCC0C-42CF-767E-3BC8-D9ED2889A1B8}"/>
              </a:ext>
            </a:extLst>
          </p:cNvPr>
          <p:cNvSpPr/>
          <p:nvPr/>
        </p:nvSpPr>
        <p:spPr>
          <a:xfrm rot="21240179">
            <a:off x="847314" y="4160732"/>
            <a:ext cx="10530523" cy="1050421"/>
          </a:xfrm>
          <a:prstGeom prst="rect">
            <a:avLst/>
          </a:prstGeom>
          <a:solidFill>
            <a:srgbClr val="0053A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0053A3"/>
              </a:solidFill>
            </a:endParaRPr>
          </a:p>
        </p:txBody>
      </p:sp>
      <p:grpSp>
        <p:nvGrpSpPr>
          <p:cNvPr id="33" name="Group 32">
            <a:extLst>
              <a:ext uri="{FF2B5EF4-FFF2-40B4-BE49-F238E27FC236}">
                <a16:creationId xmlns:a16="http://schemas.microsoft.com/office/drawing/2014/main" id="{6AAE88DB-BE30-7AFA-51A4-B9C8D28D65FA}"/>
              </a:ext>
            </a:extLst>
          </p:cNvPr>
          <p:cNvGrpSpPr/>
          <p:nvPr/>
        </p:nvGrpSpPr>
        <p:grpSpPr>
          <a:xfrm>
            <a:off x="19100605" y="0"/>
            <a:ext cx="3640015" cy="6858000"/>
            <a:chOff x="7481841" y="0"/>
            <a:chExt cx="3640015" cy="6858000"/>
          </a:xfrm>
        </p:grpSpPr>
        <p:pic>
          <p:nvPicPr>
            <p:cNvPr id="34" name="Picture 33">
              <a:extLst>
                <a:ext uri="{FF2B5EF4-FFF2-40B4-BE49-F238E27FC236}">
                  <a16:creationId xmlns:a16="http://schemas.microsoft.com/office/drawing/2014/main" id="{315E071B-ACC1-4BF4-266B-ED0C8659EE25}"/>
                </a:ext>
              </a:extLst>
            </p:cNvPr>
            <p:cNvPicPr>
              <a:picLocks noChangeAspect="1"/>
            </p:cNvPicPr>
            <p:nvPr/>
          </p:nvPicPr>
          <p:blipFill>
            <a:blip r:embed="rId3"/>
            <a:stretch>
              <a:fillRect/>
            </a:stretch>
          </p:blipFill>
          <p:spPr>
            <a:xfrm>
              <a:off x="7481841" y="0"/>
              <a:ext cx="3640015" cy="6858000"/>
            </a:xfrm>
            <a:prstGeom prst="rect">
              <a:avLst/>
            </a:prstGeom>
          </p:spPr>
        </p:pic>
        <p:sp>
          <p:nvSpPr>
            <p:cNvPr id="35" name="TextBox 34">
              <a:extLst>
                <a:ext uri="{FF2B5EF4-FFF2-40B4-BE49-F238E27FC236}">
                  <a16:creationId xmlns:a16="http://schemas.microsoft.com/office/drawing/2014/main" id="{E3D1DEA6-3A60-1269-F551-35074D5EB416}"/>
                </a:ext>
              </a:extLst>
            </p:cNvPr>
            <p:cNvSpPr txBox="1"/>
            <p:nvPr/>
          </p:nvSpPr>
          <p:spPr>
            <a:xfrm flipH="1">
              <a:off x="8793936" y="1294962"/>
              <a:ext cx="889702" cy="1569660"/>
            </a:xfrm>
            <a:prstGeom prst="rect">
              <a:avLst/>
            </a:prstGeom>
            <a:noFill/>
          </p:spPr>
          <p:txBody>
            <a:bodyPr wrap="square" rtlCol="0">
              <a:spAutoFit/>
            </a:bodyPr>
            <a:lstStyle/>
            <a:p>
              <a:pPr algn="ctr"/>
              <a:r>
                <a:rPr lang="en-US" sz="9600" b="1" dirty="0">
                  <a:solidFill>
                    <a:srgbClr val="0053A3"/>
                  </a:solidFill>
                </a:rPr>
                <a:t>4</a:t>
              </a:r>
            </a:p>
          </p:txBody>
        </p:sp>
        <p:sp>
          <p:nvSpPr>
            <p:cNvPr id="36" name="TextBox 35">
              <a:extLst>
                <a:ext uri="{FF2B5EF4-FFF2-40B4-BE49-F238E27FC236}">
                  <a16:creationId xmlns:a16="http://schemas.microsoft.com/office/drawing/2014/main" id="{98ABF1C9-10D6-D56B-5067-94ED62C70B2B}"/>
                </a:ext>
              </a:extLst>
            </p:cNvPr>
            <p:cNvSpPr txBox="1"/>
            <p:nvPr/>
          </p:nvSpPr>
          <p:spPr>
            <a:xfrm>
              <a:off x="7928181" y="2968622"/>
              <a:ext cx="2621230" cy="646331"/>
            </a:xfrm>
            <a:prstGeom prst="rect">
              <a:avLst/>
            </a:prstGeom>
            <a:noFill/>
          </p:spPr>
          <p:txBody>
            <a:bodyPr wrap="none" rtlCol="0">
              <a:spAutoFit/>
            </a:bodyPr>
            <a:lstStyle/>
            <a:p>
              <a:pPr algn="ctr"/>
              <a:r>
                <a:rPr lang="en-US" sz="1800" dirty="0">
                  <a:solidFill>
                    <a:srgbClr val="0053A3"/>
                  </a:solidFill>
                </a:rPr>
                <a:t>Ask for collaboration </a:t>
              </a:r>
            </a:p>
            <a:p>
              <a:pPr algn="ctr"/>
              <a:r>
                <a:rPr lang="en-US" sz="1800" dirty="0">
                  <a:solidFill>
                    <a:srgbClr val="0053A3"/>
                  </a:solidFill>
                </a:rPr>
                <a:t>from other comm teams</a:t>
              </a:r>
            </a:p>
          </p:txBody>
        </p:sp>
      </p:grpSp>
      <p:grpSp>
        <p:nvGrpSpPr>
          <p:cNvPr id="38" name="Group 37">
            <a:extLst>
              <a:ext uri="{FF2B5EF4-FFF2-40B4-BE49-F238E27FC236}">
                <a16:creationId xmlns:a16="http://schemas.microsoft.com/office/drawing/2014/main" id="{6D9BF07A-BE1A-7F84-BBE3-CE3EDDEFBB89}"/>
              </a:ext>
            </a:extLst>
          </p:cNvPr>
          <p:cNvGrpSpPr/>
          <p:nvPr/>
        </p:nvGrpSpPr>
        <p:grpSpPr>
          <a:xfrm rot="21218247">
            <a:off x="-4416617" y="603675"/>
            <a:ext cx="3321108" cy="6257161"/>
            <a:chOff x="6689361" y="0"/>
            <a:chExt cx="3640015" cy="6858000"/>
          </a:xfrm>
        </p:grpSpPr>
        <p:grpSp>
          <p:nvGrpSpPr>
            <p:cNvPr id="39" name="Group 38">
              <a:extLst>
                <a:ext uri="{FF2B5EF4-FFF2-40B4-BE49-F238E27FC236}">
                  <a16:creationId xmlns:a16="http://schemas.microsoft.com/office/drawing/2014/main" id="{BFA97344-0830-65A5-0A34-8E243700A6E9}"/>
                </a:ext>
              </a:extLst>
            </p:cNvPr>
            <p:cNvGrpSpPr/>
            <p:nvPr/>
          </p:nvGrpSpPr>
          <p:grpSpPr>
            <a:xfrm>
              <a:off x="6689361" y="0"/>
              <a:ext cx="3640015" cy="6858000"/>
              <a:chOff x="7481841" y="0"/>
              <a:chExt cx="3640015" cy="6858000"/>
            </a:xfrm>
          </p:grpSpPr>
          <p:pic>
            <p:nvPicPr>
              <p:cNvPr id="42" name="Picture 41">
                <a:extLst>
                  <a:ext uri="{FF2B5EF4-FFF2-40B4-BE49-F238E27FC236}">
                    <a16:creationId xmlns:a16="http://schemas.microsoft.com/office/drawing/2014/main" id="{164FCA48-1BA4-3977-A82E-A9A8008568E7}"/>
                  </a:ext>
                </a:extLst>
              </p:cNvPr>
              <p:cNvPicPr>
                <a:picLocks noChangeAspect="1"/>
              </p:cNvPicPr>
              <p:nvPr/>
            </p:nvPicPr>
            <p:blipFill>
              <a:blip r:embed="rId4"/>
              <a:stretch>
                <a:fillRect/>
              </a:stretch>
            </p:blipFill>
            <p:spPr>
              <a:xfrm>
                <a:off x="7481841" y="0"/>
                <a:ext cx="3640015" cy="6858000"/>
              </a:xfrm>
              <a:prstGeom prst="rect">
                <a:avLst/>
              </a:prstGeom>
            </p:spPr>
          </p:pic>
          <p:sp>
            <p:nvSpPr>
              <p:cNvPr id="43" name="TextBox 42">
                <a:extLst>
                  <a:ext uri="{FF2B5EF4-FFF2-40B4-BE49-F238E27FC236}">
                    <a16:creationId xmlns:a16="http://schemas.microsoft.com/office/drawing/2014/main" id="{E779E677-492C-9517-EA43-C8E1C570F07C}"/>
                  </a:ext>
                </a:extLst>
              </p:cNvPr>
              <p:cNvSpPr txBox="1"/>
              <p:nvPr/>
            </p:nvSpPr>
            <p:spPr>
              <a:xfrm>
                <a:off x="8074590" y="5400622"/>
                <a:ext cx="2454518" cy="646331"/>
              </a:xfrm>
              <a:prstGeom prst="rect">
                <a:avLst/>
              </a:prstGeom>
              <a:noFill/>
            </p:spPr>
            <p:txBody>
              <a:bodyPr wrap="none" rtlCol="0">
                <a:spAutoFit/>
              </a:bodyPr>
              <a:lstStyle/>
              <a:p>
                <a:pPr algn="ctr"/>
                <a:r>
                  <a:rPr lang="en-US" sz="1800" dirty="0">
                    <a:solidFill>
                      <a:srgbClr val="0053A3"/>
                    </a:solidFill>
                  </a:rPr>
                  <a:t>Inform me beforehand</a:t>
                </a:r>
              </a:p>
              <a:p>
                <a:pPr algn="ctr"/>
                <a:r>
                  <a:rPr lang="en-US" sz="1800" dirty="0">
                    <a:solidFill>
                      <a:srgbClr val="0053A3"/>
                    </a:solidFill>
                  </a:rPr>
                  <a:t>if possible</a:t>
                </a:r>
              </a:p>
            </p:txBody>
          </p:sp>
          <p:sp>
            <p:nvSpPr>
              <p:cNvPr id="44" name="TextBox 43">
                <a:extLst>
                  <a:ext uri="{FF2B5EF4-FFF2-40B4-BE49-F238E27FC236}">
                    <a16:creationId xmlns:a16="http://schemas.microsoft.com/office/drawing/2014/main" id="{F54BD3E6-1156-4987-04C2-CC5F4E00A301}"/>
                  </a:ext>
                </a:extLst>
              </p:cNvPr>
              <p:cNvSpPr txBox="1"/>
              <p:nvPr/>
            </p:nvSpPr>
            <p:spPr>
              <a:xfrm flipH="1">
                <a:off x="8793936" y="3830962"/>
                <a:ext cx="889702" cy="1569660"/>
              </a:xfrm>
              <a:prstGeom prst="rect">
                <a:avLst/>
              </a:prstGeom>
              <a:noFill/>
            </p:spPr>
            <p:txBody>
              <a:bodyPr wrap="square" rtlCol="0">
                <a:spAutoFit/>
              </a:bodyPr>
              <a:lstStyle/>
              <a:p>
                <a:pPr algn="ctr"/>
                <a:r>
                  <a:rPr lang="en-US" sz="9600" b="1" dirty="0">
                    <a:solidFill>
                      <a:srgbClr val="0053A3"/>
                    </a:solidFill>
                  </a:rPr>
                  <a:t>1</a:t>
                </a:r>
              </a:p>
            </p:txBody>
          </p:sp>
        </p:grpSp>
        <p:pic>
          <p:nvPicPr>
            <p:cNvPr id="40" name="Picture 39">
              <a:extLst>
                <a:ext uri="{FF2B5EF4-FFF2-40B4-BE49-F238E27FC236}">
                  <a16:creationId xmlns:a16="http://schemas.microsoft.com/office/drawing/2014/main" id="{98885FFB-0348-5180-994C-A36B39D336F1}"/>
                </a:ext>
              </a:extLst>
            </p:cNvPr>
            <p:cNvPicPr>
              <a:picLocks noChangeAspect="1"/>
            </p:cNvPicPr>
            <p:nvPr/>
          </p:nvPicPr>
          <p:blipFill>
            <a:blip r:embed="rId5"/>
            <a:stretch>
              <a:fillRect/>
            </a:stretch>
          </p:blipFill>
          <p:spPr>
            <a:xfrm rot="21201945">
              <a:off x="7559435" y="1306722"/>
              <a:ext cx="1720380" cy="932882"/>
            </a:xfrm>
            <a:prstGeom prst="rect">
              <a:avLst/>
            </a:prstGeom>
          </p:spPr>
        </p:pic>
        <p:pic>
          <p:nvPicPr>
            <p:cNvPr id="41" name="Picture 40">
              <a:extLst>
                <a:ext uri="{FF2B5EF4-FFF2-40B4-BE49-F238E27FC236}">
                  <a16:creationId xmlns:a16="http://schemas.microsoft.com/office/drawing/2014/main" id="{8BF2FC63-768F-CF3D-780D-03A0ED5CF0EC}"/>
                </a:ext>
              </a:extLst>
            </p:cNvPr>
            <p:cNvPicPr>
              <a:picLocks noChangeAspect="1"/>
            </p:cNvPicPr>
            <p:nvPr/>
          </p:nvPicPr>
          <p:blipFill>
            <a:blip r:embed="rId6"/>
            <a:stretch>
              <a:fillRect/>
            </a:stretch>
          </p:blipFill>
          <p:spPr>
            <a:xfrm>
              <a:off x="7888324" y="2544301"/>
              <a:ext cx="1157395" cy="1125394"/>
            </a:xfrm>
            <a:prstGeom prst="rect">
              <a:avLst/>
            </a:prstGeom>
          </p:spPr>
        </p:pic>
      </p:grpSp>
      <p:grpSp>
        <p:nvGrpSpPr>
          <p:cNvPr id="47" name="Group 46">
            <a:extLst>
              <a:ext uri="{FF2B5EF4-FFF2-40B4-BE49-F238E27FC236}">
                <a16:creationId xmlns:a16="http://schemas.microsoft.com/office/drawing/2014/main" id="{E44E4DAF-A650-A6BC-EF32-BAAF14006F9F}"/>
              </a:ext>
            </a:extLst>
          </p:cNvPr>
          <p:cNvGrpSpPr/>
          <p:nvPr/>
        </p:nvGrpSpPr>
        <p:grpSpPr>
          <a:xfrm>
            <a:off x="6269805" y="0"/>
            <a:ext cx="3640015" cy="6858000"/>
            <a:chOff x="6269805" y="0"/>
            <a:chExt cx="3640015" cy="6858000"/>
          </a:xfrm>
        </p:grpSpPr>
        <p:grpSp>
          <p:nvGrpSpPr>
            <p:cNvPr id="25" name="Group 24">
              <a:extLst>
                <a:ext uri="{FF2B5EF4-FFF2-40B4-BE49-F238E27FC236}">
                  <a16:creationId xmlns:a16="http://schemas.microsoft.com/office/drawing/2014/main" id="{6FD99DA4-A054-8D2E-A285-641108BB6646}"/>
                </a:ext>
              </a:extLst>
            </p:cNvPr>
            <p:cNvGrpSpPr/>
            <p:nvPr/>
          </p:nvGrpSpPr>
          <p:grpSpPr>
            <a:xfrm rot="163371">
              <a:off x="6269805" y="0"/>
              <a:ext cx="3640015" cy="6858000"/>
              <a:chOff x="7481841" y="0"/>
              <a:chExt cx="3640015" cy="6858000"/>
            </a:xfrm>
          </p:grpSpPr>
          <p:pic>
            <p:nvPicPr>
              <p:cNvPr id="26" name="Picture 25">
                <a:extLst>
                  <a:ext uri="{FF2B5EF4-FFF2-40B4-BE49-F238E27FC236}">
                    <a16:creationId xmlns:a16="http://schemas.microsoft.com/office/drawing/2014/main" id="{6FB20F80-CA18-70C2-C7CD-9BBEB558ED00}"/>
                  </a:ext>
                </a:extLst>
              </p:cNvPr>
              <p:cNvPicPr>
                <a:picLocks noChangeAspect="1"/>
              </p:cNvPicPr>
              <p:nvPr/>
            </p:nvPicPr>
            <p:blipFill>
              <a:blip r:embed="rId3"/>
              <a:stretch>
                <a:fillRect/>
              </a:stretch>
            </p:blipFill>
            <p:spPr>
              <a:xfrm>
                <a:off x="7481841" y="0"/>
                <a:ext cx="3640015" cy="6858000"/>
              </a:xfrm>
              <a:prstGeom prst="rect">
                <a:avLst/>
              </a:prstGeom>
            </p:spPr>
          </p:pic>
          <p:sp>
            <p:nvSpPr>
              <p:cNvPr id="27" name="TextBox 26">
                <a:extLst>
                  <a:ext uri="{FF2B5EF4-FFF2-40B4-BE49-F238E27FC236}">
                    <a16:creationId xmlns:a16="http://schemas.microsoft.com/office/drawing/2014/main" id="{66AE8DB3-3584-0DB5-576E-A4977CED8C25}"/>
                  </a:ext>
                </a:extLst>
              </p:cNvPr>
              <p:cNvSpPr txBox="1"/>
              <p:nvPr/>
            </p:nvSpPr>
            <p:spPr>
              <a:xfrm>
                <a:off x="8549033" y="2698725"/>
                <a:ext cx="1479957" cy="369332"/>
              </a:xfrm>
              <a:prstGeom prst="rect">
                <a:avLst/>
              </a:prstGeom>
              <a:noFill/>
            </p:spPr>
            <p:txBody>
              <a:bodyPr wrap="none" rtlCol="0">
                <a:spAutoFit/>
              </a:bodyPr>
              <a:lstStyle/>
              <a:p>
                <a:pPr algn="ctr"/>
                <a:r>
                  <a:rPr lang="en-US" dirty="0">
                    <a:solidFill>
                      <a:srgbClr val="0053A3"/>
                    </a:solidFill>
                  </a:rPr>
                  <a:t>T</a:t>
                </a:r>
                <a:r>
                  <a:rPr lang="en-US" sz="1800" dirty="0">
                    <a:solidFill>
                      <a:srgbClr val="0053A3"/>
                    </a:solidFill>
                  </a:rPr>
                  <a:t>ag GÉANT!</a:t>
                </a:r>
              </a:p>
            </p:txBody>
          </p:sp>
          <p:sp>
            <p:nvSpPr>
              <p:cNvPr id="28" name="TextBox 27">
                <a:extLst>
                  <a:ext uri="{FF2B5EF4-FFF2-40B4-BE49-F238E27FC236}">
                    <a16:creationId xmlns:a16="http://schemas.microsoft.com/office/drawing/2014/main" id="{30103A93-7BBC-A0AD-5B51-C87F6B2752BC}"/>
                  </a:ext>
                </a:extLst>
              </p:cNvPr>
              <p:cNvSpPr txBox="1"/>
              <p:nvPr/>
            </p:nvSpPr>
            <p:spPr>
              <a:xfrm flipH="1">
                <a:off x="8793936" y="1294962"/>
                <a:ext cx="889702" cy="1569660"/>
              </a:xfrm>
              <a:prstGeom prst="rect">
                <a:avLst/>
              </a:prstGeom>
              <a:noFill/>
            </p:spPr>
            <p:txBody>
              <a:bodyPr wrap="square" rtlCol="0">
                <a:spAutoFit/>
              </a:bodyPr>
              <a:lstStyle/>
              <a:p>
                <a:pPr algn="ctr"/>
                <a:r>
                  <a:rPr lang="en-US" sz="9600" b="1" dirty="0">
                    <a:solidFill>
                      <a:srgbClr val="0053A3"/>
                    </a:solidFill>
                  </a:rPr>
                  <a:t>2</a:t>
                </a:r>
              </a:p>
            </p:txBody>
          </p:sp>
        </p:grpSp>
        <p:pic>
          <p:nvPicPr>
            <p:cNvPr id="45" name="Picture 44">
              <a:extLst>
                <a:ext uri="{FF2B5EF4-FFF2-40B4-BE49-F238E27FC236}">
                  <a16:creationId xmlns:a16="http://schemas.microsoft.com/office/drawing/2014/main" id="{6590239B-9389-2E10-ADFB-66811E6A4F3E}"/>
                </a:ext>
              </a:extLst>
            </p:cNvPr>
            <p:cNvPicPr>
              <a:picLocks noChangeAspect="1"/>
            </p:cNvPicPr>
            <p:nvPr/>
          </p:nvPicPr>
          <p:blipFill>
            <a:blip r:embed="rId7"/>
            <a:stretch>
              <a:fillRect/>
            </a:stretch>
          </p:blipFill>
          <p:spPr>
            <a:xfrm>
              <a:off x="7040212" y="3497501"/>
              <a:ext cx="2099200" cy="2351881"/>
            </a:xfrm>
            <a:prstGeom prst="rect">
              <a:avLst/>
            </a:prstGeom>
          </p:spPr>
        </p:pic>
        <p:pic>
          <p:nvPicPr>
            <p:cNvPr id="46" name="Picture 45">
              <a:extLst>
                <a:ext uri="{FF2B5EF4-FFF2-40B4-BE49-F238E27FC236}">
                  <a16:creationId xmlns:a16="http://schemas.microsoft.com/office/drawing/2014/main" id="{E352C338-2CD9-895C-CA4A-DA683BBFB2BE}"/>
                </a:ext>
              </a:extLst>
            </p:cNvPr>
            <p:cNvPicPr>
              <a:picLocks noChangeAspect="1"/>
            </p:cNvPicPr>
            <p:nvPr/>
          </p:nvPicPr>
          <p:blipFill>
            <a:blip r:embed="rId8"/>
            <a:stretch>
              <a:fillRect/>
            </a:stretch>
          </p:blipFill>
          <p:spPr>
            <a:xfrm>
              <a:off x="7611088" y="4599050"/>
              <a:ext cx="983642" cy="427671"/>
            </a:xfrm>
            <a:prstGeom prst="rect">
              <a:avLst/>
            </a:prstGeom>
          </p:spPr>
        </p:pic>
      </p:grpSp>
      <p:grpSp>
        <p:nvGrpSpPr>
          <p:cNvPr id="48" name="Group 47">
            <a:extLst>
              <a:ext uri="{FF2B5EF4-FFF2-40B4-BE49-F238E27FC236}">
                <a16:creationId xmlns:a16="http://schemas.microsoft.com/office/drawing/2014/main" id="{F141A50C-04DE-09DC-BFEA-BFD451D414A8}"/>
              </a:ext>
            </a:extLst>
          </p:cNvPr>
          <p:cNvGrpSpPr/>
          <p:nvPr/>
        </p:nvGrpSpPr>
        <p:grpSpPr>
          <a:xfrm rot="307560">
            <a:off x="12472587" y="-1"/>
            <a:ext cx="3640015" cy="6858000"/>
            <a:chOff x="5074724" y="-1"/>
            <a:chExt cx="3640015" cy="6858000"/>
          </a:xfrm>
        </p:grpSpPr>
        <p:grpSp>
          <p:nvGrpSpPr>
            <p:cNvPr id="49" name="Group 48">
              <a:extLst>
                <a:ext uri="{FF2B5EF4-FFF2-40B4-BE49-F238E27FC236}">
                  <a16:creationId xmlns:a16="http://schemas.microsoft.com/office/drawing/2014/main" id="{A3513D58-4815-7191-2532-EC58CAEC82AC}"/>
                </a:ext>
              </a:extLst>
            </p:cNvPr>
            <p:cNvGrpSpPr/>
            <p:nvPr/>
          </p:nvGrpSpPr>
          <p:grpSpPr>
            <a:xfrm rot="21292541">
              <a:off x="5074724" y="-1"/>
              <a:ext cx="3640015" cy="6858000"/>
              <a:chOff x="7481841" y="0"/>
              <a:chExt cx="3640015" cy="6858000"/>
            </a:xfrm>
          </p:grpSpPr>
          <p:pic>
            <p:nvPicPr>
              <p:cNvPr id="52" name="Picture 51">
                <a:extLst>
                  <a:ext uri="{FF2B5EF4-FFF2-40B4-BE49-F238E27FC236}">
                    <a16:creationId xmlns:a16="http://schemas.microsoft.com/office/drawing/2014/main" id="{A42AF52E-486F-1F67-627A-9340D4B906F4}"/>
                  </a:ext>
                </a:extLst>
              </p:cNvPr>
              <p:cNvPicPr>
                <a:picLocks noChangeAspect="1"/>
              </p:cNvPicPr>
              <p:nvPr/>
            </p:nvPicPr>
            <p:blipFill>
              <a:blip r:embed="rId3"/>
              <a:stretch>
                <a:fillRect/>
              </a:stretch>
            </p:blipFill>
            <p:spPr>
              <a:xfrm>
                <a:off x="7481841" y="0"/>
                <a:ext cx="3640015" cy="6858000"/>
              </a:xfrm>
              <a:prstGeom prst="rect">
                <a:avLst/>
              </a:prstGeom>
            </p:spPr>
          </p:pic>
          <p:sp>
            <p:nvSpPr>
              <p:cNvPr id="53" name="TextBox 52">
                <a:extLst>
                  <a:ext uri="{FF2B5EF4-FFF2-40B4-BE49-F238E27FC236}">
                    <a16:creationId xmlns:a16="http://schemas.microsoft.com/office/drawing/2014/main" id="{FB16D3EE-741C-E10C-3E1E-4CD8684FABFC}"/>
                  </a:ext>
                </a:extLst>
              </p:cNvPr>
              <p:cNvSpPr txBox="1"/>
              <p:nvPr/>
            </p:nvSpPr>
            <p:spPr>
              <a:xfrm flipH="1">
                <a:off x="8830051" y="3020802"/>
                <a:ext cx="889702" cy="1569660"/>
              </a:xfrm>
              <a:prstGeom prst="rect">
                <a:avLst/>
              </a:prstGeom>
              <a:noFill/>
            </p:spPr>
            <p:txBody>
              <a:bodyPr wrap="square" rtlCol="0">
                <a:spAutoFit/>
              </a:bodyPr>
              <a:lstStyle/>
              <a:p>
                <a:pPr algn="ctr"/>
                <a:r>
                  <a:rPr lang="en-US" sz="9600" b="1" dirty="0">
                    <a:solidFill>
                      <a:srgbClr val="0053A3"/>
                    </a:solidFill>
                  </a:rPr>
                  <a:t>3</a:t>
                </a:r>
              </a:p>
            </p:txBody>
          </p:sp>
          <p:sp>
            <p:nvSpPr>
              <p:cNvPr id="54" name="TextBox 53">
                <a:extLst>
                  <a:ext uri="{FF2B5EF4-FFF2-40B4-BE49-F238E27FC236}">
                    <a16:creationId xmlns:a16="http://schemas.microsoft.com/office/drawing/2014/main" id="{E4B6F36F-47D9-698C-109D-5570B39BE262}"/>
                  </a:ext>
                </a:extLst>
              </p:cNvPr>
              <p:cNvSpPr txBox="1"/>
              <p:nvPr/>
            </p:nvSpPr>
            <p:spPr>
              <a:xfrm>
                <a:off x="8474740" y="4451516"/>
                <a:ext cx="1582484" cy="923330"/>
              </a:xfrm>
              <a:prstGeom prst="rect">
                <a:avLst/>
              </a:prstGeom>
              <a:noFill/>
            </p:spPr>
            <p:txBody>
              <a:bodyPr wrap="none" rtlCol="0">
                <a:spAutoFit/>
              </a:bodyPr>
              <a:lstStyle/>
              <a:p>
                <a:pPr algn="ctr"/>
                <a:r>
                  <a:rPr lang="en-US" sz="1800" dirty="0">
                    <a:solidFill>
                      <a:srgbClr val="0053A3"/>
                    </a:solidFill>
                  </a:rPr>
                  <a:t>Use LinkedIn</a:t>
                </a:r>
              </a:p>
              <a:p>
                <a:pPr algn="ctr"/>
                <a:r>
                  <a:rPr lang="en-US" sz="1800" dirty="0">
                    <a:solidFill>
                      <a:srgbClr val="0053A3"/>
                    </a:solidFill>
                  </a:rPr>
                  <a:t>to post about</a:t>
                </a:r>
              </a:p>
              <a:p>
                <a:pPr algn="ctr"/>
                <a:r>
                  <a:rPr lang="en-US" sz="1800" dirty="0">
                    <a:solidFill>
                      <a:srgbClr val="0053A3"/>
                    </a:solidFill>
                  </a:rPr>
                  <a:t>your activities</a:t>
                </a:r>
              </a:p>
            </p:txBody>
          </p:sp>
        </p:grpSp>
        <p:pic>
          <p:nvPicPr>
            <p:cNvPr id="50" name="Picture 49">
              <a:extLst>
                <a:ext uri="{FF2B5EF4-FFF2-40B4-BE49-F238E27FC236}">
                  <a16:creationId xmlns:a16="http://schemas.microsoft.com/office/drawing/2014/main" id="{3641A331-E239-BF51-49F9-3AACBFF7A7F9}"/>
                </a:ext>
              </a:extLst>
            </p:cNvPr>
            <p:cNvPicPr>
              <a:picLocks noChangeAspect="1"/>
            </p:cNvPicPr>
            <p:nvPr/>
          </p:nvPicPr>
          <p:blipFill>
            <a:blip r:embed="rId9"/>
            <a:stretch>
              <a:fillRect/>
            </a:stretch>
          </p:blipFill>
          <p:spPr>
            <a:xfrm>
              <a:off x="6577620" y="1865038"/>
              <a:ext cx="1387998" cy="1281230"/>
            </a:xfrm>
            <a:prstGeom prst="rect">
              <a:avLst/>
            </a:prstGeom>
          </p:spPr>
        </p:pic>
        <p:pic>
          <p:nvPicPr>
            <p:cNvPr id="51" name="Picture 50">
              <a:extLst>
                <a:ext uri="{FF2B5EF4-FFF2-40B4-BE49-F238E27FC236}">
                  <a16:creationId xmlns:a16="http://schemas.microsoft.com/office/drawing/2014/main" id="{7C9BB89A-1E80-EF1E-DE98-BEFE4ADBDA43}"/>
                </a:ext>
              </a:extLst>
            </p:cNvPr>
            <p:cNvPicPr>
              <a:picLocks noChangeAspect="1"/>
            </p:cNvPicPr>
            <p:nvPr/>
          </p:nvPicPr>
          <p:blipFill>
            <a:blip r:embed="rId10"/>
            <a:stretch>
              <a:fillRect/>
            </a:stretch>
          </p:blipFill>
          <p:spPr>
            <a:xfrm rot="21164731">
              <a:off x="5665318" y="1254843"/>
              <a:ext cx="861364" cy="861364"/>
            </a:xfrm>
            <a:prstGeom prst="rect">
              <a:avLst/>
            </a:prstGeom>
          </p:spPr>
        </p:pic>
      </p:grpSp>
    </p:spTree>
    <p:extLst>
      <p:ext uri="{BB962C8B-B14F-4D97-AF65-F5344CB8AC3E}">
        <p14:creationId xmlns:p14="http://schemas.microsoft.com/office/powerpoint/2010/main" val="155324888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Office Theme">
  <a:themeElements>
    <a:clrScheme name="GEANT colors">
      <a:dk1>
        <a:srgbClr val="000000"/>
      </a:dk1>
      <a:lt1>
        <a:srgbClr val="FFFFFF"/>
      </a:lt1>
      <a:dk2>
        <a:srgbClr val="44546A"/>
      </a:dk2>
      <a:lt2>
        <a:srgbClr val="E7E6E6"/>
      </a:lt2>
      <a:accent1>
        <a:srgbClr val="EC1556"/>
      </a:accent1>
      <a:accent2>
        <a:srgbClr val="003E5E"/>
      </a:accent2>
      <a:accent3>
        <a:srgbClr val="702077"/>
      </a:accent3>
      <a:accent4>
        <a:srgbClr val="E14200"/>
      </a:accent4>
      <a:accent5>
        <a:srgbClr val="CC007B"/>
      </a:accent5>
      <a:accent6>
        <a:srgbClr val="A7B2B3"/>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ÉANT_Presentation_Template_2022" id="{4BE2BC52-70CB-804F-8000-929BD1B6A85B}" vid="{DC141317-625F-DC42-A6EE-F36CBAE4B3B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15489</TotalTime>
  <Words>1322</Words>
  <Application>Microsoft Macintosh PowerPoint</Application>
  <PresentationFormat>Widescreen</PresentationFormat>
  <Paragraphs>153</Paragraphs>
  <Slides>17</Slides>
  <Notes>16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Aptos</vt: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Best practice for YOUR social media posts</vt:lpstr>
      <vt:lpstr>Best practice for YOUR social media posts</vt:lpstr>
      <vt:lpstr>Best practice for YOUR social media posts</vt:lpstr>
      <vt:lpstr>Best practice for YOUR social media posts</vt:lpstr>
      <vt:lpstr>Think WHY Why are we promoting these activities? </vt:lpstr>
      <vt:lpstr>PowerPoint Presentation</vt:lpstr>
      <vt:lpstr>PowerPoint Presentation</vt:lpstr>
      <vt:lpstr>PowerPoint Presentation</vt:lpstr>
      <vt:lpstr>Something to consider</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Hasleham</dc:creator>
  <cp:lastModifiedBy>Grace Cooper</cp:lastModifiedBy>
  <cp:revision>51</cp:revision>
  <dcterms:created xsi:type="dcterms:W3CDTF">2022-09-06T15:15:15Z</dcterms:created>
  <dcterms:modified xsi:type="dcterms:W3CDTF">2025-05-15T07:05:05Z</dcterms:modified>
</cp:coreProperties>
</file>