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89" r:id="rId2"/>
    <p:sldId id="288" r:id="rId3"/>
    <p:sldId id="256" r:id="rId4"/>
    <p:sldId id="294" r:id="rId5"/>
    <p:sldId id="295" r:id="rId6"/>
    <p:sldId id="296" r:id="rId7"/>
    <p:sldId id="297" r:id="rId8"/>
    <p:sldId id="285" r:id="rId9"/>
    <p:sldId id="298" r:id="rId10"/>
    <p:sldId id="290" r:id="rId11"/>
    <p:sldId id="286" r:id="rId12"/>
    <p:sldId id="284" r:id="rId13"/>
    <p:sldId id="287" r:id="rId14"/>
    <p:sldId id="291" r:id="rId15"/>
    <p:sldId id="292" r:id="rId16"/>
    <p:sldId id="293" r:id="rId17"/>
    <p:sldId id="259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–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13" autoAdjust="0"/>
    <p:restoredTop sz="81098"/>
  </p:normalViewPr>
  <p:slideViewPr>
    <p:cSldViewPr snapToGrid="0" snapToObjects="1">
      <p:cViewPr varScale="1">
        <p:scale>
          <a:sx n="128" d="100"/>
          <a:sy n="128" d="100"/>
        </p:scale>
        <p:origin x="16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SSO solution: temporarily switched back to PHP 7.0. GWDG will undertake efforts to migrate the SSO instance to a modern PHP Version and </a:t>
            </a:r>
            <a:r>
              <a:rPr lang="en-US" dirty="0" err="1"/>
              <a:t>SimpleSamlPHP</a:t>
            </a:r>
            <a:r>
              <a:rPr lang="en-US" dirty="0"/>
              <a:t> 1.18.1/. Also, GWDG is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working on a general theming framework for SSP to make 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migration way easier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At this point in time they cannot provide a timeframe.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0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132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Pilots: Questions and conclusions from the GA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63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Numbers from November Pilot Progress report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training schools include existing schools in pilots.</a:t>
            </a:r>
            <a:br>
              <a:rPr lang="en-GB" dirty="0"/>
            </a:b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meaning is "for how many schools we have ever organised trainings" and "how many of them have proceeded to the pilot stage (i.e. with students involved)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Note: a number of schools are still in the CPD Module 1. Therefor these schools can be counted in the training column, but not in the </a:t>
            </a:r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pilot column.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74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010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715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2019. 12. 12.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2019. 12. 12.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2019. 12. 12.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2019. 12. 12.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p2universit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geant.org/display/UP2U/Issue+trackin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7th </a:t>
            </a:r>
            <a:r>
              <a:rPr lang="pt-BR" sz="4050" dirty="0" err="1">
                <a:solidFill>
                  <a:schemeClr val="accent2"/>
                </a:solidFill>
              </a:rPr>
              <a:t>Board</a:t>
            </a:r>
            <a:r>
              <a:rPr lang="pt-BR" sz="4050" dirty="0">
                <a:solidFill>
                  <a:schemeClr val="accent2"/>
                </a:solidFill>
              </a:rPr>
              <a:t> Meeting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925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Erik </a:t>
            </a:r>
            <a:r>
              <a:rPr lang="pt-BR" sz="2700" i="1" dirty="0" err="1"/>
              <a:t>Kikkenborg</a:t>
            </a:r>
            <a:endParaRPr lang="pt-BR" sz="2700" i="1" dirty="0"/>
          </a:p>
          <a:p>
            <a:pPr algn="l"/>
            <a:r>
              <a:rPr lang="pt-BR" dirty="0" err="1"/>
              <a:t>NORDUnet</a:t>
            </a:r>
            <a:r>
              <a:rPr lang="pt-BR" dirty="0"/>
              <a:t> / GÉANT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16 </a:t>
            </a:r>
            <a:r>
              <a:rPr lang="pt-BR" sz="1800" dirty="0" err="1"/>
              <a:t>December</a:t>
            </a:r>
            <a:r>
              <a:rPr lang="pt-BR" sz="18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3612854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 err="1">
                <a:solidFill>
                  <a:schemeClr val="accent2"/>
                </a:solidFill>
              </a:rPr>
              <a:t>Amendment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925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 err="1"/>
              <a:t>Gyöngyi</a:t>
            </a:r>
            <a:r>
              <a:rPr lang="pt-BR" sz="2700" i="1" dirty="0"/>
              <a:t> </a:t>
            </a:r>
            <a:r>
              <a:rPr lang="pt-BR" sz="2700" i="1" dirty="0" err="1"/>
              <a:t>Horváth</a:t>
            </a:r>
            <a:endParaRPr lang="pt-BR" sz="2700" i="1" dirty="0"/>
          </a:p>
          <a:p>
            <a:pPr algn="l"/>
            <a:r>
              <a:rPr lang="pt-BR" dirty="0"/>
              <a:t>GÉANT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6096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1763E-840B-134B-BC25-477334229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A82AC-0DF0-A942-93D7-6E84F4794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Accepted on 09-12-2019</a:t>
            </a:r>
          </a:p>
          <a:p>
            <a:r>
              <a:rPr lang="en-US" dirty="0"/>
              <a:t>New end date 31 May 2020 </a:t>
            </a:r>
          </a:p>
          <a:p>
            <a:r>
              <a:rPr lang="en-US" dirty="0"/>
              <a:t>Deliverables:</a:t>
            </a:r>
          </a:p>
          <a:p>
            <a:pPr lvl="1"/>
            <a:r>
              <a:rPr lang="en-US" dirty="0"/>
              <a:t>WP1 D1.2 M36→M41 </a:t>
            </a:r>
          </a:p>
          <a:p>
            <a:pPr lvl="1"/>
            <a:r>
              <a:rPr lang="en-US" dirty="0"/>
              <a:t>WP2 D2.4 M36→M41 </a:t>
            </a:r>
          </a:p>
          <a:p>
            <a:pPr lvl="1"/>
            <a:r>
              <a:rPr lang="en-US" dirty="0"/>
              <a:t>WP3 D3.5 M30→M34 </a:t>
            </a:r>
          </a:p>
          <a:p>
            <a:pPr lvl="1"/>
            <a:r>
              <a:rPr lang="en-US" dirty="0"/>
              <a:t>WP4 D4.3 M30→M39 </a:t>
            </a:r>
          </a:p>
          <a:p>
            <a:pPr lvl="1"/>
            <a:r>
              <a:rPr lang="en-US" dirty="0"/>
              <a:t>WP5 D5.5 M34→M40 </a:t>
            </a:r>
          </a:p>
          <a:p>
            <a:pPr lvl="1"/>
            <a:r>
              <a:rPr lang="en-US" dirty="0"/>
              <a:t>WP6 D6.3 M32→M39 </a:t>
            </a:r>
          </a:p>
          <a:p>
            <a:pPr lvl="1"/>
            <a:r>
              <a:rPr lang="en-US" dirty="0"/>
              <a:t>WP7 D7.4 M36→M41 </a:t>
            </a:r>
          </a:p>
          <a:p>
            <a:pPr lvl="1"/>
            <a:r>
              <a:rPr lang="en-US" dirty="0"/>
              <a:t>WP8 D8.4 M35 →M39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Milestones:</a:t>
            </a:r>
          </a:p>
          <a:p>
            <a:pPr lvl="1"/>
            <a:r>
              <a:rPr lang="en-US" dirty="0"/>
              <a:t>M19 M28→ M29 </a:t>
            </a:r>
          </a:p>
          <a:p>
            <a:pPr lvl="1"/>
            <a:r>
              <a:rPr lang="en-US" dirty="0"/>
              <a:t>M20 M30→ M31 </a:t>
            </a:r>
          </a:p>
          <a:p>
            <a:pPr lvl="1"/>
            <a:r>
              <a:rPr lang="en-US" dirty="0"/>
              <a:t>M21 M30→ M31 </a:t>
            </a:r>
          </a:p>
          <a:p>
            <a:pPr lvl="1"/>
            <a:r>
              <a:rPr lang="en-US" dirty="0"/>
              <a:t>M22 M34→ M40 </a:t>
            </a:r>
          </a:p>
          <a:p>
            <a:pPr lvl="1"/>
            <a:r>
              <a:rPr lang="en-US" dirty="0"/>
              <a:t>M23 M35→ M38 </a:t>
            </a:r>
          </a:p>
          <a:p>
            <a:pPr lvl="1"/>
            <a:r>
              <a:rPr lang="en-US" dirty="0"/>
              <a:t>M24 M35→ M40 </a:t>
            </a:r>
          </a:p>
          <a:p>
            <a:pPr lvl="1"/>
            <a:r>
              <a:rPr lang="en-US" dirty="0"/>
              <a:t>M25 M36→ M40 </a:t>
            </a:r>
          </a:p>
          <a:p>
            <a:pPr lvl="1"/>
            <a:r>
              <a:rPr lang="en-US" dirty="0"/>
              <a:t>M26 M36→ M39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B0BA5-29A5-0E46-900E-64A538AAC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450526-13AB-8F42-8DCD-60B38122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6532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8E0D0-0044-394C-97B4-518AC5E8C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 changes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620E58C-92DF-5F41-9F20-F9366A523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503093"/>
              </p:ext>
            </p:extLst>
          </p:nvPr>
        </p:nvGraphicFramePr>
        <p:xfrm>
          <a:off x="737980" y="1520687"/>
          <a:ext cx="7958761" cy="45668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224497">
                  <a:extLst>
                    <a:ext uri="{9D8B030D-6E8A-4147-A177-3AD203B41FA5}">
                      <a16:colId xmlns:a16="http://schemas.microsoft.com/office/drawing/2014/main" val="612619007"/>
                    </a:ext>
                  </a:extLst>
                </a:gridCol>
                <a:gridCol w="1433566">
                  <a:extLst>
                    <a:ext uri="{9D8B030D-6E8A-4147-A177-3AD203B41FA5}">
                      <a16:colId xmlns:a16="http://schemas.microsoft.com/office/drawing/2014/main" val="1082303147"/>
                    </a:ext>
                  </a:extLst>
                </a:gridCol>
                <a:gridCol w="1433566">
                  <a:extLst>
                    <a:ext uri="{9D8B030D-6E8A-4147-A177-3AD203B41FA5}">
                      <a16:colId xmlns:a16="http://schemas.microsoft.com/office/drawing/2014/main" val="2860788912"/>
                    </a:ext>
                  </a:extLst>
                </a:gridCol>
                <a:gridCol w="1433566">
                  <a:extLst>
                    <a:ext uri="{9D8B030D-6E8A-4147-A177-3AD203B41FA5}">
                      <a16:colId xmlns:a16="http://schemas.microsoft.com/office/drawing/2014/main" val="1521034885"/>
                    </a:ext>
                  </a:extLst>
                </a:gridCol>
                <a:gridCol w="1433566">
                  <a:extLst>
                    <a:ext uri="{9D8B030D-6E8A-4147-A177-3AD203B41FA5}">
                      <a16:colId xmlns:a16="http://schemas.microsoft.com/office/drawing/2014/main" val="1491784785"/>
                    </a:ext>
                  </a:extLst>
                </a:gridCol>
              </a:tblGrid>
              <a:tr h="1880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Partners / </a:t>
                      </a:r>
                      <a:r>
                        <a:rPr lang="en-US" sz="1400" b="1" u="none" strike="noStrike" dirty="0" err="1">
                          <a:effectLst/>
                        </a:rPr>
                        <a:t>organisations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Total Direct Costs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Q9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Variance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New totals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13889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01: GÉANT Association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249.499,80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178.619,58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70.880,22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74.691,81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263396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02: OU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375.200,28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166.827,81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208.372,47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138.372,47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362386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03: UROMA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286.999,92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188.267,51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98.732,41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98.732,41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1756200606"/>
                  </a:ext>
                </a:extLst>
              </a:tr>
              <a:tr h="261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04: GARR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277.999,92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266.618,75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11.381,17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24.445,54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634612"/>
                  </a:ext>
                </a:extLst>
              </a:tr>
              <a:tr h="258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05: NTUA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207.400,68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142.027,91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65.372,77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90.372,77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608728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06: GRNET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371.559,24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238.780,95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132.778,29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132.778,29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3351996797"/>
                  </a:ext>
                </a:extLst>
              </a:tr>
              <a:tr h="2344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07: UVIGO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130.400,28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143.964,24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-13.563,96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8.507,94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560497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08: TELTEK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150.999,84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142.307,53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8.692,31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8.692,31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3607474949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09: ISEP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217.299,96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134.395,88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82.904,08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82.904,08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1371410290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10: FCT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117.799,92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31.318,35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86.481,57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86.481,57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37273210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11: TAU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156.400,20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76.584,19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79.816,01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79.816,01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1723528677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12: IUCC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180.400,32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129.420,77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50.979,55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50.979,55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3769205474"/>
                  </a:ext>
                </a:extLst>
              </a:tr>
              <a:tr h="2478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13: KTU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143.600,76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110.458,86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33.141,90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37.523,58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978689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14: KIFÜ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268.900,20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148.849,62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120.050,58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120.050,58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485633917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15: PSNC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329.800,32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267.511,17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62.289,15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72.467,55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850124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16: ownCloud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79.499,88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63.499,60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16.000,28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16.000,28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1556450859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17: GWDG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293.299,56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179.329,11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113.970,45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105.462,51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498676"/>
                  </a:ext>
                </a:extLst>
              </a:tr>
              <a:tr h="200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18: CERN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299.640,24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246.163,87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53.476,37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53.476,37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2046917892"/>
                  </a:ext>
                </a:extLst>
              </a:tr>
              <a:tr h="1880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Grand 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4136701,32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2854945,7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1281755,62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1281755,62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05" marR="9405" marT="9405" marB="0" anchor="b"/>
                </a:tc>
                <a:extLst>
                  <a:ext uri="{0D108BD9-81ED-4DB2-BD59-A6C34878D82A}">
                    <a16:rowId xmlns:a16="http://schemas.microsoft.com/office/drawing/2014/main" val="2835822051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97071C-E4F8-6847-9015-44A7F9B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C84AF-37CF-2246-89D7-DACDEA0EF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1244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94903-FF10-2142-A3D6-A3C04C637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 until the end of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C36A4-713E-344C-91DC-C5E6804F5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1660"/>
            <a:ext cx="7988576" cy="5359815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en-US" b="1" dirty="0"/>
              <a:t>Continuity</a:t>
            </a:r>
            <a:r>
              <a:rPr lang="en-US" dirty="0"/>
              <a:t> plans </a:t>
            </a:r>
            <a:r>
              <a:rPr lang="en-US" dirty="0" err="1"/>
              <a:t>finalised</a:t>
            </a:r>
            <a:r>
              <a:rPr lang="en-US" dirty="0"/>
              <a:t>:</a:t>
            </a:r>
          </a:p>
          <a:p>
            <a:pPr lvl="1" fontAlgn="base"/>
            <a:r>
              <a:rPr lang="en-US" sz="1900" dirty="0"/>
              <a:t>GÉANT, PSNC, KIFÜ, TELTEK, GRNET</a:t>
            </a:r>
          </a:p>
          <a:p>
            <a:pPr lvl="1" fontAlgn="base"/>
            <a:r>
              <a:rPr lang="en-US" sz="1900" dirty="0"/>
              <a:t>Up2U platform main website - GÉANT</a:t>
            </a:r>
          </a:p>
          <a:p>
            <a:pPr lvl="2" fontAlgn="base"/>
            <a:r>
              <a:rPr lang="en-US" sz="1550" dirty="0"/>
              <a:t>Action plan:</a:t>
            </a:r>
          </a:p>
          <a:p>
            <a:pPr lvl="3" fontAlgn="base"/>
            <a:r>
              <a:rPr lang="en-US" sz="1400" dirty="0"/>
              <a:t>Operations - PSNC</a:t>
            </a:r>
          </a:p>
          <a:p>
            <a:pPr lvl="3" fontAlgn="base"/>
            <a:r>
              <a:rPr lang="en-US" sz="1400" dirty="0"/>
              <a:t>WP8: BM1 and BM2 </a:t>
            </a:r>
            <a:r>
              <a:rPr lang="en-US" sz="1400" dirty="0" err="1"/>
              <a:t>finalisation</a:t>
            </a:r>
            <a:r>
              <a:rPr lang="en-US" sz="1400" dirty="0"/>
              <a:t> with integrated GÉANT and key NREN future ecosystem maintenance.</a:t>
            </a:r>
          </a:p>
          <a:p>
            <a:pPr fontAlgn="base"/>
            <a:r>
              <a:rPr lang="en-US" b="1" dirty="0"/>
              <a:t>KPIs</a:t>
            </a:r>
            <a:r>
              <a:rPr lang="en-US" dirty="0"/>
              <a:t> (WP8 and WP7):</a:t>
            </a:r>
          </a:p>
          <a:p>
            <a:pPr lvl="1" fontAlgn="base"/>
            <a:r>
              <a:rPr lang="en-US" sz="1900" dirty="0"/>
              <a:t>Original target of 1500 schools, we aim to change this to 1000 schools (penetration inside the schools needs to happen after the lifecycle of the project ended.)</a:t>
            </a:r>
          </a:p>
          <a:p>
            <a:pPr lvl="2" fontAlgn="base"/>
            <a:r>
              <a:rPr lang="en-US" sz="1550" dirty="0"/>
              <a:t>Extend the scope: Asia, South America and other regions</a:t>
            </a:r>
          </a:p>
          <a:p>
            <a:pPr lvl="2" fontAlgn="base"/>
            <a:r>
              <a:rPr lang="en-US" sz="1550" dirty="0"/>
              <a:t>Online course / Webinar (recorded with open access to Moodle course) to invite students / teachers / schools.</a:t>
            </a:r>
          </a:p>
          <a:p>
            <a:pPr fontAlgn="base"/>
            <a:r>
              <a:rPr lang="en-US" b="1" dirty="0"/>
              <a:t>Evaluation</a:t>
            </a:r>
            <a:r>
              <a:rPr lang="en-US" dirty="0"/>
              <a:t> of impact of the three CPD Modules and two pilot iterations (WP5 and WP7)</a:t>
            </a:r>
          </a:p>
          <a:p>
            <a:pPr lvl="1" fontAlgn="base"/>
            <a:r>
              <a:rPr lang="en-US" sz="1900" dirty="0"/>
              <a:t>Quantitative results – Completed assignments</a:t>
            </a:r>
          </a:p>
          <a:p>
            <a:pPr lvl="2" fontAlgn="base"/>
            <a:r>
              <a:rPr lang="en-US" sz="1550" dirty="0"/>
              <a:t>Teachers (CPD)</a:t>
            </a:r>
          </a:p>
          <a:p>
            <a:pPr lvl="2" fontAlgn="base"/>
            <a:r>
              <a:rPr lang="en-US" sz="1550" dirty="0"/>
              <a:t>Students (Pilots)</a:t>
            </a:r>
          </a:p>
          <a:p>
            <a:pPr lvl="2" fontAlgn="base"/>
            <a:r>
              <a:rPr lang="en-US" sz="1550" dirty="0"/>
              <a:t>Instant feedback</a:t>
            </a:r>
          </a:p>
          <a:p>
            <a:pPr lvl="2" fontAlgn="base"/>
            <a:r>
              <a:rPr lang="en-US" sz="1550" dirty="0"/>
              <a:t>LA results from the platform</a:t>
            </a:r>
          </a:p>
          <a:p>
            <a:pPr lvl="1" fontAlgn="base"/>
            <a:r>
              <a:rPr lang="en-US" sz="1900" dirty="0"/>
              <a:t>Qualitative results – questionnaires (questions to be based on information we get from interviews and focus groups)</a:t>
            </a:r>
          </a:p>
          <a:p>
            <a:pPr lvl="2" fontAlgn="base"/>
            <a:r>
              <a:rPr lang="en-US" sz="1550" dirty="0"/>
              <a:t>Teachers</a:t>
            </a:r>
          </a:p>
          <a:p>
            <a:pPr lvl="2" fontAlgn="base"/>
            <a:r>
              <a:rPr lang="en-US" sz="950" dirty="0"/>
              <a:t> </a:t>
            </a:r>
            <a:r>
              <a:rPr lang="en-US" sz="1550" dirty="0"/>
              <a:t>Students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05C420-11BE-E744-AA52-9452AA5CD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59132-6C7A-DC40-92D2-AA03F419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8937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 err="1">
                <a:solidFill>
                  <a:schemeClr val="accent2"/>
                </a:solidFill>
              </a:rPr>
              <a:t>Sustainability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925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 err="1"/>
              <a:t>Gyöngyi</a:t>
            </a:r>
            <a:r>
              <a:rPr lang="pt-BR" sz="2700" i="1" dirty="0"/>
              <a:t> </a:t>
            </a:r>
            <a:r>
              <a:rPr lang="pt-BR" sz="2700" i="1" dirty="0" err="1"/>
              <a:t>Horváth</a:t>
            </a:r>
            <a:endParaRPr lang="pt-BR" sz="2700" i="1" dirty="0"/>
          </a:p>
          <a:p>
            <a:pPr algn="l"/>
            <a:r>
              <a:rPr lang="pt-BR" dirty="0"/>
              <a:t>GÉANT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90561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D6DA0-CE2F-704C-A757-EE84C57D1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127BB-A91F-F74F-A46E-55A5ACCBD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Cost model drafted for centralized / national models.</a:t>
            </a:r>
          </a:p>
          <a:p>
            <a:r>
              <a:rPr lang="en-US" dirty="0"/>
              <a:t>Timeline:</a:t>
            </a:r>
          </a:p>
          <a:p>
            <a:pPr lvl="1"/>
            <a:r>
              <a:rPr lang="en-US" dirty="0"/>
              <a:t>December:</a:t>
            </a:r>
          </a:p>
          <a:p>
            <a:pPr lvl="2" fontAlgn="base"/>
            <a:r>
              <a:rPr lang="en-US" dirty="0"/>
              <a:t>Finalizing Cost Model</a:t>
            </a:r>
          </a:p>
          <a:p>
            <a:pPr lvl="2" fontAlgn="base"/>
            <a:r>
              <a:rPr lang="en-US" dirty="0"/>
              <a:t>Distributing the document to all partners</a:t>
            </a:r>
          </a:p>
          <a:p>
            <a:pPr lvl="2" fontAlgn="base"/>
            <a:r>
              <a:rPr lang="en-US" dirty="0"/>
              <a:t>Finalizing which model (Centralized or National) would be best in each country</a:t>
            </a:r>
          </a:p>
          <a:p>
            <a:pPr lvl="2" fontAlgn="base"/>
            <a:r>
              <a:rPr lang="en-US" dirty="0"/>
              <a:t>Regular Sustainability Meetings</a:t>
            </a:r>
          </a:p>
          <a:p>
            <a:pPr lvl="1"/>
            <a:r>
              <a:rPr lang="en-US" dirty="0"/>
              <a:t>January</a:t>
            </a:r>
          </a:p>
          <a:p>
            <a:pPr lvl="2" fontAlgn="base"/>
            <a:r>
              <a:rPr lang="en-US" dirty="0"/>
              <a:t>Establishment of both Centralized and National Models </a:t>
            </a:r>
          </a:p>
          <a:p>
            <a:pPr lvl="2" fontAlgn="base"/>
            <a:r>
              <a:rPr lang="en-US" dirty="0"/>
              <a:t>Establishment of technical exploitation and university as a hub models</a:t>
            </a:r>
          </a:p>
          <a:p>
            <a:pPr lvl="2" fontAlgn="base"/>
            <a:r>
              <a:rPr lang="en-US" dirty="0"/>
              <a:t>Regular Sustainability Meetings</a:t>
            </a:r>
          </a:p>
          <a:p>
            <a:pPr lvl="1"/>
            <a:r>
              <a:rPr lang="en-US" dirty="0"/>
              <a:t>February</a:t>
            </a:r>
          </a:p>
          <a:p>
            <a:pPr lvl="2" fontAlgn="base"/>
            <a:r>
              <a:rPr lang="en-US" dirty="0"/>
              <a:t>Establishment of both Centralized and National Models </a:t>
            </a:r>
          </a:p>
          <a:p>
            <a:pPr lvl="2" fontAlgn="base"/>
            <a:r>
              <a:rPr lang="en-US" dirty="0"/>
              <a:t>Preparation of D8.4.</a:t>
            </a:r>
          </a:p>
          <a:p>
            <a:pPr lvl="2" fontAlgn="base"/>
            <a:r>
              <a:rPr lang="en-US" dirty="0"/>
              <a:t>Regular Sustainability Meetings</a:t>
            </a:r>
          </a:p>
          <a:p>
            <a:pPr lvl="1"/>
            <a:r>
              <a:rPr lang="en-US" dirty="0"/>
              <a:t>March</a:t>
            </a:r>
          </a:p>
          <a:p>
            <a:pPr lvl="2" fontAlgn="base"/>
            <a:r>
              <a:rPr lang="en-US" dirty="0"/>
              <a:t>Finalizing D8.4 and our Sustainability Plans</a:t>
            </a:r>
          </a:p>
          <a:p>
            <a:pPr fontAlgn="base"/>
            <a:r>
              <a:rPr lang="en-US" dirty="0"/>
              <a:t>Outreach:</a:t>
            </a:r>
          </a:p>
          <a:p>
            <a:pPr lvl="1" fontAlgn="base"/>
            <a:r>
              <a:rPr lang="en-US" dirty="0"/>
              <a:t>New partners: Finland (CSC), Slovenia (ARNES), Cyprus (CYNET)</a:t>
            </a:r>
          </a:p>
          <a:p>
            <a:pPr lvl="1" fontAlgn="base"/>
            <a:r>
              <a:rPr lang="en-US" dirty="0"/>
              <a:t>Support from: European </a:t>
            </a:r>
            <a:r>
              <a:rPr lang="en-US" dirty="0" err="1"/>
              <a:t>Schoolnet</a:t>
            </a:r>
            <a:r>
              <a:rPr lang="en-US" dirty="0"/>
              <a:t>, European Parents Association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5A52C4-3109-3248-9885-C951FF8F5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58D14-D28D-3243-A960-15F4D228D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506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59A84-0B9B-454D-9665-FAA15C614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30C13-7A99-054E-8C41-C02DE829CD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4"/>
            <a:ext cx="8187359" cy="4754079"/>
          </a:xfrm>
        </p:spPr>
        <p:txBody>
          <a:bodyPr numCol="2">
            <a:normAutofit/>
          </a:bodyPr>
          <a:lstStyle/>
          <a:p>
            <a:r>
              <a:rPr lang="en-US" sz="2400" b="1" dirty="0"/>
              <a:t>Centralized Model:</a:t>
            </a:r>
            <a:endParaRPr lang="en-US" sz="2000" b="1" dirty="0"/>
          </a:p>
          <a:p>
            <a:pPr lvl="1" fontAlgn="base"/>
            <a:r>
              <a:rPr lang="en-US" sz="1600" dirty="0"/>
              <a:t>Update about the activities</a:t>
            </a:r>
          </a:p>
          <a:p>
            <a:pPr lvl="2" fontAlgn="base"/>
            <a:r>
              <a:rPr lang="en-US" sz="1200" dirty="0"/>
              <a:t>The cost models has been almost designed </a:t>
            </a:r>
          </a:p>
          <a:p>
            <a:pPr lvl="2" fontAlgn="base"/>
            <a:r>
              <a:rPr lang="en-US" sz="1200" dirty="0"/>
              <a:t>Would be shared to partners by the end of December 2019</a:t>
            </a:r>
          </a:p>
          <a:p>
            <a:pPr lvl="1" fontAlgn="base"/>
            <a:r>
              <a:rPr lang="en-US" sz="1600" dirty="0"/>
              <a:t>Who will host the Centralized Model?</a:t>
            </a:r>
          </a:p>
          <a:p>
            <a:pPr lvl="2" fontAlgn="base"/>
            <a:r>
              <a:rPr lang="en-US" sz="1200" dirty="0"/>
              <a:t>PSNC (also hosting and providing tools)</a:t>
            </a:r>
          </a:p>
          <a:p>
            <a:pPr lvl="2" fontAlgn="base"/>
            <a:r>
              <a:rPr lang="en-US" sz="1200" dirty="0"/>
              <a:t>GRNET (also hosting and providing the tool - </a:t>
            </a:r>
            <a:r>
              <a:rPr lang="en-US" sz="1200" dirty="0" err="1"/>
              <a:t>eduOER</a:t>
            </a:r>
            <a:r>
              <a:rPr lang="en-US" sz="1200" dirty="0"/>
              <a:t>)</a:t>
            </a:r>
          </a:p>
          <a:p>
            <a:pPr lvl="1" fontAlgn="base"/>
            <a:r>
              <a:rPr lang="en-US" sz="1600" dirty="0"/>
              <a:t>How to get funded?</a:t>
            </a:r>
          </a:p>
          <a:p>
            <a:pPr lvl="2" fontAlgn="base"/>
            <a:r>
              <a:rPr lang="en-US" sz="1200" dirty="0"/>
              <a:t>National model funded by NRENs</a:t>
            </a:r>
          </a:p>
          <a:p>
            <a:pPr lvl="2" fontAlgn="base"/>
            <a:r>
              <a:rPr lang="en-US" sz="1200" dirty="0" err="1"/>
              <a:t>Centralised</a:t>
            </a:r>
            <a:r>
              <a:rPr lang="en-US" sz="1200" dirty="0"/>
              <a:t> model - options:</a:t>
            </a:r>
          </a:p>
          <a:p>
            <a:pPr lvl="3" fontAlgn="base"/>
            <a:r>
              <a:rPr lang="en-US" sz="1400" dirty="0"/>
              <a:t>NREN funded</a:t>
            </a:r>
          </a:p>
          <a:p>
            <a:pPr lvl="3" fontAlgn="base"/>
            <a:r>
              <a:rPr lang="en-US" sz="1400" dirty="0"/>
              <a:t>Government funded</a:t>
            </a:r>
          </a:p>
          <a:p>
            <a:pPr lvl="3" fontAlgn="base"/>
            <a:r>
              <a:rPr lang="en-US" sz="1400" dirty="0"/>
              <a:t>Other: projects, schools...</a:t>
            </a:r>
            <a:r>
              <a:rPr lang="en-US" sz="1400" dirty="0" err="1"/>
              <a:t>etc</a:t>
            </a:r>
            <a:endParaRPr lang="en-US" sz="1200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National Models:</a:t>
            </a:r>
            <a:endParaRPr lang="en-US" sz="2000" b="1" dirty="0"/>
          </a:p>
          <a:p>
            <a:pPr lvl="1" fontAlgn="base"/>
            <a:r>
              <a:rPr lang="en-US" sz="1400" dirty="0"/>
              <a:t>Lithuanian National Model Status Update </a:t>
            </a:r>
          </a:p>
          <a:p>
            <a:pPr lvl="1" fontAlgn="base"/>
            <a:r>
              <a:rPr lang="en-US" sz="1400" dirty="0"/>
              <a:t>Update about new project, dedicated by Lithuanian ministry of education.</a:t>
            </a:r>
          </a:p>
          <a:p>
            <a:pPr lvl="2" fontAlgn="base"/>
            <a:r>
              <a:rPr lang="en-US" sz="1100" dirty="0"/>
              <a:t>2020 will be funded by LITNET</a:t>
            </a:r>
          </a:p>
          <a:p>
            <a:pPr lvl="2" fontAlgn="base"/>
            <a:r>
              <a:rPr lang="en-US" sz="1100" dirty="0"/>
              <a:t>2021 is looking for governmental funding</a:t>
            </a:r>
          </a:p>
          <a:p>
            <a:pPr lvl="1" fontAlgn="base"/>
            <a:r>
              <a:rPr lang="en-US" sz="1400" dirty="0"/>
              <a:t>Hungary and Poland National Models Update</a:t>
            </a:r>
          </a:p>
          <a:p>
            <a:pPr lvl="2" fontAlgn="base"/>
            <a:r>
              <a:rPr lang="en-US" sz="1100" dirty="0"/>
              <a:t>They are still working on getting funds for 5 years.</a:t>
            </a:r>
          </a:p>
          <a:p>
            <a:pPr lvl="1" fontAlgn="base"/>
            <a:r>
              <a:rPr lang="en-US" sz="1400" dirty="0"/>
              <a:t>Greece</a:t>
            </a:r>
          </a:p>
          <a:p>
            <a:pPr lvl="2" fontAlgn="base"/>
            <a:r>
              <a:rPr lang="en-US" sz="1100" dirty="0"/>
              <a:t>Planning to establish national model</a:t>
            </a:r>
          </a:p>
          <a:p>
            <a:pPr lvl="1" fontAlgn="base"/>
            <a:r>
              <a:rPr lang="en-US" sz="1400" dirty="0"/>
              <a:t>Germany</a:t>
            </a:r>
          </a:p>
          <a:p>
            <a:pPr lvl="2" fontAlgn="base"/>
            <a:r>
              <a:rPr lang="en-US" sz="1100" dirty="0"/>
              <a:t>Planning to use Technical Exploitation Business Plan</a:t>
            </a:r>
          </a:p>
          <a:p>
            <a:pPr lvl="1" fontAlgn="base"/>
            <a:r>
              <a:rPr lang="en-US" sz="1400" dirty="0"/>
              <a:t>Italy</a:t>
            </a:r>
          </a:p>
          <a:p>
            <a:pPr lvl="2" fontAlgn="base"/>
            <a:r>
              <a:rPr lang="en-US" sz="1100" dirty="0"/>
              <a:t>Estimate the establishment of centralized or national model</a:t>
            </a:r>
          </a:p>
          <a:p>
            <a:pPr lvl="2" fontAlgn="base"/>
            <a:r>
              <a:rPr lang="en-US" sz="1100" dirty="0"/>
              <a:t>Working on University as a hub business model</a:t>
            </a:r>
          </a:p>
          <a:p>
            <a:pPr lvl="1" fontAlgn="base"/>
            <a:r>
              <a:rPr lang="en-US" sz="1400" dirty="0"/>
              <a:t>Portugal and Spain</a:t>
            </a:r>
          </a:p>
          <a:p>
            <a:pPr lvl="2" fontAlgn="base"/>
            <a:r>
              <a:rPr lang="en-US" sz="1100" dirty="0"/>
              <a:t>Still on the planning phase.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2A9471-CD64-3741-B936-A16F9086A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67C92-239F-DC48-9AFF-3B71E9C09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2811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BE02E-0BE3-8F42-AB81-FB877D367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3F3C2-AD1E-334D-A734-E178E6C84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Outcomes of the GA</a:t>
            </a:r>
          </a:p>
          <a:p>
            <a:r>
              <a:rPr lang="en-US" sz="2400" dirty="0"/>
              <a:t>Amendment:</a:t>
            </a:r>
          </a:p>
          <a:p>
            <a:pPr lvl="1"/>
            <a:r>
              <a:rPr lang="en-US" dirty="0"/>
              <a:t>Status</a:t>
            </a:r>
          </a:p>
          <a:p>
            <a:pPr lvl="1"/>
            <a:r>
              <a:rPr lang="en-US" dirty="0"/>
              <a:t>Budget changes</a:t>
            </a:r>
          </a:p>
          <a:p>
            <a:pPr lvl="1"/>
            <a:r>
              <a:rPr lang="en-US" dirty="0"/>
              <a:t>Tasks until the end of the project</a:t>
            </a:r>
          </a:p>
          <a:p>
            <a:r>
              <a:rPr lang="en-US" sz="2400" dirty="0"/>
              <a:t>Sustainability</a:t>
            </a:r>
          </a:p>
          <a:p>
            <a:r>
              <a:rPr lang="en-US" sz="2400" dirty="0"/>
              <a:t>Closed session with only board members to discuss confidential issues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1609F-471F-EA4F-8EF4-76E3971F1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89A51-67FC-ED4D-A91A-4D01F89F1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3818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 err="1">
                <a:solidFill>
                  <a:schemeClr val="accent2"/>
                </a:solidFill>
              </a:rPr>
              <a:t>Outcomes</a:t>
            </a:r>
            <a:r>
              <a:rPr lang="pt-BR" sz="4050" dirty="0">
                <a:solidFill>
                  <a:schemeClr val="accent2"/>
                </a:solidFill>
              </a:rPr>
              <a:t> </a:t>
            </a:r>
            <a:r>
              <a:rPr lang="pt-BR" sz="4050" dirty="0" err="1">
                <a:solidFill>
                  <a:schemeClr val="accent2"/>
                </a:solidFill>
              </a:rPr>
              <a:t>of</a:t>
            </a:r>
            <a:r>
              <a:rPr lang="pt-BR" sz="4050" dirty="0">
                <a:solidFill>
                  <a:schemeClr val="accent2"/>
                </a:solidFill>
              </a:rPr>
              <a:t> 5th GA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925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Casper Dreef</a:t>
            </a:r>
          </a:p>
          <a:p>
            <a:pPr algn="l"/>
            <a:r>
              <a:rPr lang="pt-BR" dirty="0"/>
              <a:t>GÉANT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Stabilized SSO and other technical constraints discussion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12 issues raised</a:t>
            </a:r>
          </a:p>
          <a:p>
            <a:endParaRPr lang="en-GB" dirty="0"/>
          </a:p>
          <a:p>
            <a:r>
              <a:rPr lang="en-GB" dirty="0"/>
              <a:t>Reinforce the usage of GitHub</a:t>
            </a:r>
          </a:p>
          <a:p>
            <a:pPr lvl="1"/>
            <a:r>
              <a:rPr lang="en-GB" dirty="0"/>
              <a:t>GitHub: </a:t>
            </a:r>
            <a:r>
              <a:rPr lang="en-GB" u="sng" dirty="0">
                <a:hlinkClick r:id="rId3"/>
              </a:rPr>
              <a:t>https://github.com/up2university</a:t>
            </a:r>
            <a:r>
              <a:rPr lang="en-GB" dirty="0"/>
              <a:t> </a:t>
            </a:r>
          </a:p>
          <a:p>
            <a:pPr lvl="1"/>
            <a:r>
              <a:rPr lang="en-GB" dirty="0"/>
              <a:t>The issue tracking procedure: </a:t>
            </a:r>
            <a:r>
              <a:rPr lang="en-GB" u="sng" dirty="0">
                <a:hlinkClick r:id="rId4"/>
              </a:rPr>
              <a:t>https://wiki.geant.org/display/UP2U/Issue+tracking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Current status:</a:t>
            </a:r>
          </a:p>
          <a:p>
            <a:pPr lvl="1"/>
            <a:r>
              <a:rPr lang="en-GB" dirty="0"/>
              <a:t>SSO login issues mitigated, but this is not the long-term solution</a:t>
            </a:r>
          </a:p>
          <a:p>
            <a:pPr lvl="1"/>
            <a:r>
              <a:rPr lang="en-GB" dirty="0"/>
              <a:t>Test courses have been removed from production platform</a:t>
            </a:r>
          </a:p>
          <a:p>
            <a:pPr lvl="1"/>
            <a:r>
              <a:rPr lang="en-GB" dirty="0"/>
              <a:t>LA: WP4, WP5 &amp; WP7 work together on plugins on Moodle and development of plugins for external tools</a:t>
            </a:r>
          </a:p>
          <a:p>
            <a:pPr lvl="1"/>
            <a:r>
              <a:rPr lang="en-GB" dirty="0"/>
              <a:t>Minor consent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0149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Minor consent / GDPR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Recommendations on KWS integration</a:t>
            </a:r>
          </a:p>
          <a:p>
            <a:pPr lvl="1"/>
            <a:r>
              <a:rPr lang="en-GB" dirty="0"/>
              <a:t>Top level integration</a:t>
            </a:r>
          </a:p>
          <a:p>
            <a:pPr lvl="1"/>
            <a:r>
              <a:rPr lang="en-GB" dirty="0"/>
              <a:t>Push consent collection to all tools</a:t>
            </a:r>
          </a:p>
          <a:p>
            <a:pPr lvl="1"/>
            <a:r>
              <a:rPr lang="en-GB" dirty="0"/>
              <a:t>Minimise data loss</a:t>
            </a:r>
          </a:p>
          <a:p>
            <a:pPr lvl="1"/>
            <a:endParaRPr lang="en-GB" dirty="0"/>
          </a:p>
          <a:p>
            <a:r>
              <a:rPr lang="en-GB" dirty="0"/>
              <a:t>Interim solutions</a:t>
            </a:r>
          </a:p>
          <a:p>
            <a:pPr lvl="1"/>
            <a:r>
              <a:rPr lang="en-GB" dirty="0"/>
              <a:t>Gather consent on school level (e.g. Greek pilot)</a:t>
            </a:r>
          </a:p>
          <a:p>
            <a:pPr lvl="1"/>
            <a:r>
              <a:rPr lang="en-GB" dirty="0"/>
              <a:t>Latest version of Moodle (done, only covers Moodle tools)</a:t>
            </a:r>
          </a:p>
          <a:p>
            <a:endParaRPr lang="en-GB" dirty="0"/>
          </a:p>
          <a:p>
            <a:r>
              <a:rPr lang="en-GB" dirty="0"/>
              <a:t>Currently GWDG is working on the implementation of KWS</a:t>
            </a:r>
          </a:p>
          <a:p>
            <a:pPr lvl="1"/>
            <a:r>
              <a:rPr lang="en-GB" dirty="0"/>
              <a:t>Finalising research (how to implement)</a:t>
            </a:r>
          </a:p>
          <a:p>
            <a:pPr lvl="1"/>
            <a:r>
              <a:rPr lang="en-GB" dirty="0"/>
              <a:t>Will provide information on next steps and timeline in due course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4186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Pilot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makes one pilot implication model more successful than others?</a:t>
            </a:r>
          </a:p>
          <a:p>
            <a:pPr lvl="1"/>
            <a:r>
              <a:rPr lang="en-GB" dirty="0"/>
              <a:t>Badges and certificates</a:t>
            </a:r>
          </a:p>
          <a:p>
            <a:pPr lvl="1"/>
            <a:r>
              <a:rPr lang="en-GB" dirty="0"/>
              <a:t>High quality content</a:t>
            </a:r>
          </a:p>
          <a:p>
            <a:pPr lvl="1"/>
            <a:r>
              <a:rPr lang="en-GB" dirty="0"/>
              <a:t>Using the platform for other purposes: contests, workshops, one-off events</a:t>
            </a:r>
          </a:p>
          <a:p>
            <a:pPr lvl="1"/>
            <a:endParaRPr lang="en-GB" dirty="0"/>
          </a:p>
          <a:p>
            <a:r>
              <a:rPr lang="en-GB" dirty="0"/>
              <a:t>Analysis: why don’t teachers complete the CPD cycle?</a:t>
            </a:r>
          </a:p>
          <a:p>
            <a:pPr lvl="1"/>
            <a:r>
              <a:rPr lang="en-GB" dirty="0"/>
              <a:t>WP7 started analysing CPD results </a:t>
            </a:r>
          </a:p>
          <a:p>
            <a:pPr lvl="1"/>
            <a:r>
              <a:rPr lang="en-GB" dirty="0"/>
              <a:t>Preliminary results: no added value seen against competitive solutions, difficulty using tools, and lack of real support for teachers from their schools that forces teachers to devote their free time to Up2U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7764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Pilot updates (2)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941681F-DB71-DA42-9F72-3A4882C71A3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2093754"/>
          <a:ext cx="7886700" cy="33629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77340">
                  <a:extLst>
                    <a:ext uri="{9D8B030D-6E8A-4147-A177-3AD203B41FA5}">
                      <a16:colId xmlns:a16="http://schemas.microsoft.com/office/drawing/2014/main" val="3508279516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4063852060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2308405730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804386316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485792973"/>
                    </a:ext>
                  </a:extLst>
                </a:gridCol>
              </a:tblGrid>
              <a:tr h="3048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Country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Training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Pilots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929684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Schools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Teachers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Schools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Students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88399242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Germany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79321426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Greece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220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45722694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Hungary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51293014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Italy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124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38042204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Lithuania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370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790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156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20,000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8451859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Poland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306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4035063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Portugal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120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407739334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100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96927215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Totals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620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1369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196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20,792</a:t>
                      </a: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945344831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5089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Pilot updates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New pilots within the consortium:</a:t>
            </a:r>
          </a:p>
          <a:p>
            <a:pPr lvl="1"/>
            <a:r>
              <a:rPr lang="en-GB" dirty="0"/>
              <a:t>UK / Open University</a:t>
            </a:r>
          </a:p>
          <a:p>
            <a:pPr lvl="1"/>
            <a:r>
              <a:rPr lang="en-GB" dirty="0"/>
              <a:t>Israel / IUCC &amp; Tel Aviv University</a:t>
            </a:r>
          </a:p>
          <a:p>
            <a:pPr lvl="1"/>
            <a:endParaRPr lang="en-GB" dirty="0"/>
          </a:p>
          <a:p>
            <a:r>
              <a:rPr lang="en-GB" dirty="0"/>
              <a:t>External NRENs:</a:t>
            </a:r>
          </a:p>
          <a:p>
            <a:pPr lvl="1"/>
            <a:r>
              <a:rPr lang="en-GB" dirty="0"/>
              <a:t>Finland / CSC</a:t>
            </a:r>
          </a:p>
          <a:p>
            <a:pPr lvl="1"/>
            <a:r>
              <a:rPr lang="en-GB" dirty="0"/>
              <a:t>Slovenia / ARNES</a:t>
            </a:r>
          </a:p>
          <a:p>
            <a:pPr lvl="1"/>
            <a:r>
              <a:rPr lang="en-GB" dirty="0"/>
              <a:t>Cyprus / CYNET</a:t>
            </a:r>
          </a:p>
          <a:p>
            <a:pPr lvl="1"/>
            <a:endParaRPr lang="en-GB" dirty="0"/>
          </a:p>
          <a:p>
            <a:r>
              <a:rPr lang="en-GB" dirty="0"/>
              <a:t>Support</a:t>
            </a:r>
          </a:p>
          <a:p>
            <a:pPr lvl="1"/>
            <a:r>
              <a:rPr lang="en-GB" dirty="0"/>
              <a:t>Soft CPD: online training materials for teachers provided by WP5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6769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Sustainability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Models identified at the GA:</a:t>
            </a:r>
          </a:p>
          <a:p>
            <a:r>
              <a:rPr lang="en-GB" dirty="0"/>
              <a:t>Centralised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Decentralised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CS3MESH4EOSC</a:t>
            </a:r>
          </a:p>
          <a:p>
            <a:endParaRPr lang="en-GB" dirty="0"/>
          </a:p>
          <a:p>
            <a:r>
              <a:rPr lang="en-GB" dirty="0"/>
              <a:t>University-as-a-Hub</a:t>
            </a:r>
          </a:p>
          <a:p>
            <a:endParaRPr lang="en-GB" dirty="0"/>
          </a:p>
          <a:p>
            <a:r>
              <a:rPr lang="en-GB" dirty="0"/>
              <a:t>Agenda item 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66752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386</TotalTime>
  <Words>1350</Words>
  <Application>Microsoft Macintosh PowerPoint</Application>
  <PresentationFormat>On-screen Show (4:3)</PresentationFormat>
  <Paragraphs>371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Raleway</vt:lpstr>
      <vt:lpstr>Raleway Light</vt:lpstr>
      <vt:lpstr>Wingdings</vt:lpstr>
      <vt:lpstr>Tema do Office</vt:lpstr>
      <vt:lpstr>7th Board Meeting</vt:lpstr>
      <vt:lpstr>Agenda</vt:lpstr>
      <vt:lpstr>Outcomes of 5th GA</vt:lpstr>
      <vt:lpstr>Stabilized SSO and other technical constraints discussion </vt:lpstr>
      <vt:lpstr>Minor consent / GDPR</vt:lpstr>
      <vt:lpstr>Pilot updates</vt:lpstr>
      <vt:lpstr>Pilot updates (2)</vt:lpstr>
      <vt:lpstr>Pilot updates (3)</vt:lpstr>
      <vt:lpstr>Sustainability</vt:lpstr>
      <vt:lpstr>Amendment</vt:lpstr>
      <vt:lpstr>Status</vt:lpstr>
      <vt:lpstr>Budget changes</vt:lpstr>
      <vt:lpstr>Tasks until the end of the project</vt:lpstr>
      <vt:lpstr>Sustainability</vt:lpstr>
      <vt:lpstr>Sustainability</vt:lpstr>
      <vt:lpstr>Sustainability models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Outcomes of 5th GA</dc:title>
  <dc:creator>Casper Dreef</dc:creator>
  <cp:lastModifiedBy>Gyöngyi Horváth</cp:lastModifiedBy>
  <cp:revision>17</cp:revision>
  <dcterms:created xsi:type="dcterms:W3CDTF">2019-12-06T10:48:44Z</dcterms:created>
  <dcterms:modified xsi:type="dcterms:W3CDTF">2019-12-12T13:42:51Z</dcterms:modified>
</cp:coreProperties>
</file>