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0" r:id="rId3"/>
    <p:sldId id="667" r:id="rId4"/>
    <p:sldId id="683" r:id="rId5"/>
    <p:sldId id="680" r:id="rId6"/>
    <p:sldId id="682" r:id="rId7"/>
    <p:sldId id="679" r:id="rId8"/>
    <p:sldId id="685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 Piger" initials="SP" lastIdx="1" clrIdx="0">
    <p:extLst>
      <p:ext uri="{19B8F6BF-5375-455C-9EA6-DF929625EA0E}">
        <p15:presenceInfo xmlns:p15="http://schemas.microsoft.com/office/powerpoint/2012/main" userId="Stefan Pig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ED952D"/>
    <a:srgbClr val="85BC41"/>
    <a:srgbClr val="DBEAF2"/>
    <a:srgbClr val="006DAA"/>
    <a:srgbClr val="AF0000"/>
    <a:srgbClr val="0090D6"/>
    <a:srgbClr val="F01919"/>
    <a:srgbClr val="5F5F5F"/>
    <a:srgbClr val="A2257C"/>
    <a:srgbClr val="4D4D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4"/>
    <p:restoredTop sz="92142"/>
  </p:normalViewPr>
  <p:slideViewPr>
    <p:cSldViewPr snapToGrid="0" snapToObjects="1">
      <p:cViewPr>
        <p:scale>
          <a:sx n="105" d="100"/>
          <a:sy n="105" d="100"/>
        </p:scale>
        <p:origin x="232" y="6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C76B7-813A-A54C-8257-0CF511EF6554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DF755-3141-D941-8C4F-9C8437C172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151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BBD41-DA2A-7642-A757-CEE5A6C52A8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A3B30-F526-CC4B-9C67-D498773BB7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856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A3B30-F526-CC4B-9C67-D498773BB78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907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A3B30-F526-CC4B-9C67-D498773BB78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648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199" y="2681662"/>
            <a:ext cx="10744197" cy="85498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spc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8200" y="3734855"/>
            <a:ext cx="9144000" cy="536575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rgbClr val="0084BF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9"/>
          <a:stretch/>
        </p:blipFill>
        <p:spPr>
          <a:xfrm>
            <a:off x="0" y="5871411"/>
            <a:ext cx="10324214" cy="82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hoch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9075" cy="786667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677878" y="1336746"/>
            <a:ext cx="7140452" cy="4860000"/>
          </a:xfrm>
        </p:spPr>
        <p:txBody>
          <a:bodyPr/>
          <a:lstStyle>
            <a:lvl1pPr>
              <a:lnSpc>
                <a:spcPct val="140000"/>
              </a:lnSpc>
              <a:defRPr/>
            </a:lvl1pPr>
            <a:lvl2pPr>
              <a:lnSpc>
                <a:spcPct val="12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12.11.2024</a:t>
            </a:r>
            <a:endParaRPr lang="de-DE" dirty="0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33rd STF Berlin 2024</a:t>
            </a:r>
            <a:endParaRPr lang="de-DE" dirty="0"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626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73671" y="365125"/>
            <a:ext cx="8552615" cy="1002053"/>
          </a:xfrm>
          <a:prstGeom prst="rect">
            <a:avLst/>
          </a:prstGeom>
        </p:spPr>
        <p:txBody>
          <a:bodyPr/>
          <a:lstStyle>
            <a:lvl1pPr>
              <a:defRPr spc="3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Inhalt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373671" y="2014197"/>
            <a:ext cx="11444659" cy="4158003"/>
          </a:xfrm>
        </p:spPr>
        <p:txBody>
          <a:bodyPr>
            <a:normAutofit/>
          </a:bodyPr>
          <a:lstStyle>
            <a:lvl1pPr marL="457200" indent="-457200">
              <a:lnSpc>
                <a:spcPct val="150000"/>
              </a:lnSpc>
              <a:buFont typeface="+mj-lt"/>
              <a:buAutoNum type="romanUcPeriod"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367" y="365125"/>
            <a:ext cx="2343963" cy="1002053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136577" y="1409926"/>
            <a:ext cx="9229157" cy="18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9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341829" cy="786667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373671" y="1353029"/>
            <a:ext cx="11444659" cy="4840532"/>
          </a:xfrm>
        </p:spPr>
        <p:txBody>
          <a:bodyPr vert="eaVer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0" name="Bild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12.11.2024</a:t>
            </a:r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33rd STF Berlin 2024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808714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373671" y="365125"/>
            <a:ext cx="819882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10" name="Bild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12.11.2024</a:t>
            </a:r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33rd STF Berlin 2024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9075" cy="78666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pic>
        <p:nvPicPr>
          <p:cNvPr id="8" name="Bild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12.11.2024</a:t>
            </a:r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33rd STF Berlin 2024</a:t>
            </a:r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8515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3671" y="1343295"/>
            <a:ext cx="11444400" cy="4860000"/>
          </a:xfrm>
        </p:spPr>
        <p:txBody>
          <a:bodyPr/>
          <a:lstStyle>
            <a:lvl1pPr marL="228600" indent="-22860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0084BF"/>
              </a:buClr>
              <a:buFont typeface="LucidaGrande" charset="0"/>
              <a:buChar char="▸"/>
              <a:defRPr sz="2200">
                <a:solidFill>
                  <a:srgbClr val="4D4D4C"/>
                </a:solidFill>
              </a:defRPr>
            </a:lvl1pPr>
            <a:lvl2pPr marL="685800" indent="-228600">
              <a:lnSpc>
                <a:spcPct val="120000"/>
              </a:lnSpc>
              <a:buClr>
                <a:srgbClr val="0084BF"/>
              </a:buClr>
              <a:buFont typeface="LucidaGrande" charset="0"/>
              <a:buChar char="▹"/>
              <a:defRPr sz="2000">
                <a:solidFill>
                  <a:srgbClr val="4D4D4C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84BF"/>
              </a:buClr>
              <a:buFont typeface="LucidaGrande" charset="0"/>
              <a:buChar char="▹"/>
              <a:defRPr>
                <a:solidFill>
                  <a:srgbClr val="4D4D4C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84BF"/>
              </a:buClr>
              <a:buFont typeface="LucidaGrande" charset="0"/>
              <a:buChar char="▹"/>
              <a:defRPr>
                <a:solidFill>
                  <a:srgbClr val="4D4D4C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84BF"/>
              </a:buClr>
              <a:buFont typeface="LucidaGrande" charset="0"/>
              <a:buChar char="▹"/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12.11.2024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33rd STF Berlin 2024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elplatzhalter 7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0283" cy="786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310" y="4031761"/>
            <a:ext cx="10515600" cy="60272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spc="300"/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5" name="Bild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9"/>
          <a:stretch/>
        </p:blipFill>
        <p:spPr>
          <a:xfrm>
            <a:off x="0" y="5871411"/>
            <a:ext cx="12961088" cy="822989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367" y="365125"/>
            <a:ext cx="2343963" cy="100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43295" cy="786667"/>
          </a:xfrm>
          <a:prstGeom prst="rect">
            <a:avLst/>
          </a:prstGeom>
        </p:spPr>
        <p:txBody>
          <a:bodyPr/>
          <a:lstStyle>
            <a:lvl1pPr>
              <a:defRPr spc="3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3671" y="1380392"/>
            <a:ext cx="5580000" cy="4680000"/>
          </a:xfrm>
        </p:spPr>
        <p:txBody>
          <a:bodyPr/>
          <a:lstStyle>
            <a:lvl1pPr>
              <a:lnSpc>
                <a:spcPct val="140000"/>
              </a:lnSpc>
              <a:defRPr sz="2000"/>
            </a:lvl1pPr>
            <a:lvl2pPr>
              <a:lnSpc>
                <a:spcPct val="12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1" name="Bild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5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12.11.2024</a:t>
            </a:r>
            <a:endParaRPr lang="de-DE" dirty="0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33rd STF Berlin 2024</a:t>
            </a:r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Inhaltsplatzhalter 2"/>
          <p:cNvSpPr>
            <a:spLocks noGrp="1"/>
          </p:cNvSpPr>
          <p:nvPr>
            <p:ph sz="half" idx="13"/>
          </p:nvPr>
        </p:nvSpPr>
        <p:spPr>
          <a:xfrm>
            <a:off x="6238330" y="1380392"/>
            <a:ext cx="5580000" cy="4680000"/>
          </a:xfrm>
        </p:spPr>
        <p:txBody>
          <a:bodyPr/>
          <a:lstStyle>
            <a:lvl1pPr>
              <a:lnSpc>
                <a:spcPct val="140000"/>
              </a:lnSpc>
              <a:defRPr sz="2000"/>
            </a:lvl1pPr>
            <a:lvl2pPr>
              <a:lnSpc>
                <a:spcPct val="12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36321" cy="7866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84BF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3672" y="1354015"/>
            <a:ext cx="5580000" cy="703385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85BC4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3672" y="2189435"/>
            <a:ext cx="5580000" cy="4007311"/>
          </a:xfrm>
        </p:spPr>
        <p:txBody>
          <a:bodyPr/>
          <a:lstStyle>
            <a:lvl1pPr>
              <a:defRPr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238330" y="1362254"/>
            <a:ext cx="5580000" cy="703385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85BC4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38330" y="2197674"/>
            <a:ext cx="5580000" cy="399907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4" name="Bild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7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12.11.2024</a:t>
            </a:r>
            <a:endParaRPr lang="de-DE" dirty="0"/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33rd STF Berlin 2024</a:t>
            </a:r>
            <a:endParaRPr lang="de-DE" dirty="0"/>
          </a:p>
        </p:txBody>
      </p:sp>
      <p:sp>
        <p:nvSpPr>
          <p:cNvPr id="1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2" y="365125"/>
            <a:ext cx="9306660" cy="7866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7" name="Medienplatzhalter 6"/>
          <p:cNvSpPr>
            <a:spLocks noGrp="1"/>
          </p:cNvSpPr>
          <p:nvPr>
            <p:ph type="media" sz="quarter" idx="13"/>
          </p:nvPr>
        </p:nvSpPr>
        <p:spPr>
          <a:xfrm>
            <a:off x="373671" y="1343295"/>
            <a:ext cx="11444659" cy="4860000"/>
          </a:xfrm>
        </p:spPr>
        <p:txBody>
          <a:bodyPr/>
          <a:lstStyle/>
          <a:p>
            <a:endParaRPr lang="de-DE"/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4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12.11.2024</a:t>
            </a:r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33rd STF Berlin 2024</a:t>
            </a:r>
            <a:endParaRPr lang="de-DE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493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0" y="1343295"/>
            <a:ext cx="6865330" cy="4860000"/>
          </a:xfrm>
        </p:spPr>
        <p:txBody>
          <a:bodyPr/>
          <a:lstStyle>
            <a:lvl1pPr>
              <a:defRPr sz="2200">
                <a:solidFill>
                  <a:srgbClr val="4D4D4C"/>
                </a:solidFill>
              </a:defRPr>
            </a:lvl1pPr>
            <a:lvl2pPr>
              <a:defRPr sz="2000">
                <a:solidFill>
                  <a:srgbClr val="4D4D4C"/>
                </a:solidFill>
              </a:defRPr>
            </a:lvl2pPr>
            <a:lvl3pPr>
              <a:defRPr sz="1800">
                <a:solidFill>
                  <a:srgbClr val="4D4D4C"/>
                </a:solidFill>
              </a:defRPr>
            </a:lvl3pPr>
            <a:lvl4pPr>
              <a:defRPr sz="1800">
                <a:solidFill>
                  <a:srgbClr val="4D4D4C"/>
                </a:solidFill>
              </a:defRPr>
            </a:lvl4pPr>
            <a:lvl5pPr>
              <a:defRPr sz="1800">
                <a:solidFill>
                  <a:srgbClr val="4D4D4C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73672" y="1343295"/>
            <a:ext cx="4396766" cy="486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373672" y="365125"/>
            <a:ext cx="9324244" cy="786667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pic>
        <p:nvPicPr>
          <p:cNvPr id="11" name="Bild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12.11.2024</a:t>
            </a:r>
            <a:endParaRPr lang="de-DE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33rd STF Berlin 2024</a:t>
            </a:r>
            <a:endParaRPr lang="de-DE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3673" y="1343295"/>
            <a:ext cx="11444657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itelplatzhalter 7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0283" cy="786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12.11.2024</a:t>
            </a:r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33rd STF Berlin 2024</a:t>
            </a:r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3" r:id="rId8"/>
    <p:sldLayoutId id="2147483656" r:id="rId9"/>
    <p:sldLayoutId id="2147483662" r:id="rId10"/>
    <p:sldLayoutId id="2147483660" r:id="rId11"/>
    <p:sldLayoutId id="2147483658" r:id="rId12"/>
    <p:sldLayoutId id="2147483659" r:id="rId13"/>
    <p:sldLayoutId id="2147483661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 spc="3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600" indent="-228600" algn="l" defTabSz="914400" rtl="0" eaLnBrk="1" latinLnBrk="0" hangingPunct="1">
        <a:lnSpc>
          <a:spcPct val="140000"/>
        </a:lnSpc>
        <a:spcBef>
          <a:spcPts val="0"/>
        </a:spcBef>
        <a:buClr>
          <a:schemeClr val="tx2"/>
        </a:buClr>
        <a:buFont typeface="LucidaGrande" charset="0"/>
        <a:buChar char="▸"/>
        <a:defRPr sz="22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2"/>
        </a:buClr>
        <a:buFont typeface="LucidaGrande" charset="0"/>
        <a:buChar char="▹"/>
        <a:defRPr sz="20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LucidaGrande" charset="0"/>
        <a:buChar char="▹"/>
        <a:defRPr sz="18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LucidaGrande" charset="0"/>
        <a:buChar char="▸"/>
        <a:defRPr sz="18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LucidaGrande" charset="0"/>
        <a:buChar char="▸"/>
        <a:defRPr sz="18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9"/>
          <a:stretch/>
        </p:blipFill>
        <p:spPr>
          <a:xfrm>
            <a:off x="0" y="4796466"/>
            <a:ext cx="9008077" cy="822989"/>
          </a:xfrm>
          <a:prstGeom prst="rect">
            <a:avLst/>
          </a:prstGeom>
        </p:spPr>
      </p:pic>
      <p:pic>
        <p:nvPicPr>
          <p:cNvPr id="2" name="Bild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967" y="2289511"/>
            <a:ext cx="8074152" cy="154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DE" dirty="0"/>
              <a:t>DFNs </a:t>
            </a:r>
            <a:r>
              <a:rPr lang="de-DE" dirty="0" err="1"/>
              <a:t>ongoing</a:t>
            </a:r>
            <a:r>
              <a:rPr lang="de-DE" dirty="0"/>
              <a:t> </a:t>
            </a:r>
            <a:r>
              <a:rPr lang="de-DE" dirty="0" err="1"/>
              <a:t>core</a:t>
            </a:r>
            <a:r>
              <a:rPr lang="de-DE" dirty="0"/>
              <a:t> network </a:t>
            </a:r>
            <a:r>
              <a:rPr lang="de-DE" dirty="0" err="1"/>
              <a:t>migration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from</a:t>
            </a:r>
            <a:r>
              <a:rPr lang="de-DE" dirty="0"/>
              <a:t> a </a:t>
            </a:r>
            <a:r>
              <a:rPr lang="de-DE" dirty="0" err="1"/>
              <a:t>monitoring</a:t>
            </a:r>
            <a:r>
              <a:rPr lang="de-DE" dirty="0"/>
              <a:t> </a:t>
            </a:r>
            <a:r>
              <a:rPr lang="de-DE" dirty="0" err="1"/>
              <a:t>perspective</a:t>
            </a:r>
            <a:br>
              <a:rPr lang="en-US" dirty="0"/>
            </a:br>
            <a:br>
              <a:rPr lang="en-US" dirty="0"/>
            </a:br>
            <a:r>
              <a:rPr lang="en-GB" sz="2000" dirty="0"/>
              <a:t>21</a:t>
            </a:r>
            <a:r>
              <a:rPr lang="en-GB" sz="2000" baseline="30000" dirty="0"/>
              <a:t>st</a:t>
            </a:r>
            <a:r>
              <a:rPr lang="en-GB" sz="2000" dirty="0"/>
              <a:t> SIG-NOC Berlin 2024</a:t>
            </a:r>
            <a:br>
              <a:rPr lang="en-GB" sz="2000" dirty="0"/>
            </a:br>
            <a:r>
              <a:rPr lang="en-GB" sz="2000" dirty="0"/>
              <a:t>Robert Stoy</a:t>
            </a:r>
            <a:r>
              <a:rPr lang="en-GB" sz="2000" dirty="0">
                <a:solidFill>
                  <a:schemeClr val="tx2"/>
                </a:solidFill>
                <a:latin typeface="Verdana" charset="0"/>
                <a:ea typeface="Verdana" charset="0"/>
                <a:cs typeface="Verdana" charset="0"/>
              </a:rPr>
              <a:t> (DFN-NOC)</a:t>
            </a:r>
            <a:endParaRPr lang="en-GB" spc="3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B3F2C7-741B-1BC8-8E2A-36F2E1A489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3453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0AC7FC0-D168-EC27-2478-0008C883CC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</p:spPr>
        <p:txBody>
          <a:bodyPr/>
          <a:lstStyle/>
          <a:p>
            <a:r>
              <a:rPr lang="de-DE" dirty="0"/>
              <a:t>14.11.2024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E47346-3E05-FCFC-E969-61E768AD0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</p:spPr>
        <p:txBody>
          <a:bodyPr/>
          <a:lstStyle/>
          <a:p>
            <a:r>
              <a:rPr lang="de-DE" dirty="0"/>
              <a:t>21st SIG-NOC Berlin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A80864-989F-3D91-D0A8-70BC8A34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</p:spPr>
        <p:txBody>
          <a:bodyPr/>
          <a:lstStyle/>
          <a:p>
            <a:fld id="{04C9A07A-BF59-6644-AD3B-2E3DF0E31C5F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3DF701E-E531-13BD-977D-FF16735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946" y="282932"/>
            <a:ext cx="10405974" cy="786667"/>
          </a:xfrm>
        </p:spPr>
        <p:txBody>
          <a:bodyPr>
            <a:normAutofit/>
          </a:bodyPr>
          <a:lstStyle/>
          <a:p>
            <a:r>
              <a:rPr lang="de-DE" dirty="0"/>
              <a:t>X-WiN </a:t>
            </a:r>
            <a:r>
              <a:rPr lang="de-DE" dirty="0" err="1"/>
              <a:t>before</a:t>
            </a:r>
            <a:r>
              <a:rPr lang="de-DE" dirty="0"/>
              <a:t> Migration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A269BBF-B2C0-DD65-7C4A-CEE47E6B5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65" y="1093375"/>
            <a:ext cx="3600345" cy="5096202"/>
          </a:xfrm>
          <a:prstGeom prst="rect">
            <a:avLst/>
          </a:prstGeom>
        </p:spPr>
      </p:pic>
      <p:pic>
        <p:nvPicPr>
          <p:cNvPr id="75" name="Grafik 74">
            <a:extLst>
              <a:ext uri="{FF2B5EF4-FFF2-40B4-BE49-F238E27FC236}">
                <a16:creationId xmlns:a16="http://schemas.microsoft.com/office/drawing/2014/main" id="{8FF5F8CE-04E9-EBDB-0757-83F2BAFC4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418" y="1426464"/>
            <a:ext cx="6724232" cy="4072128"/>
          </a:xfrm>
          <a:prstGeom prst="rect">
            <a:avLst/>
          </a:prstGeom>
        </p:spPr>
      </p:pic>
      <p:sp>
        <p:nvSpPr>
          <p:cNvPr id="76" name="Oval 75">
            <a:extLst>
              <a:ext uri="{FF2B5EF4-FFF2-40B4-BE49-F238E27FC236}">
                <a16:creationId xmlns:a16="http://schemas.microsoft.com/office/drawing/2014/main" id="{679DF744-2242-203D-3D48-4DCA6E031AA2}"/>
              </a:ext>
            </a:extLst>
          </p:cNvPr>
          <p:cNvSpPr/>
          <p:nvPr/>
        </p:nvSpPr>
        <p:spPr>
          <a:xfrm>
            <a:off x="7754112" y="1438656"/>
            <a:ext cx="377952" cy="365760"/>
          </a:xfrm>
          <a:prstGeom prst="ellipse">
            <a:avLst/>
          </a:prstGeom>
          <a:solidFill>
            <a:schemeClr val="accent6">
              <a:lumMod val="60000"/>
              <a:lumOff val="40000"/>
              <a:alpha val="75357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ECC0C65-ABD7-A470-514B-41F4C77ABC79}"/>
              </a:ext>
            </a:extLst>
          </p:cNvPr>
          <p:cNvSpPr/>
          <p:nvPr/>
        </p:nvSpPr>
        <p:spPr>
          <a:xfrm>
            <a:off x="6650736" y="2529840"/>
            <a:ext cx="377952" cy="365760"/>
          </a:xfrm>
          <a:prstGeom prst="ellipse">
            <a:avLst/>
          </a:prstGeom>
          <a:solidFill>
            <a:schemeClr val="accent6">
              <a:lumMod val="60000"/>
              <a:lumOff val="40000"/>
              <a:alpha val="75357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CA8EA82-DD8C-459C-FBD6-BDD7F0766AE4}"/>
              </a:ext>
            </a:extLst>
          </p:cNvPr>
          <p:cNvSpPr/>
          <p:nvPr/>
        </p:nvSpPr>
        <p:spPr>
          <a:xfrm>
            <a:off x="4974336" y="3279648"/>
            <a:ext cx="377952" cy="365760"/>
          </a:xfrm>
          <a:prstGeom prst="ellipse">
            <a:avLst/>
          </a:prstGeom>
          <a:solidFill>
            <a:schemeClr val="accent6">
              <a:lumMod val="60000"/>
              <a:lumOff val="40000"/>
              <a:alpha val="75357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1236601-571D-A20A-2D12-0BD73669F5D9}"/>
              </a:ext>
            </a:extLst>
          </p:cNvPr>
          <p:cNvSpPr/>
          <p:nvPr/>
        </p:nvSpPr>
        <p:spPr>
          <a:xfrm>
            <a:off x="6675120" y="4090416"/>
            <a:ext cx="377952" cy="365760"/>
          </a:xfrm>
          <a:prstGeom prst="ellipse">
            <a:avLst/>
          </a:prstGeom>
          <a:solidFill>
            <a:schemeClr val="accent6">
              <a:lumMod val="60000"/>
              <a:lumOff val="40000"/>
              <a:alpha val="75357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9719224-2F49-EA8E-1EE8-0573BE69337F}"/>
              </a:ext>
            </a:extLst>
          </p:cNvPr>
          <p:cNvSpPr/>
          <p:nvPr/>
        </p:nvSpPr>
        <p:spPr>
          <a:xfrm>
            <a:off x="8790432" y="4072128"/>
            <a:ext cx="377952" cy="365760"/>
          </a:xfrm>
          <a:prstGeom prst="ellipse">
            <a:avLst/>
          </a:prstGeom>
          <a:solidFill>
            <a:schemeClr val="accent6">
              <a:lumMod val="60000"/>
              <a:lumOff val="40000"/>
              <a:alpha val="75357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F8DD7F03-DF5C-66AC-4940-51C3A133FE61}"/>
              </a:ext>
            </a:extLst>
          </p:cNvPr>
          <p:cNvSpPr/>
          <p:nvPr/>
        </p:nvSpPr>
        <p:spPr>
          <a:xfrm>
            <a:off x="8808720" y="2517648"/>
            <a:ext cx="377952" cy="365760"/>
          </a:xfrm>
          <a:prstGeom prst="ellipse">
            <a:avLst/>
          </a:prstGeom>
          <a:solidFill>
            <a:schemeClr val="accent6">
              <a:lumMod val="60000"/>
              <a:lumOff val="40000"/>
              <a:alpha val="75357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15F932B-FC43-A38B-ABAF-BB2DD66CE33E}"/>
              </a:ext>
            </a:extLst>
          </p:cNvPr>
          <p:cNvSpPr/>
          <p:nvPr/>
        </p:nvSpPr>
        <p:spPr>
          <a:xfrm>
            <a:off x="10533888" y="3316224"/>
            <a:ext cx="377952" cy="365760"/>
          </a:xfrm>
          <a:prstGeom prst="ellipse">
            <a:avLst/>
          </a:prstGeom>
          <a:solidFill>
            <a:schemeClr val="accent6">
              <a:lumMod val="60000"/>
              <a:lumOff val="40000"/>
              <a:alpha val="75357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255058CD-F77D-97F6-56C3-BB2320348989}"/>
              </a:ext>
            </a:extLst>
          </p:cNvPr>
          <p:cNvSpPr/>
          <p:nvPr/>
        </p:nvSpPr>
        <p:spPr>
          <a:xfrm>
            <a:off x="7735824" y="5138928"/>
            <a:ext cx="377952" cy="365760"/>
          </a:xfrm>
          <a:prstGeom prst="ellipse">
            <a:avLst/>
          </a:prstGeom>
          <a:solidFill>
            <a:schemeClr val="accent6">
              <a:lumMod val="60000"/>
              <a:lumOff val="40000"/>
              <a:alpha val="75357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8105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0AC7FC0-D168-EC27-2478-0008C883CC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</p:spPr>
        <p:txBody>
          <a:bodyPr/>
          <a:lstStyle/>
          <a:p>
            <a:r>
              <a:rPr lang="de-DE" dirty="0"/>
              <a:t>14.11.2024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E47346-3E05-FCFC-E969-61E768AD0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</p:spPr>
        <p:txBody>
          <a:bodyPr/>
          <a:lstStyle/>
          <a:p>
            <a:r>
              <a:rPr lang="de-DE" dirty="0"/>
              <a:t>21st SIG-NOC Berlin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A80864-989F-3D91-D0A8-70BC8A34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</p:spPr>
        <p:txBody>
          <a:bodyPr/>
          <a:lstStyle/>
          <a:p>
            <a:fld id="{04C9A07A-BF59-6644-AD3B-2E3DF0E31C5F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3DF701E-E531-13BD-977D-FF16735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946" y="282932"/>
            <a:ext cx="10405974" cy="786667"/>
          </a:xfrm>
        </p:spPr>
        <p:txBody>
          <a:bodyPr>
            <a:normAutofit/>
          </a:bodyPr>
          <a:lstStyle/>
          <a:p>
            <a:r>
              <a:rPr lang="de-DE" dirty="0"/>
              <a:t>(1) </a:t>
            </a:r>
            <a:r>
              <a:rPr lang="de-DE" dirty="0" err="1"/>
              <a:t>Install</a:t>
            </a:r>
            <a:r>
              <a:rPr lang="de-DE" dirty="0"/>
              <a:t> and Connect </a:t>
            </a:r>
            <a:r>
              <a:rPr lang="de-DE" dirty="0" err="1"/>
              <a:t>new</a:t>
            </a:r>
            <a:r>
              <a:rPr lang="de-DE" dirty="0"/>
              <a:t> Core Routers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A269BBF-B2C0-DD65-7C4A-CEE47E6B5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65" y="1093375"/>
            <a:ext cx="3600345" cy="509620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E63BF02-CE80-2DB5-08CA-49E6D7F0C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821" y="1434460"/>
            <a:ext cx="5822112" cy="417835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1E4D69AE-2A93-0EE2-5DC1-0F94D5B81CB8}"/>
              </a:ext>
            </a:extLst>
          </p:cNvPr>
          <p:cNvSpPr/>
          <p:nvPr/>
        </p:nvSpPr>
        <p:spPr>
          <a:xfrm rot="2515674">
            <a:off x="7552203" y="1351260"/>
            <a:ext cx="522774" cy="722216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C5BD7DE-6738-037D-B3F0-139424973B8F}"/>
              </a:ext>
            </a:extLst>
          </p:cNvPr>
          <p:cNvSpPr/>
          <p:nvPr/>
        </p:nvSpPr>
        <p:spPr>
          <a:xfrm rot="17786734">
            <a:off x="10130808" y="3247118"/>
            <a:ext cx="522774" cy="722216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49AE28-695E-137E-610B-BB41DFF6F3B2}"/>
              </a:ext>
            </a:extLst>
          </p:cNvPr>
          <p:cNvSpPr/>
          <p:nvPr/>
        </p:nvSpPr>
        <p:spPr>
          <a:xfrm rot="18982208">
            <a:off x="7576582" y="4960095"/>
            <a:ext cx="522774" cy="722216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FD03959-E3D3-2D8B-9AC2-BEB296D34EAF}"/>
              </a:ext>
            </a:extLst>
          </p:cNvPr>
          <p:cNvSpPr/>
          <p:nvPr/>
        </p:nvSpPr>
        <p:spPr>
          <a:xfrm rot="15517967">
            <a:off x="5280062" y="2916101"/>
            <a:ext cx="536058" cy="1040308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EAE915B-C976-FEDE-082C-D55446CC9CA1}"/>
              </a:ext>
            </a:extLst>
          </p:cNvPr>
          <p:cNvSpPr/>
          <p:nvPr/>
        </p:nvSpPr>
        <p:spPr>
          <a:xfrm rot="18690486">
            <a:off x="6301828" y="2272081"/>
            <a:ext cx="564213" cy="793049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EDAAA90-A5A3-FBAB-8924-95F3C1D2E6E7}"/>
              </a:ext>
            </a:extLst>
          </p:cNvPr>
          <p:cNvSpPr/>
          <p:nvPr/>
        </p:nvSpPr>
        <p:spPr>
          <a:xfrm rot="18960867">
            <a:off x="8563444" y="3997251"/>
            <a:ext cx="564213" cy="793049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F9D5976-49C4-0EE1-19FE-C433002CA939}"/>
              </a:ext>
            </a:extLst>
          </p:cNvPr>
          <p:cNvSpPr/>
          <p:nvPr/>
        </p:nvSpPr>
        <p:spPr>
          <a:xfrm rot="18104218">
            <a:off x="6764589" y="3916389"/>
            <a:ext cx="601348" cy="1018614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C5B1986-F763-0A74-42B2-413C04770571}"/>
              </a:ext>
            </a:extLst>
          </p:cNvPr>
          <p:cNvSpPr/>
          <p:nvPr/>
        </p:nvSpPr>
        <p:spPr>
          <a:xfrm rot="13350244">
            <a:off x="8632153" y="2214594"/>
            <a:ext cx="493644" cy="849103"/>
          </a:xfrm>
          <a:prstGeom prst="ellipse">
            <a:avLst/>
          </a:prstGeom>
          <a:solidFill>
            <a:schemeClr val="accent1">
              <a:alpha val="31204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9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0AC7FC0-D168-EC27-2478-0008C883CC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</p:spPr>
        <p:txBody>
          <a:bodyPr/>
          <a:lstStyle/>
          <a:p>
            <a:r>
              <a:rPr lang="de-DE" dirty="0"/>
              <a:t>14.11.2024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E47346-3E05-FCFC-E969-61E768AD0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</p:spPr>
        <p:txBody>
          <a:bodyPr/>
          <a:lstStyle/>
          <a:p>
            <a:r>
              <a:rPr lang="de-DE" dirty="0"/>
              <a:t>21st SIG-NOC Berlin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A80864-989F-3D91-D0A8-70BC8A34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</p:spPr>
        <p:txBody>
          <a:bodyPr/>
          <a:lstStyle/>
          <a:p>
            <a:fld id="{04C9A07A-BF59-6644-AD3B-2E3DF0E31C5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3DF701E-E531-13BD-977D-FF16735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946" y="282932"/>
            <a:ext cx="11064342" cy="786667"/>
          </a:xfrm>
        </p:spPr>
        <p:txBody>
          <a:bodyPr>
            <a:normAutofit fontScale="90000"/>
          </a:bodyPr>
          <a:lstStyle/>
          <a:p>
            <a:r>
              <a:rPr lang="de-DE" dirty="0"/>
              <a:t>(2) Move Users Access </a:t>
            </a:r>
            <a:r>
              <a:rPr lang="de-DE" dirty="0" err="1"/>
              <a:t>pseudowires</a:t>
            </a:r>
            <a:r>
              <a:rPr lang="de-DE" dirty="0"/>
              <a:t> (1200)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CRs 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6F7511B-BB95-4771-8583-8124C48FB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705" y="1872058"/>
            <a:ext cx="6043868" cy="3186169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3E87705C-ED82-8900-3788-6692A1FF1FEC}"/>
              </a:ext>
            </a:extLst>
          </p:cNvPr>
          <p:cNvSpPr/>
          <p:nvPr/>
        </p:nvSpPr>
        <p:spPr>
          <a:xfrm>
            <a:off x="2119085" y="3338284"/>
            <a:ext cx="449943" cy="5080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KR</a:t>
            </a:r>
          </a:p>
        </p:txBody>
      </p:sp>
      <p:sp>
        <p:nvSpPr>
          <p:cNvPr id="14" name="Freihandform 13">
            <a:extLst>
              <a:ext uri="{FF2B5EF4-FFF2-40B4-BE49-F238E27FC236}">
                <a16:creationId xmlns:a16="http://schemas.microsoft.com/office/drawing/2014/main" id="{9CFAE1D6-589A-2934-0C48-5596B996DE31}"/>
              </a:ext>
            </a:extLst>
          </p:cNvPr>
          <p:cNvSpPr/>
          <p:nvPr/>
        </p:nvSpPr>
        <p:spPr>
          <a:xfrm flipV="1">
            <a:off x="3055764" y="2536123"/>
            <a:ext cx="2569028" cy="45719"/>
          </a:xfrm>
          <a:custGeom>
            <a:avLst/>
            <a:gdLst>
              <a:gd name="connsiteX0" fmla="*/ 25139 w 2898967"/>
              <a:gd name="connsiteY0" fmla="*/ 553242 h 553242"/>
              <a:gd name="connsiteX1" fmla="*/ 417024 w 2898967"/>
              <a:gd name="connsiteY1" fmla="*/ 74270 h 553242"/>
              <a:gd name="connsiteX2" fmla="*/ 2898967 w 2898967"/>
              <a:gd name="connsiteY2" fmla="*/ 1699 h 553242"/>
              <a:gd name="connsiteX3" fmla="*/ 2898967 w 2898967"/>
              <a:gd name="connsiteY3" fmla="*/ 1699 h 55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8967" h="553242">
                <a:moveTo>
                  <a:pt x="25139" y="553242"/>
                </a:moveTo>
                <a:cubicBezTo>
                  <a:pt x="-18404" y="359718"/>
                  <a:pt x="-61947" y="166194"/>
                  <a:pt x="417024" y="74270"/>
                </a:cubicBezTo>
                <a:cubicBezTo>
                  <a:pt x="895995" y="-17654"/>
                  <a:pt x="2898967" y="1699"/>
                  <a:pt x="2898967" y="1699"/>
                </a:cubicBezTo>
                <a:lnTo>
                  <a:pt x="2898967" y="1699"/>
                </a:lnTo>
              </a:path>
            </a:pathLst>
          </a:custGeom>
          <a:noFill/>
          <a:ln w="92075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1BC89D4E-1A43-D4FA-44B5-264A85A4046A}"/>
              </a:ext>
            </a:extLst>
          </p:cNvPr>
          <p:cNvCxnSpPr>
            <a:stCxn id="13" idx="7"/>
            <a:endCxn id="14" idx="0"/>
          </p:cNvCxnSpPr>
          <p:nvPr/>
        </p:nvCxnSpPr>
        <p:spPr>
          <a:xfrm flipV="1">
            <a:off x="2503135" y="2536123"/>
            <a:ext cx="574907" cy="876556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ihandform 15">
            <a:extLst>
              <a:ext uri="{FF2B5EF4-FFF2-40B4-BE49-F238E27FC236}">
                <a16:creationId xmlns:a16="http://schemas.microsoft.com/office/drawing/2014/main" id="{748A5DAA-98D6-E666-0D06-1A0D2FB4B6CD}"/>
              </a:ext>
            </a:extLst>
          </p:cNvPr>
          <p:cNvSpPr/>
          <p:nvPr/>
        </p:nvSpPr>
        <p:spPr>
          <a:xfrm>
            <a:off x="3091543" y="2598057"/>
            <a:ext cx="2627086" cy="1349829"/>
          </a:xfrm>
          <a:custGeom>
            <a:avLst/>
            <a:gdLst>
              <a:gd name="connsiteX0" fmla="*/ 0 w 2577320"/>
              <a:gd name="connsiteY0" fmla="*/ 0 h 1349829"/>
              <a:gd name="connsiteX1" fmla="*/ 1262743 w 2577320"/>
              <a:gd name="connsiteY1" fmla="*/ 304800 h 1349829"/>
              <a:gd name="connsiteX2" fmla="*/ 2438400 w 2577320"/>
              <a:gd name="connsiteY2" fmla="*/ 290286 h 1349829"/>
              <a:gd name="connsiteX3" fmla="*/ 2554514 w 2577320"/>
              <a:gd name="connsiteY3" fmla="*/ 1349829 h 1349829"/>
              <a:gd name="connsiteX4" fmla="*/ 2554514 w 2577320"/>
              <a:gd name="connsiteY4" fmla="*/ 1349829 h 134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7320" h="1349829">
                <a:moveTo>
                  <a:pt x="0" y="0"/>
                </a:moveTo>
                <a:cubicBezTo>
                  <a:pt x="428171" y="128209"/>
                  <a:pt x="856343" y="256419"/>
                  <a:pt x="1262743" y="304800"/>
                </a:cubicBezTo>
                <a:cubicBezTo>
                  <a:pt x="1669143" y="353181"/>
                  <a:pt x="2223105" y="116115"/>
                  <a:pt x="2438400" y="290286"/>
                </a:cubicBezTo>
                <a:cubicBezTo>
                  <a:pt x="2653695" y="464457"/>
                  <a:pt x="2554514" y="1349829"/>
                  <a:pt x="2554514" y="1349829"/>
                </a:cubicBezTo>
                <a:lnTo>
                  <a:pt x="2554514" y="1349829"/>
                </a:lnTo>
              </a:path>
            </a:pathLst>
          </a:custGeom>
          <a:noFill/>
          <a:ln w="952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Inhaltsplatzhalter 22">
            <a:extLst>
              <a:ext uri="{FF2B5EF4-FFF2-40B4-BE49-F238E27FC236}">
                <a16:creationId xmlns:a16="http://schemas.microsoft.com/office/drawing/2014/main" id="{5FA49F65-7866-1960-46C4-4DD3F1479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8480" y="1169747"/>
            <a:ext cx="5181599" cy="4877485"/>
          </a:xfrm>
        </p:spPr>
        <p:txBody>
          <a:bodyPr>
            <a:normAutofit/>
          </a:bodyPr>
          <a:lstStyle/>
          <a:p>
            <a:r>
              <a:rPr lang="en-US" dirty="0"/>
              <a:t>KR : CE Router</a:t>
            </a:r>
          </a:p>
          <a:p>
            <a:r>
              <a:rPr lang="en-US" dirty="0" err="1"/>
              <a:t>aKNK</a:t>
            </a:r>
            <a:r>
              <a:rPr lang="en-US" dirty="0"/>
              <a:t> : PE Switch/Router</a:t>
            </a:r>
          </a:p>
          <a:p>
            <a:r>
              <a:rPr lang="en-US" dirty="0"/>
              <a:t>GAR3 : New PE/P Node GAR</a:t>
            </a:r>
          </a:p>
          <a:p>
            <a:endParaRPr lang="en-US" dirty="0"/>
          </a:p>
          <a:p>
            <a:r>
              <a:rPr lang="en-US" dirty="0"/>
              <a:t>Users access IP Link on </a:t>
            </a:r>
            <a:r>
              <a:rPr lang="en-US" dirty="0" err="1"/>
              <a:t>stiched</a:t>
            </a:r>
            <a:endParaRPr lang="en-US" dirty="0"/>
          </a:p>
          <a:p>
            <a:pPr lvl="1"/>
            <a:r>
              <a:rPr lang="en-US" dirty="0">
                <a:highlight>
                  <a:srgbClr val="ED952D"/>
                </a:highlight>
              </a:rPr>
              <a:t>Physical Line</a:t>
            </a:r>
          </a:p>
          <a:p>
            <a:pPr lvl="1"/>
            <a:r>
              <a:rPr lang="en-US" dirty="0" err="1">
                <a:highlight>
                  <a:srgbClr val="FFFF00"/>
                </a:highlight>
              </a:rPr>
              <a:t>Pseudowire</a:t>
            </a:r>
            <a:r>
              <a:rPr lang="en-US" dirty="0">
                <a:highlight>
                  <a:srgbClr val="FFFF00"/>
                </a:highlight>
              </a:rPr>
              <a:t> (</a:t>
            </a:r>
            <a:r>
              <a:rPr lang="en-US" dirty="0" err="1">
                <a:highlight>
                  <a:srgbClr val="FFFF00"/>
                </a:highlight>
              </a:rPr>
              <a:t>EoMPLS</a:t>
            </a:r>
            <a:r>
              <a:rPr lang="en-US" dirty="0">
                <a:highlight>
                  <a:srgbClr val="FFFF00"/>
                </a:highlight>
              </a:rPr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491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0AC7FC0-D168-EC27-2478-0008C883CC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</p:spPr>
        <p:txBody>
          <a:bodyPr/>
          <a:lstStyle/>
          <a:p>
            <a:r>
              <a:rPr lang="de-DE" dirty="0"/>
              <a:t>14.11.2024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E47346-3E05-FCFC-E969-61E768AD0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</p:spPr>
        <p:txBody>
          <a:bodyPr/>
          <a:lstStyle/>
          <a:p>
            <a:r>
              <a:rPr lang="de-DE" dirty="0"/>
              <a:t>21st SIG-NOC Berlin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A80864-989F-3D91-D0A8-70BC8A34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</p:spPr>
        <p:txBody>
          <a:bodyPr/>
          <a:lstStyle/>
          <a:p>
            <a:fld id="{04C9A07A-BF59-6644-AD3B-2E3DF0E31C5F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3DF701E-E531-13BD-977D-FF16735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634" y="209780"/>
            <a:ext cx="10405974" cy="786667"/>
          </a:xfrm>
        </p:spPr>
        <p:txBody>
          <a:bodyPr>
            <a:normAutofit fontScale="90000"/>
          </a:bodyPr>
          <a:lstStyle/>
          <a:p>
            <a:r>
              <a:rPr lang="de-DE" dirty="0"/>
              <a:t>(3) Interim </a:t>
            </a:r>
            <a:r>
              <a:rPr lang="de-DE" dirty="0" err="1"/>
              <a:t>Topology</a:t>
            </a:r>
            <a:r>
              <a:rPr lang="de-DE" dirty="0"/>
              <a:t> </a:t>
            </a:r>
            <a:r>
              <a:rPr lang="de-DE" dirty="0" err="1"/>
              <a:t>Old+New</a:t>
            </a:r>
            <a:br>
              <a:rPr lang="de-DE" dirty="0"/>
            </a:br>
            <a:r>
              <a:rPr lang="de-DE" dirty="0"/>
              <a:t>     </a:t>
            </a:r>
            <a:r>
              <a:rPr lang="de-DE" dirty="0" err="1"/>
              <a:t>Commissioning</a:t>
            </a:r>
            <a:r>
              <a:rPr lang="de-DE" dirty="0"/>
              <a:t> 2*400GE Services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CRs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A269BBF-B2C0-DD65-7C4A-CEE47E6B5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65" y="1093375"/>
            <a:ext cx="3600345" cy="509620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57F99B7-CB6E-2D71-0F7B-F4B0EC5DC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153" y="1048512"/>
            <a:ext cx="7118608" cy="5044455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90FB8AAC-32E4-A159-5192-AA282E8AFBC5}"/>
              </a:ext>
            </a:extLst>
          </p:cNvPr>
          <p:cNvSpPr/>
          <p:nvPr/>
        </p:nvSpPr>
        <p:spPr>
          <a:xfrm rot="189242">
            <a:off x="7831600" y="1624338"/>
            <a:ext cx="541923" cy="679902"/>
          </a:xfrm>
          <a:prstGeom prst="ellipse">
            <a:avLst/>
          </a:prstGeom>
          <a:solidFill>
            <a:schemeClr val="accent1">
              <a:alpha val="4806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7262949-8B9B-F478-BBCB-B056EFA0260E}"/>
              </a:ext>
            </a:extLst>
          </p:cNvPr>
          <p:cNvSpPr/>
          <p:nvPr/>
        </p:nvSpPr>
        <p:spPr>
          <a:xfrm rot="189242">
            <a:off x="7862080" y="5141730"/>
            <a:ext cx="541923" cy="679902"/>
          </a:xfrm>
          <a:prstGeom prst="ellipse">
            <a:avLst/>
          </a:prstGeom>
          <a:solidFill>
            <a:schemeClr val="accent1">
              <a:alpha val="4806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855CB10-5B82-A41C-4CC2-F10FEDDDE4F9}"/>
              </a:ext>
            </a:extLst>
          </p:cNvPr>
          <p:cNvSpPr/>
          <p:nvPr/>
        </p:nvSpPr>
        <p:spPr>
          <a:xfrm rot="16200000">
            <a:off x="10626097" y="3053329"/>
            <a:ext cx="491794" cy="1237038"/>
          </a:xfrm>
          <a:prstGeom prst="ellipse">
            <a:avLst/>
          </a:prstGeom>
          <a:solidFill>
            <a:schemeClr val="accent1">
              <a:alpha val="4806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B05D999-D75A-6FB5-CDE4-25D3EBC44F21}"/>
              </a:ext>
            </a:extLst>
          </p:cNvPr>
          <p:cNvSpPr/>
          <p:nvPr/>
        </p:nvSpPr>
        <p:spPr>
          <a:xfrm rot="16200000">
            <a:off x="5399003" y="3239031"/>
            <a:ext cx="485698" cy="859537"/>
          </a:xfrm>
          <a:prstGeom prst="ellipse">
            <a:avLst/>
          </a:prstGeom>
          <a:solidFill>
            <a:schemeClr val="accent1">
              <a:alpha val="4806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4FE028E-3FF3-6925-1318-223BB219531E}"/>
              </a:ext>
            </a:extLst>
          </p:cNvPr>
          <p:cNvSpPr/>
          <p:nvPr/>
        </p:nvSpPr>
        <p:spPr>
          <a:xfrm rot="14061595">
            <a:off x="9906458" y="645514"/>
            <a:ext cx="516177" cy="3138156"/>
          </a:xfrm>
          <a:prstGeom prst="ellipse">
            <a:avLst/>
          </a:prstGeom>
          <a:solidFill>
            <a:schemeClr val="accent1">
              <a:alpha val="4806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D5C1292-7160-7F5D-7A2A-3A7AAF1CE3C8}"/>
              </a:ext>
            </a:extLst>
          </p:cNvPr>
          <p:cNvSpPr/>
          <p:nvPr/>
        </p:nvSpPr>
        <p:spPr>
          <a:xfrm rot="14061595">
            <a:off x="5791659" y="3602074"/>
            <a:ext cx="516177" cy="3138156"/>
          </a:xfrm>
          <a:prstGeom prst="ellipse">
            <a:avLst/>
          </a:prstGeom>
          <a:solidFill>
            <a:schemeClr val="accent1">
              <a:alpha val="4806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3915A18-6792-F863-758F-34D165A3B884}"/>
              </a:ext>
            </a:extLst>
          </p:cNvPr>
          <p:cNvSpPr/>
          <p:nvPr/>
        </p:nvSpPr>
        <p:spPr>
          <a:xfrm rot="18247743">
            <a:off x="5858714" y="730858"/>
            <a:ext cx="516177" cy="3138156"/>
          </a:xfrm>
          <a:prstGeom prst="ellipse">
            <a:avLst/>
          </a:prstGeom>
          <a:solidFill>
            <a:schemeClr val="accent1">
              <a:alpha val="4806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C21265E-7E1B-4E07-7DAF-A197013FEF47}"/>
              </a:ext>
            </a:extLst>
          </p:cNvPr>
          <p:cNvSpPr/>
          <p:nvPr/>
        </p:nvSpPr>
        <p:spPr>
          <a:xfrm rot="18247743">
            <a:off x="9900362" y="3553306"/>
            <a:ext cx="516177" cy="3138156"/>
          </a:xfrm>
          <a:prstGeom prst="ellipse">
            <a:avLst/>
          </a:prstGeom>
          <a:solidFill>
            <a:schemeClr val="accent1">
              <a:alpha val="48064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389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0AC7FC0-D168-EC27-2478-0008C883CC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</p:spPr>
        <p:txBody>
          <a:bodyPr/>
          <a:lstStyle/>
          <a:p>
            <a:r>
              <a:rPr lang="de-DE" dirty="0"/>
              <a:t>14.11.2024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E47346-3E05-FCFC-E969-61E768AD0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</p:spPr>
        <p:txBody>
          <a:bodyPr/>
          <a:lstStyle/>
          <a:p>
            <a:r>
              <a:rPr lang="de-DE" dirty="0"/>
              <a:t>21st SIG-NOC Berlin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A80864-989F-3D91-D0A8-70BC8A34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</p:spPr>
        <p:txBody>
          <a:bodyPr/>
          <a:lstStyle/>
          <a:p>
            <a:fld id="{04C9A07A-BF59-6644-AD3B-2E3DF0E31C5F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3DF701E-E531-13BD-977D-FF16735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946" y="282932"/>
            <a:ext cx="9280283" cy="786667"/>
          </a:xfrm>
        </p:spPr>
        <p:txBody>
          <a:bodyPr>
            <a:normAutofit fontScale="90000"/>
          </a:bodyPr>
          <a:lstStyle/>
          <a:p>
            <a:r>
              <a:rPr lang="de-DE" dirty="0"/>
              <a:t>New CRs : Key </a:t>
            </a:r>
            <a:r>
              <a:rPr lang="de-DE" dirty="0" err="1"/>
              <a:t>Figures</a:t>
            </a:r>
            <a:r>
              <a:rPr lang="de-DE" dirty="0"/>
              <a:t> Monitoring</a:t>
            </a:r>
            <a:br>
              <a:rPr lang="de-DE" dirty="0"/>
            </a:br>
            <a:r>
              <a:rPr lang="de-DE" dirty="0"/>
              <a:t>Streaming Telemetry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EC29A54-B6FB-1CE9-0841-14C2A7E5B736}"/>
              </a:ext>
            </a:extLst>
          </p:cNvPr>
          <p:cNvGrpSpPr/>
          <p:nvPr/>
        </p:nvGrpSpPr>
        <p:grpSpPr>
          <a:xfrm>
            <a:off x="427811" y="1263730"/>
            <a:ext cx="10555110" cy="4913628"/>
            <a:chOff x="259645" y="1600061"/>
            <a:chExt cx="10555110" cy="491362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C9C12994-9A89-E448-C997-3BF69633D43A}"/>
                </a:ext>
              </a:extLst>
            </p:cNvPr>
            <p:cNvSpPr txBox="1"/>
            <p:nvPr/>
          </p:nvSpPr>
          <p:spPr>
            <a:xfrm>
              <a:off x="5858932" y="1603021"/>
              <a:ext cx="4955823" cy="4910668"/>
            </a:xfrm>
            <a:prstGeom prst="rect">
              <a:avLst/>
            </a:prstGeom>
            <a:noFill/>
          </p:spPr>
          <p:txBody>
            <a:bodyPr wrap="square" lIns="0" tIns="0" rIns="0" bIns="3600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endParaRPr lang="de-DE" dirty="0"/>
            </a:p>
            <a:p>
              <a:pPr>
                <a:lnSpc>
                  <a:spcPct val="120000"/>
                </a:lnSpc>
              </a:pPr>
              <a:endParaRPr lang="de-DE" dirty="0"/>
            </a:p>
            <a:p>
              <a:pPr marL="285750" indent="-285750">
                <a:lnSpc>
                  <a:spcPct val="120000"/>
                </a:lnSpc>
                <a:buFont typeface="Wingdings" pitchFamily="2" charset="2"/>
                <a:buChar char="Ø"/>
              </a:pPr>
              <a:r>
                <a:rPr lang="de-DE" dirty="0"/>
                <a:t>Old: SNMP : 5min </a:t>
              </a:r>
              <a:r>
                <a:rPr lang="de-DE" dirty="0" err="1"/>
                <a:t>Intervals</a:t>
              </a:r>
              <a:br>
                <a:rPr lang="de-DE" dirty="0"/>
              </a:br>
              <a:r>
                <a:rPr lang="de-DE" dirty="0"/>
                <a:t>New: Telemetry : 1min </a:t>
              </a:r>
              <a:r>
                <a:rPr lang="de-DE" dirty="0" err="1"/>
                <a:t>Intervals</a:t>
              </a:r>
              <a:endParaRPr lang="de-DE" dirty="0"/>
            </a:p>
            <a:p>
              <a:pPr marL="285750" indent="-285750">
                <a:lnSpc>
                  <a:spcPct val="120000"/>
                </a:lnSpc>
                <a:buFont typeface="Wingdings" pitchFamily="2" charset="2"/>
                <a:buChar char="Ø"/>
              </a:pPr>
              <a:endParaRPr lang="de-DE" dirty="0"/>
            </a:p>
            <a:p>
              <a:pPr marL="285750" indent="-285750">
                <a:lnSpc>
                  <a:spcPct val="120000"/>
                </a:lnSpc>
                <a:buFont typeface="Wingdings" pitchFamily="2" charset="2"/>
                <a:buChar char="Ø"/>
              </a:pPr>
              <a:r>
                <a:rPr lang="de-DE" dirty="0"/>
                <a:t>Telemetry Pro and </a:t>
              </a:r>
              <a:r>
                <a:rPr lang="de-DE" dirty="0" err="1"/>
                <a:t>Cons</a:t>
              </a:r>
              <a:endParaRPr lang="de-DE" dirty="0"/>
            </a:p>
            <a:p>
              <a:pPr marL="742950" lvl="1" indent="-285750">
                <a:lnSpc>
                  <a:spcPct val="120000"/>
                </a:lnSpc>
                <a:buFont typeface="Wingdings" pitchFamily="2" charset="2"/>
                <a:buChar char="Ø"/>
              </a:pPr>
              <a:r>
                <a:rPr lang="de-DE" dirty="0" err="1"/>
                <a:t>Less</a:t>
              </a:r>
              <a:r>
                <a:rPr lang="de-DE" dirty="0"/>
                <a:t> Load on Router	</a:t>
              </a:r>
            </a:p>
            <a:p>
              <a:pPr marL="742950" lvl="1" indent="-285750">
                <a:lnSpc>
                  <a:spcPct val="120000"/>
                </a:lnSpc>
                <a:buFont typeface="Wingdings" pitchFamily="2" charset="2"/>
                <a:buChar char="Ø"/>
              </a:pPr>
              <a:r>
                <a:rPr lang="de-DE" dirty="0"/>
                <a:t>Higher </a:t>
              </a:r>
              <a:r>
                <a:rPr lang="de-DE" dirty="0" err="1"/>
                <a:t>demand</a:t>
              </a:r>
              <a:r>
                <a:rPr lang="de-DE" dirty="0"/>
                <a:t> on NMS </a:t>
              </a:r>
              <a:r>
                <a:rPr lang="de-DE" dirty="0" err="1"/>
                <a:t>storage</a:t>
              </a:r>
              <a:r>
                <a:rPr lang="de-DE" dirty="0"/>
                <a:t> </a:t>
              </a:r>
              <a:r>
                <a:rPr lang="de-DE" dirty="0" err="1"/>
                <a:t>speed</a:t>
              </a:r>
              <a:r>
                <a:rPr lang="de-DE" dirty="0"/>
                <a:t> and </a:t>
              </a:r>
              <a:r>
                <a:rPr lang="de-DE" dirty="0" err="1"/>
                <a:t>capacity</a:t>
              </a:r>
              <a:endParaRPr lang="de-DE" dirty="0"/>
            </a:p>
            <a:p>
              <a:pPr>
                <a:lnSpc>
                  <a:spcPct val="120000"/>
                </a:lnSpc>
              </a:pPr>
              <a:endParaRPr lang="de-DE" dirty="0"/>
            </a:p>
            <a:p>
              <a:pPr marL="285750" indent="-285750">
                <a:lnSpc>
                  <a:spcPct val="120000"/>
                </a:lnSpc>
                <a:buFont typeface="Wingdings" pitchFamily="2" charset="2"/>
                <a:buChar char="Ø"/>
              </a:pPr>
              <a:r>
                <a:rPr lang="de-DE" dirty="0" err="1"/>
                <a:t>Improved</a:t>
              </a:r>
              <a:r>
                <a:rPr lang="de-DE" dirty="0"/>
                <a:t> </a:t>
              </a:r>
              <a:r>
                <a:rPr lang="de-DE" dirty="0" err="1"/>
                <a:t>Insights</a:t>
              </a:r>
              <a:r>
                <a:rPr lang="de-DE" dirty="0"/>
                <a:t> on Traffic Peaks </a:t>
              </a:r>
              <a:br>
                <a:rPr lang="de-DE" dirty="0"/>
              </a:br>
              <a:r>
                <a:rPr lang="de-DE" dirty="0"/>
                <a:t>(</a:t>
              </a:r>
              <a:r>
                <a:rPr lang="de-DE" dirty="0" err="1"/>
                <a:t>here</a:t>
              </a:r>
              <a:r>
                <a:rPr lang="de-DE" dirty="0"/>
                <a:t> 30% </a:t>
              </a:r>
              <a:r>
                <a:rPr lang="de-DE" dirty="0" err="1"/>
                <a:t>higher</a:t>
              </a:r>
              <a:r>
                <a:rPr lang="de-DE" dirty="0"/>
                <a:t>)</a:t>
              </a:r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0A5AB2B1-A0A0-017A-03D6-18961BB22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645" y="1600061"/>
              <a:ext cx="5220420" cy="2204296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B729141-2661-E88E-0375-81194A253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6090" y="3886965"/>
              <a:ext cx="5159022" cy="2183685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B86FAC5-BF1B-6309-0B44-01492D05CD95}"/>
                </a:ext>
              </a:extLst>
            </p:cNvPr>
            <p:cNvSpPr/>
            <p:nvPr/>
          </p:nvSpPr>
          <p:spPr>
            <a:xfrm>
              <a:off x="1848555" y="4961467"/>
              <a:ext cx="112890" cy="124178"/>
            </a:xfrm>
            <a:prstGeom prst="ellipse">
              <a:avLst/>
            </a:prstGeom>
            <a:solidFill>
              <a:srgbClr val="FF0000">
                <a:alpha val="5516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2E5BE4B-A05D-021C-A1BD-AF911375F9DD}"/>
                </a:ext>
              </a:extLst>
            </p:cNvPr>
            <p:cNvSpPr/>
            <p:nvPr/>
          </p:nvSpPr>
          <p:spPr>
            <a:xfrm>
              <a:off x="3034227" y="5004139"/>
              <a:ext cx="112890" cy="124178"/>
            </a:xfrm>
            <a:prstGeom prst="ellipse">
              <a:avLst/>
            </a:prstGeom>
            <a:solidFill>
              <a:srgbClr val="FF0000">
                <a:alpha val="5516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8134871-75FB-C037-3CB0-E6A3B18A72FA}"/>
                </a:ext>
              </a:extLst>
            </p:cNvPr>
            <p:cNvSpPr/>
            <p:nvPr/>
          </p:nvSpPr>
          <p:spPr>
            <a:xfrm>
              <a:off x="4667955" y="5092531"/>
              <a:ext cx="112890" cy="124178"/>
            </a:xfrm>
            <a:prstGeom prst="ellipse">
              <a:avLst/>
            </a:prstGeom>
            <a:solidFill>
              <a:srgbClr val="FF0000">
                <a:alpha val="5516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501FC3-C99D-8578-C40C-A42BDE6ED957}"/>
                </a:ext>
              </a:extLst>
            </p:cNvPr>
            <p:cNvSpPr/>
            <p:nvPr/>
          </p:nvSpPr>
          <p:spPr>
            <a:xfrm>
              <a:off x="5186115" y="4549987"/>
              <a:ext cx="112890" cy="124178"/>
            </a:xfrm>
            <a:prstGeom prst="ellipse">
              <a:avLst/>
            </a:prstGeom>
            <a:solidFill>
              <a:srgbClr val="FF0000">
                <a:alpha val="5516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119873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0AC7FC0-D168-EC27-2478-0008C883CC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</p:spPr>
        <p:txBody>
          <a:bodyPr/>
          <a:lstStyle/>
          <a:p>
            <a:r>
              <a:rPr lang="de-DE" dirty="0"/>
              <a:t>14.11.2024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E47346-3E05-FCFC-E969-61E768AD0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</p:spPr>
        <p:txBody>
          <a:bodyPr/>
          <a:lstStyle/>
          <a:p>
            <a:r>
              <a:rPr lang="de-DE" dirty="0"/>
              <a:t>21st SIG-NOC Berlin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A80864-989F-3D91-D0A8-70BC8A34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</p:spPr>
        <p:txBody>
          <a:bodyPr/>
          <a:lstStyle/>
          <a:p>
            <a:fld id="{04C9A07A-BF59-6644-AD3B-2E3DF0E31C5F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3DF701E-E531-13BD-977D-FF16735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946" y="282932"/>
            <a:ext cx="9280283" cy="786667"/>
          </a:xfrm>
        </p:spPr>
        <p:txBody>
          <a:bodyPr>
            <a:normAutofit/>
          </a:bodyPr>
          <a:lstStyle/>
          <a:p>
            <a:r>
              <a:rPr lang="de-DE" dirty="0" err="1"/>
              <a:t>Insights</a:t>
            </a:r>
            <a:r>
              <a:rPr lang="de-DE" dirty="0"/>
              <a:t> : Live Demo</a:t>
            </a:r>
          </a:p>
        </p:txBody>
      </p:sp>
    </p:spTree>
    <p:extLst>
      <p:ext uri="{BB962C8B-B14F-4D97-AF65-F5344CB8AC3E}">
        <p14:creationId xmlns:p14="http://schemas.microsoft.com/office/powerpoint/2010/main" val="997211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Corporate Design Farben DFN 2017">
      <a:dk1>
        <a:srgbClr val="4C4D4C"/>
      </a:dk1>
      <a:lt1>
        <a:srgbClr val="FFFFFF"/>
      </a:lt1>
      <a:dk2>
        <a:srgbClr val="0089BF"/>
      </a:dk2>
      <a:lt2>
        <a:srgbClr val="DAE9F1"/>
      </a:lt2>
      <a:accent1>
        <a:srgbClr val="EC952D"/>
      </a:accent1>
      <a:accent2>
        <a:srgbClr val="912A7D"/>
      </a:accent2>
      <a:accent3>
        <a:srgbClr val="91BF3E"/>
      </a:accent3>
      <a:accent4>
        <a:srgbClr val="4C4D4C"/>
      </a:accent4>
      <a:accent5>
        <a:srgbClr val="00639B"/>
      </a:accent5>
      <a:accent6>
        <a:srgbClr val="0084BF"/>
      </a:accent6>
      <a:hlink>
        <a:srgbClr val="912A7D"/>
      </a:hlink>
      <a:folHlink>
        <a:srgbClr val="738F97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ispiel präsenation CD" id="{498956D8-B4F7-E943-AE87-25BA1B5B12CA}" vid="{D75A942B-1B4F-F04E-AD54-0456A4F86E6B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</Words>
  <Application>Microsoft Macintosh PowerPoint</Application>
  <PresentationFormat>Breitbild</PresentationFormat>
  <Paragraphs>44</Paragraphs>
  <Slides>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Calibri</vt:lpstr>
      <vt:lpstr>LucidaGrande</vt:lpstr>
      <vt:lpstr>Verdana</vt:lpstr>
      <vt:lpstr>Wingdings</vt:lpstr>
      <vt:lpstr>Office-Design</vt:lpstr>
      <vt:lpstr>PowerPoint-Präsentation</vt:lpstr>
      <vt:lpstr>DFNs ongoing core network migration  from a monitoring perspective  21st SIG-NOC Berlin 2024 Robert Stoy (DFN-NOC)</vt:lpstr>
      <vt:lpstr>X-WiN before Migration</vt:lpstr>
      <vt:lpstr>(1) Install and Connect new Core Routers</vt:lpstr>
      <vt:lpstr>(2) Move Users Access pseudowires (1200) to new CRs </vt:lpstr>
      <vt:lpstr>(3) Interim Topology Old+New      Commissioning 2*400GE Services between new CRs</vt:lpstr>
      <vt:lpstr>New CRs : Key Figures Monitoring Streaming Telemetry</vt:lpstr>
      <vt:lpstr>Insights : Live Demo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Präsentationstitel</dc:title>
  <dc:creator>Nina Bark</dc:creator>
  <cp:lastModifiedBy>Robert Stoy</cp:lastModifiedBy>
  <cp:revision>758</cp:revision>
  <cp:lastPrinted>2017-11-13T15:13:12Z</cp:lastPrinted>
  <dcterms:created xsi:type="dcterms:W3CDTF">2017-07-18T10:57:16Z</dcterms:created>
  <dcterms:modified xsi:type="dcterms:W3CDTF">2024-11-13T08:16:34Z</dcterms:modified>
</cp:coreProperties>
</file>