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7" r:id="rId1"/>
  </p:sldMasterIdLst>
  <p:notesMasterIdLst>
    <p:notesMasterId r:id="rId15"/>
  </p:notesMasterIdLst>
  <p:sldIdLst>
    <p:sldId id="256" r:id="rId2"/>
    <p:sldId id="369" r:id="rId3"/>
    <p:sldId id="390" r:id="rId4"/>
    <p:sldId id="391" r:id="rId5"/>
    <p:sldId id="385" r:id="rId6"/>
    <p:sldId id="386" r:id="rId7"/>
    <p:sldId id="392" r:id="rId8"/>
    <p:sldId id="394" r:id="rId9"/>
    <p:sldId id="393" r:id="rId10"/>
    <p:sldId id="387" r:id="rId11"/>
    <p:sldId id="388" r:id="rId12"/>
    <p:sldId id="384" r:id="rId13"/>
    <p:sldId id="272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4118" autoAdjust="0"/>
  </p:normalViewPr>
  <p:slideViewPr>
    <p:cSldViewPr snapToGrid="0">
      <p:cViewPr varScale="1">
        <p:scale>
          <a:sx n="61" d="100"/>
          <a:sy n="61" d="100"/>
        </p:scale>
        <p:origin x="1493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C923C6-B333-4736-A7B6-4D9BD17ABB10}" type="datetimeFigureOut">
              <a:rPr lang="hr-HR" smtClean="0"/>
              <a:t>12.11.2024.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ADFBF7-8CA4-4D49-B9A1-63834F75733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33847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ADFBF7-8CA4-4D49-B9A1-63834F75733C}" type="slidenum">
              <a:rPr lang="hr-HR" smtClean="0"/>
              <a:t>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007441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ADFBF7-8CA4-4D49-B9A1-63834F75733C}" type="slidenum">
              <a:rPr lang="hr-HR" smtClean="0"/>
              <a:t>10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828362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2072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ADFBF7-8CA4-4D49-B9A1-63834F75733C}" type="slidenum">
              <a:rPr lang="hr-HR" smtClean="0"/>
              <a:t>12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706219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ADFBF7-8CA4-4D49-B9A1-63834F75733C}" type="slidenum">
              <a:rPr lang="hr-HR" smtClean="0"/>
              <a:t>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804446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ADFBF7-8CA4-4D49-B9A1-63834F75733C}" type="slidenum">
              <a:rPr lang="hr-HR" smtClean="0"/>
              <a:t>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927029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ADFBF7-8CA4-4D49-B9A1-63834F75733C}" type="slidenum">
              <a:rPr lang="hr-HR" smtClean="0"/>
              <a:t>4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753747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ADFBF7-8CA4-4D49-B9A1-63834F75733C}" type="slidenum">
              <a:rPr lang="hr-HR" smtClean="0"/>
              <a:t>5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076267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ADFBF7-8CA4-4D49-B9A1-63834F75733C}" type="slidenum">
              <a:rPr lang="hr-HR" smtClean="0"/>
              <a:t>6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230563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ADFBF7-8CA4-4D49-B9A1-63834F75733C}" type="slidenum">
              <a:rPr lang="hr-HR" smtClean="0"/>
              <a:t>7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742812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ADFBF7-8CA4-4D49-B9A1-63834F75733C}" type="slidenum">
              <a:rPr lang="hr-HR" smtClean="0"/>
              <a:t>8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355630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ADFBF7-8CA4-4D49-B9A1-63834F75733C}" type="slidenum">
              <a:rPr lang="hr-HR" smtClean="0"/>
              <a:t>9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72175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1C0A7-F1BC-EC60-A4A9-FF991242C8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6F5C22-2237-50A3-DC02-B1892C5858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0DE696-CC24-B3D1-9157-618BAEEDF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5D6D91-182B-974B-A8A8-C98462B39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C0D7C0-847B-DD35-D233-FC0BB6A72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869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E597E-2044-8602-E495-2681310C9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96E96C-BD76-343E-84E8-6F9207E5BB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56D2F8-3250-C151-59EB-BB4FFB1246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4F1936-C584-C59A-4CA3-329B230A2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273C6D-AFA9-E29A-E2BA-D0B95E563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856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EC798A2-9D7C-0588-D480-771A2D0156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4BC2A6-7A86-CB94-068A-E541091531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958CD2-192A-F13F-39EC-6911D2CD6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39146F-6139-F27B-F818-81B897523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14E68F-7BEB-6EC6-7666-32EF2BACE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4646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103407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04093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469252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7545413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238090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452523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27160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CFACC-C0F2-0C99-D78C-D11409F10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583207-1B02-382A-B6C4-A397C3F9F7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DC10D9-6ADA-A67F-AE63-949B8E7E9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E3A169-F482-1980-B34B-4D2BD4662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FEA203-232A-FB5D-99FA-3CCA5CA16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805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836E7-12B0-60EB-A358-CEDC5E271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21A050-B9B8-0130-A0FE-C9A3A4174C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AD00B4-49D7-D4E7-946D-FE28EC993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DEDB41-52AF-A556-AB49-20EAA23B7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8B9A24-E7E4-CE58-93BC-68780722D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880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B8DAD8-300D-0BFF-7BA1-0E2D79C59A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845B5C-8C40-707F-9EC7-CF36979689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B34E3F-BF4E-4857-0B71-8C74BFA818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F6D720-060F-5520-6862-FFCDABA66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8AC29B-D676-5C0C-2434-87110A548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0A8D10-B8B8-219F-EA8D-D14A902E2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946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BF2AA-F840-88EA-55BD-66E406F11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EB8CC8-6DAE-1101-4625-C6549CC244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CF251D-C227-5AF1-1956-5436019BBD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F0C6EF-02E2-396E-B090-58D343DE8F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D12620-01DA-3B4C-3F57-D10B63C407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BB33F5-1EA5-8C94-7D46-DCC63614B3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11/12/2024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10B7600-E596-DD6B-186E-E832A3429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D69B925-CD2D-396C-59F1-89BDDF80C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38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8AA362-12C4-DD47-B56B-8F17BF18B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100BAF-8FDB-B707-6B7F-5B12A07F5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11/12/2024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7B4314-28E8-22AB-1A83-F7426CF94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D60645-E87D-46FD-03F9-43688EB20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407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0432949-A8E8-CEA4-E848-85B89E1D2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11/12/2024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AE0BD0-B0D0-B77C-E13D-F552E8705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A39CA1-B472-D96A-ECA8-319830981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185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8B9790-409F-493F-A829-6C17A878C2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A310D6-6781-14F1-4DA6-AE8BCA42AF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708176-8C0B-05BE-64DB-F9DD4E23F8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86CD3C-EADE-8EFA-0A3A-72421B69F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54DA6D-BB96-EBE7-42CA-72BFBC59C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3E9546-262B-EB46-7785-AEBF53ADE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26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E7371-AE24-90DD-99A6-EA63BF844C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EEF49B-6001-8713-E239-50A4D8DD2F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D41BE8-5516-2DAE-8D90-7DEC9053B2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BB2327-29A1-49A1-6E33-23A3137A87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AF5BEC-FE33-F6D6-535D-C2B448AD1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7CAED2-80A3-D4FC-0A5B-A17591571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730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DA49016-F56A-3AFE-73F9-FB1D437BD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8E3536-13FE-9CF5-412A-A13C9C8EB4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9C00E5-58D4-082F-7032-27E1BFF108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11/12/2024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2A2EB1-74A9-A89E-440B-EEB26C5DE3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840540-25EF-DA50-B9EB-E7CD5AAF51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73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  <p:sldLayoutId id="2147483829" r:id="rId12"/>
    <p:sldLayoutId id="2147483830" r:id="rId13"/>
    <p:sldLayoutId id="2147483831" r:id="rId14"/>
    <p:sldLayoutId id="2147483832" r:id="rId15"/>
    <p:sldLayoutId id="2147483833" r:id="rId16"/>
    <p:sldLayoutId id="2147483834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7.pn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sv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23.sv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5" Type="http://schemas.openxmlformats.org/officeDocument/2006/relationships/image" Target="../media/image2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jpeg"/><Relationship Id="rId14" Type="http://schemas.openxmlformats.org/officeDocument/2006/relationships/image" Target="../media/image21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5" Type="http://schemas.openxmlformats.org/officeDocument/2006/relationships/image" Target="../media/image26.sv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5" Type="http://schemas.openxmlformats.org/officeDocument/2006/relationships/image" Target="../media/image26.sv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image" Target="../media/image26.sv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F8E144B-5683-A52A-9031-8D27ACAD54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173480" y="887272"/>
            <a:ext cx="9144000" cy="2387600"/>
          </a:xfrm>
        </p:spPr>
        <p:txBody>
          <a:bodyPr>
            <a:normAutofit/>
          </a:bodyPr>
          <a:lstStyle/>
          <a:p>
            <a:r>
              <a:rPr lang="en-US" sz="4800" b="1">
                <a:solidFill>
                  <a:schemeClr val="bg1"/>
                </a:solidFill>
                <a:ea typeface="+mj-lt"/>
                <a:cs typeface="+mj-lt"/>
              </a:rPr>
              <a:t>NOC Troubleshooting </a:t>
            </a:r>
            <a:br>
              <a:rPr lang="en-US" sz="4800" b="1">
                <a:solidFill>
                  <a:schemeClr val="bg1"/>
                </a:solidFill>
                <a:ea typeface="+mj-lt"/>
                <a:cs typeface="+mj-lt"/>
              </a:rPr>
            </a:br>
            <a:endParaRPr lang="en-US" sz="4800" b="1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6653" y="2446991"/>
            <a:ext cx="9144000" cy="1655762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en-US" b="1">
                <a:solidFill>
                  <a:schemeClr val="bg1"/>
                </a:solidFill>
                <a:ea typeface="+mn-lt"/>
                <a:cs typeface="+mn-lt"/>
              </a:rPr>
              <a:t>Unified View, Automated Action</a:t>
            </a:r>
            <a:endParaRPr lang="hr-HR">
              <a:solidFill>
                <a:schemeClr val="bg1"/>
              </a:solidFill>
              <a:ea typeface="+mn-lt"/>
              <a:cs typeface="+mn-lt"/>
            </a:endParaRPr>
          </a:p>
          <a:p>
            <a:pPr algn="l"/>
            <a:r>
              <a:rPr lang="hr-HR">
                <a:solidFill>
                  <a:schemeClr val="bg1"/>
                </a:solidFill>
                <a:ea typeface="+mn-lt"/>
                <a:cs typeface="+mn-lt"/>
              </a:rPr>
              <a:t>GN5-1 WP6</a:t>
            </a:r>
          </a:p>
          <a:p>
            <a:endParaRPr lang="en-US">
              <a:solidFill>
                <a:schemeClr val="bg1"/>
              </a:solidFill>
              <a:ea typeface="+mn-lt"/>
              <a:cs typeface="+mn-lt"/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E6333E09-7190-F730-6095-0662AA9D91E3}"/>
              </a:ext>
            </a:extLst>
          </p:cNvPr>
          <p:cNvSpPr txBox="1">
            <a:spLocks/>
          </p:cNvSpPr>
          <p:nvPr/>
        </p:nvSpPr>
        <p:spPr>
          <a:xfrm>
            <a:off x="516653" y="4066101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hr-HR" sz="2000" dirty="0">
                <a:solidFill>
                  <a:schemeClr val="bg1"/>
                </a:solidFill>
                <a:ea typeface="+mn-lt"/>
                <a:cs typeface="+mn-lt"/>
              </a:rPr>
              <a:t>14 </a:t>
            </a:r>
            <a:r>
              <a:rPr lang="hr-HR" sz="2000" dirty="0" err="1">
                <a:solidFill>
                  <a:schemeClr val="bg1"/>
                </a:solidFill>
                <a:ea typeface="+mn-lt"/>
                <a:cs typeface="+mn-lt"/>
              </a:rPr>
              <a:t>November</a:t>
            </a:r>
            <a:r>
              <a:rPr lang="hr-HR" sz="2000" dirty="0">
                <a:solidFill>
                  <a:schemeClr val="bg1"/>
                </a:solidFill>
                <a:ea typeface="+mn-lt"/>
                <a:cs typeface="+mn-lt"/>
              </a:rPr>
              <a:t> 2024, SIG-NOC, Berlin</a:t>
            </a:r>
          </a:p>
          <a:p>
            <a:pPr algn="l"/>
            <a:endParaRPr lang="hr-HR" sz="2000">
              <a:solidFill>
                <a:schemeClr val="bg1"/>
              </a:solidFill>
              <a:ea typeface="+mn-lt"/>
              <a:cs typeface="+mn-lt"/>
            </a:endParaRPr>
          </a:p>
          <a:p>
            <a:pPr algn="l"/>
            <a:r>
              <a:rPr lang="hr-HR" sz="2000" b="1" dirty="0">
                <a:solidFill>
                  <a:schemeClr val="bg1"/>
                </a:solidFill>
                <a:ea typeface="+mn-lt"/>
                <a:cs typeface="+mn-lt"/>
              </a:rPr>
              <a:t>Mirna Ljubić </a:t>
            </a:r>
            <a:r>
              <a:rPr lang="hr-HR" sz="2000" b="1" dirty="0" err="1">
                <a:solidFill>
                  <a:schemeClr val="bg1"/>
                </a:solidFill>
                <a:ea typeface="+mn-lt"/>
                <a:cs typeface="+mn-lt"/>
              </a:rPr>
              <a:t>Tustonjić</a:t>
            </a:r>
            <a:r>
              <a:rPr lang="hr-HR" sz="2000" b="1" dirty="0">
                <a:solidFill>
                  <a:schemeClr val="bg1"/>
                </a:solidFill>
                <a:ea typeface="+mn-lt"/>
                <a:cs typeface="+mn-lt"/>
              </a:rPr>
              <a:t>, CARNET</a:t>
            </a:r>
          </a:p>
          <a:p>
            <a:pPr algn="l"/>
            <a:r>
              <a:rPr lang="hr-HR" sz="2000" b="1" dirty="0">
                <a:solidFill>
                  <a:schemeClr val="bg1"/>
                </a:solidFill>
                <a:ea typeface="+mn-lt"/>
                <a:cs typeface="+mn-lt"/>
              </a:rPr>
              <a:t>Daniel Zima, CARNET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AF51C6-FB3E-3573-1D78-126DF1E7AE2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623333" y="613958"/>
            <a:ext cx="1585650" cy="97067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DB2B6F8-5B08-DD79-96A7-0577F22D4BE1}"/>
              </a:ext>
            </a:extLst>
          </p:cNvPr>
          <p:cNvSpPr txBox="1"/>
          <p:nvPr/>
        </p:nvSpPr>
        <p:spPr>
          <a:xfrm>
            <a:off x="516653" y="5874710"/>
            <a:ext cx="66827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solidFill>
                  <a:schemeClr val="bg1"/>
                </a:solidFill>
              </a:rPr>
              <a:t>www.geant.org</a:t>
            </a:r>
            <a:endParaRPr lang="en-GB" sz="1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CED1CD6D-65B0-D43D-2BBF-E17ADC35B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31128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accent4">
                    <a:lumMod val="50000"/>
                  </a:schemeClr>
                </a:solidFill>
              </a:rPr>
              <a:t>Grafana Dashboard - Demo</a:t>
            </a:r>
          </a:p>
        </p:txBody>
      </p:sp>
      <p:pic>
        <p:nvPicPr>
          <p:cNvPr id="3" name="geant_v1">
            <a:hlinkClick r:id="" action="ppaction://media"/>
            <a:extLst>
              <a:ext uri="{FF2B5EF4-FFF2-40B4-BE49-F238E27FC236}">
                <a16:creationId xmlns:a16="http://schemas.microsoft.com/office/drawing/2014/main" id="{C5F6BB60-45CF-8DA5-F8BE-F00F031BAF1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648658"/>
            <a:ext cx="10607703" cy="5514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631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21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331D7E08-3B39-D821-91AA-04C34F13A0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NOC Feedback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1FAF54C-4A42-337D-5ED0-F114D732D09F}"/>
              </a:ext>
            </a:extLst>
          </p:cNvPr>
          <p:cNvSpPr txBox="1">
            <a:spLocks/>
          </p:cNvSpPr>
          <p:nvPr/>
        </p:nvSpPr>
        <p:spPr>
          <a:xfrm>
            <a:off x="838200" y="1812131"/>
            <a:ext cx="9645747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GB" sz="3000" dirty="0">
                <a:solidFill>
                  <a:schemeClr val="accent4">
                    <a:lumMod val="50000"/>
                  </a:schemeClr>
                </a:solidFill>
                <a:ea typeface="+mn-lt"/>
                <a:cs typeface="+mn-lt"/>
              </a:rPr>
              <a:t>User-Friendly Experience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  <a:p>
            <a:pPr lvl="1">
              <a:lnSpc>
                <a:spcPct val="120000"/>
              </a:lnSpc>
            </a:pPr>
            <a:r>
              <a:rPr lang="en-GB" sz="2600" dirty="0">
                <a:solidFill>
                  <a:schemeClr val="accent4">
                    <a:lumMod val="50000"/>
                  </a:schemeClr>
                </a:solidFill>
              </a:rPr>
              <a:t>Positive feedback on dashboard usability</a:t>
            </a:r>
            <a:endParaRPr lang="en-US" sz="2600">
              <a:solidFill>
                <a:schemeClr val="accent4">
                  <a:lumMod val="50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en-GB" sz="3000" dirty="0">
                <a:solidFill>
                  <a:schemeClr val="accent4">
                    <a:lumMod val="50000"/>
                  </a:schemeClr>
                </a:solidFill>
              </a:rPr>
              <a:t>Additional Filtering Options</a:t>
            </a:r>
          </a:p>
          <a:p>
            <a:pPr lvl="1">
              <a:lnSpc>
                <a:spcPct val="110000"/>
              </a:lnSpc>
            </a:pPr>
            <a:r>
              <a:rPr lang="en-GB" sz="2600" dirty="0">
                <a:solidFill>
                  <a:schemeClr val="accent4">
                    <a:lumMod val="50000"/>
                  </a:schemeClr>
                </a:solidFill>
              </a:rPr>
              <a:t>Filtering by Institution, Institution ID and other criteria</a:t>
            </a:r>
            <a:endParaRPr lang="en-US" sz="2600">
              <a:solidFill>
                <a:schemeClr val="accent4">
                  <a:lumMod val="50000"/>
                </a:schemeClr>
              </a:solidFill>
            </a:endParaRPr>
          </a:p>
          <a:p>
            <a:pPr>
              <a:lnSpc>
                <a:spcPct val="100000"/>
              </a:lnSpc>
            </a:pPr>
            <a:r>
              <a:rPr lang="en-GB" sz="3000" dirty="0">
                <a:solidFill>
                  <a:schemeClr val="accent4">
                    <a:lumMod val="50000"/>
                  </a:schemeClr>
                </a:solidFill>
              </a:rPr>
              <a:t>Adjust Interface Layout</a:t>
            </a:r>
          </a:p>
          <a:p>
            <a:pPr lvl="1">
              <a:lnSpc>
                <a:spcPct val="100000"/>
              </a:lnSpc>
            </a:pPr>
            <a:r>
              <a:rPr lang="en-GB" sz="2600" dirty="0">
                <a:solidFill>
                  <a:schemeClr val="accent4">
                    <a:lumMod val="50000"/>
                  </a:schemeClr>
                </a:solidFill>
              </a:rPr>
              <a:t>Improve the arrangement of elements for clarity</a:t>
            </a:r>
          </a:p>
          <a:p>
            <a:endParaRPr lang="en-GB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en-GB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3021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3F117781-32EE-2B0E-A13E-1A71739EE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10845"/>
            <a:ext cx="10515600" cy="1325563"/>
          </a:xfrm>
        </p:spPr>
        <p:txBody>
          <a:bodyPr/>
          <a:lstStyle/>
          <a:p>
            <a:r>
              <a:rPr lang="en-GB" dirty="0">
                <a:solidFill>
                  <a:schemeClr val="accent4">
                    <a:lumMod val="50000"/>
                  </a:schemeClr>
                </a:solidFill>
              </a:rPr>
              <a:t>Next Steps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F2AB9EB-89A5-06D0-6126-202D35263373}"/>
              </a:ext>
            </a:extLst>
          </p:cNvPr>
          <p:cNvSpPr txBox="1">
            <a:spLocks/>
          </p:cNvSpPr>
          <p:nvPr/>
        </p:nvSpPr>
        <p:spPr>
          <a:xfrm>
            <a:off x="838200" y="1253331"/>
            <a:ext cx="9645747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n-GB" dirty="0">
                <a:solidFill>
                  <a:schemeClr val="accent4">
                    <a:lumMod val="50000"/>
                  </a:schemeClr>
                </a:solidFill>
              </a:rPr>
              <a:t>Implementation of New Features Based on NOC Feedback</a:t>
            </a:r>
          </a:p>
          <a:p>
            <a:pPr lvl="1"/>
            <a:r>
              <a:rPr lang="en-GB" dirty="0">
                <a:solidFill>
                  <a:schemeClr val="accent4">
                    <a:lumMod val="50000"/>
                  </a:schemeClr>
                </a:solidFill>
              </a:rPr>
              <a:t>Continuously gather input to enhance usability and functionality</a:t>
            </a:r>
          </a:p>
          <a:p>
            <a:pPr lvl="1"/>
            <a:endParaRPr lang="en-GB" dirty="0">
              <a:solidFill>
                <a:schemeClr val="accent4">
                  <a:lumMod val="50000"/>
                </a:schemeClr>
              </a:solidFill>
            </a:endParaRPr>
          </a:p>
          <a:p>
            <a:pPr marL="228600" lvl="1">
              <a:spcBef>
                <a:spcPts val="1000"/>
              </a:spcBef>
            </a:pPr>
            <a:r>
              <a:rPr lang="en-GB" sz="2800" dirty="0">
                <a:solidFill>
                  <a:schemeClr val="accent4">
                    <a:lumMod val="50000"/>
                  </a:schemeClr>
                </a:solidFill>
              </a:rPr>
              <a:t>Research and Implementation of </a:t>
            </a:r>
            <a:r>
              <a:rPr lang="en-GB" sz="2800" dirty="0" err="1">
                <a:solidFill>
                  <a:schemeClr val="accent4">
                    <a:lumMod val="50000"/>
                  </a:schemeClr>
                </a:solidFill>
              </a:rPr>
              <a:t>Speedtest</a:t>
            </a:r>
            <a:r>
              <a:rPr lang="en-GB" sz="2800" dirty="0">
                <a:solidFill>
                  <a:schemeClr val="accent4">
                    <a:lumMod val="50000"/>
                  </a:schemeClr>
                </a:solidFill>
              </a:rPr>
              <a:t> on Demand</a:t>
            </a:r>
          </a:p>
          <a:p>
            <a:pPr marL="685800" lvl="2">
              <a:spcBef>
                <a:spcPts val="1000"/>
              </a:spcBef>
            </a:pPr>
            <a:r>
              <a:rPr lang="en-GB" sz="2400" dirty="0">
                <a:solidFill>
                  <a:schemeClr val="accent4">
                    <a:lumMod val="50000"/>
                  </a:schemeClr>
                </a:solidFill>
              </a:rPr>
              <a:t>Explore methods for integrating real-time network </a:t>
            </a:r>
            <a:r>
              <a:rPr lang="en-GB" sz="2400" dirty="0" err="1">
                <a:solidFill>
                  <a:schemeClr val="accent4">
                    <a:lumMod val="50000"/>
                  </a:schemeClr>
                </a:solidFill>
              </a:rPr>
              <a:t>speedtest</a:t>
            </a:r>
            <a:endParaRPr lang="en-GB" sz="2400" dirty="0">
              <a:solidFill>
                <a:schemeClr val="accent4">
                  <a:lumMod val="50000"/>
                </a:schemeClr>
              </a:solidFill>
            </a:endParaRPr>
          </a:p>
          <a:p>
            <a:pPr marL="685800" lvl="2">
              <a:spcBef>
                <a:spcPts val="1000"/>
              </a:spcBef>
            </a:pPr>
            <a:endParaRPr lang="en-GB" sz="2400" dirty="0">
              <a:solidFill>
                <a:schemeClr val="accent4">
                  <a:lumMod val="50000"/>
                </a:schemeClr>
              </a:solidFill>
            </a:endParaRPr>
          </a:p>
          <a:p>
            <a:pPr marL="228600" lvl="1">
              <a:spcBef>
                <a:spcPts val="1000"/>
              </a:spcBef>
            </a:pPr>
            <a:r>
              <a:rPr lang="en-GB" sz="2800" dirty="0">
                <a:solidFill>
                  <a:schemeClr val="accent4">
                    <a:lumMod val="50000"/>
                  </a:schemeClr>
                </a:solidFill>
              </a:rPr>
              <a:t>Analysis and Integration of Other Tools  into Dashboard</a:t>
            </a:r>
          </a:p>
          <a:p>
            <a:pPr marL="685800" lvl="2">
              <a:spcBef>
                <a:spcPts val="1000"/>
              </a:spcBef>
            </a:pPr>
            <a:r>
              <a:rPr lang="en-GB" sz="2400" dirty="0">
                <a:solidFill>
                  <a:schemeClr val="accent4">
                    <a:lumMod val="50000"/>
                  </a:schemeClr>
                </a:solidFill>
              </a:rPr>
              <a:t>Assess compatibility and potential benefits of adding more data to dashboard</a:t>
            </a:r>
          </a:p>
          <a:p>
            <a:pPr marL="457200" lvl="1" indent="0">
              <a:buNone/>
            </a:pPr>
            <a:endParaRPr lang="en-GB" dirty="0">
              <a:solidFill>
                <a:schemeClr val="accent4">
                  <a:lumMod val="50000"/>
                </a:schemeClr>
              </a:solidFill>
            </a:endParaRPr>
          </a:p>
          <a:p>
            <a:pPr marL="457200" lvl="1" indent="0">
              <a:buNone/>
            </a:pPr>
            <a:endParaRPr lang="en-GB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0510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13</a:t>
            </a:fld>
            <a:r>
              <a:rPr lang="en-GB"/>
              <a:t>     |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781418"/>
            <a:ext cx="1585650" cy="970674"/>
          </a:xfrm>
          <a:prstGeom prst="rect">
            <a:avLst/>
          </a:prstGeom>
        </p:spPr>
      </p:pic>
      <p:sp>
        <p:nvSpPr>
          <p:cNvPr id="4" name="Text Placeholder 10"/>
          <p:cNvSpPr txBox="1">
            <a:spLocks/>
          </p:cNvSpPr>
          <p:nvPr/>
        </p:nvSpPr>
        <p:spPr>
          <a:xfrm>
            <a:off x="882913" y="2689286"/>
            <a:ext cx="4650848" cy="5950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>
                <a:solidFill>
                  <a:schemeClr val="bg1"/>
                </a:solidFill>
              </a:rPr>
              <a:t>Thank you 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82914" y="5352032"/>
            <a:ext cx="2437498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>
                <a:solidFill>
                  <a:schemeClr val="bg1"/>
                </a:solidFill>
              </a:rPr>
              <a:t>www.geant.org</a:t>
            </a:r>
            <a:endParaRPr lang="en-GB" sz="2000">
              <a:solidFill>
                <a:schemeClr val="bg1"/>
              </a:solidFill>
            </a:endParaRPr>
          </a:p>
        </p:txBody>
      </p:sp>
      <p:sp>
        <p:nvSpPr>
          <p:cNvPr id="9" name="Text Placeholder 6"/>
          <p:cNvSpPr txBox="1">
            <a:spLocks/>
          </p:cNvSpPr>
          <p:nvPr/>
        </p:nvSpPr>
        <p:spPr>
          <a:xfrm>
            <a:off x="882913" y="3528248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>
                <a:solidFill>
                  <a:schemeClr val="bg1"/>
                </a:solidFill>
              </a:rPr>
              <a:t>Any questions?</a:t>
            </a:r>
            <a:endParaRPr lang="en-GB" sz="2000">
              <a:solidFill>
                <a:schemeClr val="bg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998895" y="6125605"/>
            <a:ext cx="2916820" cy="461665"/>
            <a:chOff x="3977522" y="5079667"/>
            <a:chExt cx="2916820" cy="461665"/>
          </a:xfrm>
        </p:grpSpPr>
        <p:sp>
          <p:nvSpPr>
            <p:cNvPr id="10" name="TextBox 9"/>
            <p:cNvSpPr txBox="1"/>
            <p:nvPr/>
          </p:nvSpPr>
          <p:spPr>
            <a:xfrm>
              <a:off x="4546191" y="5079667"/>
              <a:ext cx="23481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>
                  <a:solidFill>
                    <a:schemeClr val="bg1"/>
                  </a:solidFill>
                </a:rPr>
                <a:t>© GÉANT Association on behalf of the GN4 Phase 2 project (GN4-2).</a:t>
              </a:r>
            </a:p>
            <a:p>
              <a:r>
                <a:rPr lang="en-GB" sz="600">
                  <a:solidFill>
                    <a:schemeClr val="bg1"/>
                  </a:solidFill>
                </a:rPr>
                <a:t>The research leading to these results has received funding from</a:t>
              </a:r>
            </a:p>
            <a:p>
              <a:r>
                <a:rPr lang="en-GB" sz="600">
                  <a:solidFill>
                    <a:schemeClr val="bg1"/>
                  </a:solidFill>
                </a:rPr>
                <a:t>the European Union’s Horizon 2020 research and innovation programme under Grant Agreement No. </a:t>
              </a:r>
              <a:r>
                <a:rPr lang="is-IS" sz="600">
                  <a:solidFill>
                    <a:schemeClr val="bg1"/>
                  </a:solidFill>
                </a:rPr>
                <a:t>731122 </a:t>
              </a:r>
              <a:r>
                <a:rPr lang="en-GB" sz="600">
                  <a:solidFill>
                    <a:schemeClr val="bg1"/>
                  </a:solidFill>
                </a:rPr>
                <a:t>(GN4-2).</a:t>
              </a: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7522" y="5129039"/>
              <a:ext cx="568670" cy="362920"/>
            </a:xfrm>
            <a:prstGeom prst="rect">
              <a:avLst/>
            </a:prstGeom>
          </p:spPr>
        </p:pic>
      </p:grpSp>
      <p:sp>
        <p:nvSpPr>
          <p:cNvPr id="13" name="Text Placeholder 10">
            <a:extLst>
              <a:ext uri="{FF2B5EF4-FFF2-40B4-BE49-F238E27FC236}">
                <a16:creationId xmlns:a16="http://schemas.microsoft.com/office/drawing/2014/main" id="{6AD92F57-54A3-3B4C-913D-BA3B46B2DD24}"/>
              </a:ext>
            </a:extLst>
          </p:cNvPr>
          <p:cNvSpPr txBox="1">
            <a:spLocks/>
          </p:cNvSpPr>
          <p:nvPr/>
        </p:nvSpPr>
        <p:spPr>
          <a:xfrm>
            <a:off x="882913" y="4152398"/>
            <a:ext cx="4650848" cy="5950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4400">
              <a:solidFill>
                <a:schemeClr val="bg1"/>
              </a:solidFill>
            </a:endParaRP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FB90806C-173F-F345-AF73-4AED243E2D13}"/>
              </a:ext>
            </a:extLst>
          </p:cNvPr>
          <p:cNvSpPr/>
          <p:nvPr/>
        </p:nvSpPr>
        <p:spPr>
          <a:xfrm>
            <a:off x="5672138" y="3443288"/>
            <a:ext cx="5029200" cy="1714500"/>
          </a:xfrm>
          <a:prstGeom prst="roundRect">
            <a:avLst/>
          </a:prstGeom>
          <a:solidFill>
            <a:srgbClr val="065081"/>
          </a:solidFill>
          <a:effectLst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4C7F94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52A1CF7-0BF8-744F-8908-164F1760F049}"/>
              </a:ext>
            </a:extLst>
          </p:cNvPr>
          <p:cNvSpPr txBox="1"/>
          <p:nvPr/>
        </p:nvSpPr>
        <p:spPr>
          <a:xfrm>
            <a:off x="5994569" y="3915818"/>
            <a:ext cx="438434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sz="2200" b="1">
                <a:solidFill>
                  <a:schemeClr val="bg1"/>
                </a:solidFill>
              </a:rPr>
              <a:t>mirna.ljubic.tustonjic@carnet.hr</a:t>
            </a:r>
            <a:endParaRPr lang="en-GB" sz="2200" b="1">
              <a:solidFill>
                <a:schemeClr val="bg1"/>
              </a:solidFill>
            </a:endParaRPr>
          </a:p>
          <a:p>
            <a:pPr algn="ctr"/>
            <a:r>
              <a:rPr lang="hr-HR" sz="2200" b="1">
                <a:solidFill>
                  <a:schemeClr val="bg1"/>
                </a:solidFill>
              </a:rPr>
              <a:t>daniel.zima@carnet.hr</a:t>
            </a:r>
            <a:endParaRPr lang="en-GB" sz="22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627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DD8E29C2-189F-445A-EF6B-032E952F5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7757"/>
            <a:ext cx="10515600" cy="1325563"/>
          </a:xfrm>
        </p:spPr>
        <p:txBody>
          <a:bodyPr/>
          <a:lstStyle/>
          <a:p>
            <a:r>
              <a:rPr lang="en-US">
                <a:solidFill>
                  <a:schemeClr val="accent4">
                    <a:lumMod val="50000"/>
                  </a:schemeClr>
                </a:solidFill>
              </a:rPr>
              <a:t>Agenda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0B4CDEF-26D3-335B-EB72-5F67BC2E0C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4572"/>
            <a:ext cx="745236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solidFill>
                  <a:schemeClr val="accent4">
                    <a:lumMod val="50000"/>
                  </a:schemeClr>
                </a:solidFill>
                <a:ea typeface="+mn-lt"/>
                <a:cs typeface="+mn-lt"/>
              </a:rPr>
              <a:t>Task Premise</a:t>
            </a:r>
            <a:endParaRPr lang="en-GB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n-GB" dirty="0">
                <a:solidFill>
                  <a:schemeClr val="accent4">
                    <a:lumMod val="50000"/>
                  </a:schemeClr>
                </a:solidFill>
                <a:ea typeface="+mn-lt"/>
                <a:cs typeface="+mn-lt"/>
              </a:rPr>
              <a:t>Initial Analysis</a:t>
            </a:r>
          </a:p>
          <a:p>
            <a:r>
              <a:rPr lang="en-GB" dirty="0">
                <a:solidFill>
                  <a:schemeClr val="accent4">
                    <a:lumMod val="50000"/>
                  </a:schemeClr>
                </a:solidFill>
                <a:ea typeface="+mn-lt"/>
                <a:cs typeface="+mn-lt"/>
              </a:rPr>
              <a:t>Architecture Overview</a:t>
            </a:r>
          </a:p>
          <a:p>
            <a:r>
              <a:rPr lang="en-GB" dirty="0">
                <a:solidFill>
                  <a:schemeClr val="accent4">
                    <a:lumMod val="50000"/>
                  </a:schemeClr>
                </a:solidFill>
                <a:ea typeface="+mn-lt"/>
                <a:cs typeface="+mn-lt"/>
              </a:rPr>
              <a:t>Grafana Dashboard - Visualization Overview</a:t>
            </a:r>
          </a:p>
          <a:p>
            <a:r>
              <a:rPr lang="en-GB" dirty="0">
                <a:solidFill>
                  <a:schemeClr val="accent4">
                    <a:lumMod val="50000"/>
                  </a:schemeClr>
                </a:solidFill>
                <a:ea typeface="+mn-lt"/>
                <a:cs typeface="+mn-lt"/>
              </a:rPr>
              <a:t>Grafana Dashboard – Demo</a:t>
            </a:r>
          </a:p>
          <a:p>
            <a:r>
              <a:rPr lang="en-GB" dirty="0">
                <a:solidFill>
                  <a:schemeClr val="accent4">
                    <a:lumMod val="50000"/>
                  </a:schemeClr>
                </a:solidFill>
                <a:ea typeface="+mn-lt"/>
                <a:cs typeface="+mn-lt"/>
              </a:rPr>
              <a:t>NOC Feedback</a:t>
            </a:r>
          </a:p>
          <a:p>
            <a:r>
              <a:rPr lang="en-GB" dirty="0">
                <a:solidFill>
                  <a:schemeClr val="accent4">
                    <a:lumMod val="50000"/>
                  </a:schemeClr>
                </a:solidFill>
                <a:ea typeface="+mn-lt"/>
                <a:cs typeface="+mn-lt"/>
              </a:rPr>
              <a:t>Next Steps</a:t>
            </a:r>
          </a:p>
          <a:p>
            <a:r>
              <a:rPr lang="en-GB" dirty="0">
                <a:solidFill>
                  <a:schemeClr val="accent4">
                    <a:lumMod val="50000"/>
                  </a:schemeClr>
                </a:solidFill>
              </a:rPr>
              <a:t>Q&amp;A</a:t>
            </a:r>
          </a:p>
          <a:p>
            <a:endParaRPr lang="en-GB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2301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>
            <a:extLst>
              <a:ext uri="{FF2B5EF4-FFF2-40B4-BE49-F238E27FC236}">
                <a16:creationId xmlns:a16="http://schemas.microsoft.com/office/drawing/2014/main" id="{863246B7-422D-A0AC-BF66-BF73D088D4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7908"/>
            <a:ext cx="10515600" cy="1325563"/>
          </a:xfrm>
        </p:spPr>
        <p:txBody>
          <a:bodyPr/>
          <a:lstStyle/>
          <a:p>
            <a:r>
              <a:rPr lang="en-GB" dirty="0">
                <a:solidFill>
                  <a:schemeClr val="accent4">
                    <a:lumMod val="50000"/>
                  </a:schemeClr>
                </a:solidFill>
                <a:ea typeface="+mj-lt"/>
                <a:cs typeface="+mj-lt"/>
              </a:rPr>
              <a:t>Task Premise</a:t>
            </a: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B88B9462-7CCB-9740-839D-09DBB08F1D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0040" y="4484211"/>
            <a:ext cx="112014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sz="3600" i="1" dirty="0">
                <a:solidFill>
                  <a:schemeClr val="accent4">
                    <a:lumMod val="50000"/>
                  </a:schemeClr>
                </a:solidFill>
              </a:rPr>
              <a:t>Can we automate NOC troubleshooting processes?</a:t>
            </a: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C0B044B8-EAB1-F87D-1E50-1F4B3F6BF66E}"/>
              </a:ext>
            </a:extLst>
          </p:cNvPr>
          <p:cNvSpPr txBox="1">
            <a:spLocks/>
          </p:cNvSpPr>
          <p:nvPr/>
        </p:nvSpPr>
        <p:spPr>
          <a:xfrm>
            <a:off x="838200" y="158178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accent4">
                    <a:lumMod val="50000"/>
                  </a:schemeClr>
                </a:solidFill>
              </a:rPr>
              <a:t>Challenges in NOC:</a:t>
            </a:r>
          </a:p>
          <a:p>
            <a:pPr lvl="1"/>
            <a:r>
              <a:rPr lang="en-GB" dirty="0">
                <a:solidFill>
                  <a:schemeClr val="accent4">
                    <a:lumMod val="50000"/>
                  </a:schemeClr>
                </a:solidFill>
              </a:rPr>
              <a:t>Increasing Complexity in NOC Operations</a:t>
            </a:r>
          </a:p>
          <a:p>
            <a:pPr lvl="1"/>
            <a:r>
              <a:rPr lang="en-GB" dirty="0">
                <a:solidFill>
                  <a:schemeClr val="accent4">
                    <a:lumMod val="50000"/>
                  </a:schemeClr>
                </a:solidFill>
              </a:rPr>
              <a:t>On average 11.5 different tools used daily</a:t>
            </a:r>
          </a:p>
          <a:p>
            <a:pPr lvl="1"/>
            <a:r>
              <a:rPr lang="en-GB" dirty="0">
                <a:solidFill>
                  <a:schemeClr val="accent4">
                    <a:lumMod val="50000"/>
                  </a:schemeClr>
                </a:solidFill>
              </a:rPr>
              <a:t>Impact of Multi-Tool Environment</a:t>
            </a:r>
          </a:p>
          <a:p>
            <a:pPr lvl="1"/>
            <a:endParaRPr lang="en-GB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n-GB" dirty="0">
                <a:solidFill>
                  <a:schemeClr val="accent4">
                    <a:lumMod val="50000"/>
                  </a:schemeClr>
                </a:solidFill>
              </a:rPr>
              <a:t>The goal of this task is to address a key question:</a:t>
            </a:r>
          </a:p>
        </p:txBody>
      </p:sp>
    </p:spTree>
    <p:extLst>
      <p:ext uri="{BB962C8B-B14F-4D97-AF65-F5344CB8AC3E}">
        <p14:creationId xmlns:p14="http://schemas.microsoft.com/office/powerpoint/2010/main" val="1229559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F78926D-CB18-AE9E-5712-902DF86F5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7276" y="121285"/>
            <a:ext cx="11016342" cy="1347334"/>
          </a:xfrm>
        </p:spPr>
        <p:txBody>
          <a:bodyPr/>
          <a:lstStyle/>
          <a:p>
            <a:r>
              <a:rPr lang="en-GB" dirty="0">
                <a:solidFill>
                  <a:schemeClr val="accent4">
                    <a:lumMod val="50000"/>
                  </a:schemeClr>
                </a:solidFill>
                <a:ea typeface="+mj-lt"/>
                <a:cs typeface="+mj-lt"/>
              </a:rPr>
              <a:t>Initial Analysis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D4E39A0-3B7B-79C2-FCA1-658647CE10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111" y="1248879"/>
            <a:ext cx="11684724" cy="5024256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GB" dirty="0">
                <a:solidFill>
                  <a:schemeClr val="accent4">
                    <a:lumMod val="50000"/>
                  </a:schemeClr>
                </a:solidFill>
                <a:ea typeface="+mn-lt"/>
                <a:cs typeface="+mn-lt"/>
              </a:rPr>
              <a:t>Operational Process Analysis</a:t>
            </a:r>
          </a:p>
          <a:p>
            <a:pPr lvl="1"/>
            <a:r>
              <a:rPr lang="en-GB" dirty="0">
                <a:solidFill>
                  <a:schemeClr val="accent4">
                    <a:lumMod val="50000"/>
                  </a:schemeClr>
                </a:solidFill>
                <a:ea typeface="+mn-lt"/>
                <a:cs typeface="+mn-lt"/>
              </a:rPr>
              <a:t>Mapping existing NOC workflows</a:t>
            </a:r>
          </a:p>
          <a:p>
            <a:pPr marL="457200" lvl="1" indent="0">
              <a:buNone/>
            </a:pPr>
            <a:endParaRPr lang="en-GB" dirty="0">
              <a:solidFill>
                <a:schemeClr val="accent4">
                  <a:lumMod val="50000"/>
                </a:schemeClr>
              </a:solidFill>
              <a:ea typeface="+mn-lt"/>
              <a:cs typeface="+mn-lt"/>
            </a:endParaRPr>
          </a:p>
          <a:p>
            <a:r>
              <a:rPr lang="en-GB" dirty="0">
                <a:solidFill>
                  <a:schemeClr val="accent4">
                    <a:lumMod val="50000"/>
                  </a:schemeClr>
                </a:solidFill>
                <a:ea typeface="+mn-lt"/>
                <a:cs typeface="+mn-lt"/>
              </a:rPr>
              <a:t>Research on Data Used in Troubleshooting</a:t>
            </a:r>
          </a:p>
          <a:p>
            <a:pPr lvl="1"/>
            <a:r>
              <a:rPr lang="en-GB" dirty="0">
                <a:solidFill>
                  <a:schemeClr val="accent4">
                    <a:lumMod val="50000"/>
                  </a:schemeClr>
                </a:solidFill>
                <a:ea typeface="+mn-lt"/>
                <a:cs typeface="+mn-lt"/>
              </a:rPr>
              <a:t>Identification of key data sources and types essential for issue resolution</a:t>
            </a:r>
          </a:p>
          <a:p>
            <a:pPr lvl="1"/>
            <a:endParaRPr lang="en-GB" dirty="0">
              <a:solidFill>
                <a:schemeClr val="accent4">
                  <a:lumMod val="50000"/>
                </a:schemeClr>
              </a:solidFill>
              <a:ea typeface="+mn-lt"/>
              <a:cs typeface="+mn-lt"/>
            </a:endParaRPr>
          </a:p>
          <a:p>
            <a:r>
              <a:rPr lang="en-GB" dirty="0">
                <a:solidFill>
                  <a:schemeClr val="accent4">
                    <a:lumMod val="50000"/>
                  </a:schemeClr>
                </a:solidFill>
                <a:ea typeface="+mn-lt"/>
                <a:cs typeface="+mn-lt"/>
              </a:rPr>
              <a:t>Creation of Dashboard </a:t>
            </a:r>
            <a:r>
              <a:rPr lang="en-GB" dirty="0" err="1">
                <a:solidFill>
                  <a:schemeClr val="accent4">
                    <a:lumMod val="50000"/>
                  </a:schemeClr>
                </a:solidFill>
                <a:ea typeface="+mn-lt"/>
                <a:cs typeface="+mn-lt"/>
              </a:rPr>
              <a:t>Mockup</a:t>
            </a:r>
            <a:endParaRPr lang="en-GB" dirty="0">
              <a:solidFill>
                <a:schemeClr val="accent4">
                  <a:lumMod val="50000"/>
                </a:schemeClr>
              </a:solidFill>
              <a:ea typeface="+mn-lt"/>
              <a:cs typeface="+mn-lt"/>
            </a:endParaRPr>
          </a:p>
          <a:p>
            <a:pPr lvl="1"/>
            <a:r>
              <a:rPr lang="en-GB" dirty="0">
                <a:solidFill>
                  <a:schemeClr val="accent4">
                    <a:lumMod val="50000"/>
                  </a:schemeClr>
                </a:solidFill>
                <a:ea typeface="+mn-lt"/>
                <a:cs typeface="+mn-lt"/>
              </a:rPr>
              <a:t>Designing a preliminary layout with essential features for an effective dashboard</a:t>
            </a:r>
          </a:p>
          <a:p>
            <a:pPr lvl="1"/>
            <a:endParaRPr lang="en-GB" dirty="0">
              <a:solidFill>
                <a:schemeClr val="accent4">
                  <a:lumMod val="50000"/>
                </a:schemeClr>
              </a:solidFill>
              <a:ea typeface="+mn-lt"/>
              <a:cs typeface="+mn-lt"/>
            </a:endParaRPr>
          </a:p>
          <a:p>
            <a:r>
              <a:rPr lang="en-GB" dirty="0">
                <a:solidFill>
                  <a:schemeClr val="accent4">
                    <a:lumMod val="50000"/>
                  </a:schemeClr>
                </a:solidFill>
                <a:ea typeface="+mn-lt"/>
                <a:cs typeface="+mn-lt"/>
              </a:rPr>
              <a:t>Discussion on Data Retrieval Automation</a:t>
            </a:r>
          </a:p>
          <a:p>
            <a:pPr lvl="1"/>
            <a:r>
              <a:rPr lang="en-GB" dirty="0">
                <a:solidFill>
                  <a:schemeClr val="accent4">
                    <a:lumMod val="50000"/>
                  </a:schemeClr>
                </a:solidFill>
                <a:ea typeface="+mn-lt"/>
                <a:cs typeface="+mn-lt"/>
              </a:rPr>
              <a:t>Exploring methods for automating data collection from multiple sources</a:t>
            </a:r>
          </a:p>
          <a:p>
            <a:pPr lvl="1"/>
            <a:endParaRPr lang="en-GB" dirty="0">
              <a:solidFill>
                <a:schemeClr val="accent4">
                  <a:lumMod val="50000"/>
                </a:schemeClr>
              </a:solidFill>
              <a:ea typeface="+mn-lt"/>
              <a:cs typeface="+mn-lt"/>
            </a:endParaRPr>
          </a:p>
          <a:p>
            <a:r>
              <a:rPr lang="en-GB" dirty="0">
                <a:solidFill>
                  <a:schemeClr val="accent4">
                    <a:lumMod val="50000"/>
                  </a:schemeClr>
                </a:solidFill>
                <a:ea typeface="+mn-lt"/>
                <a:cs typeface="+mn-lt"/>
              </a:rPr>
              <a:t>Conclusion: Grafana as the Chosen Platform for NOC Dashboard</a:t>
            </a:r>
          </a:p>
          <a:p>
            <a:pPr lvl="1"/>
            <a:endParaRPr lang="en-GB" dirty="0">
              <a:solidFill>
                <a:schemeClr val="accent4">
                  <a:lumMod val="50000"/>
                </a:schemeClr>
              </a:solidFill>
              <a:ea typeface="+mn-lt"/>
              <a:cs typeface="+mn-lt"/>
            </a:endParaRPr>
          </a:p>
          <a:p>
            <a:endParaRPr lang="en-GB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522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48CCA18D-289F-99A1-9B30-EFE9EE09D13E}"/>
              </a:ext>
            </a:extLst>
          </p:cNvPr>
          <p:cNvSpPr/>
          <p:nvPr/>
        </p:nvSpPr>
        <p:spPr>
          <a:xfrm>
            <a:off x="7980440" y="1646587"/>
            <a:ext cx="3791637" cy="4088102"/>
          </a:xfrm>
          <a:prstGeom prst="rect">
            <a:avLst/>
          </a:prstGeom>
          <a:solidFill>
            <a:schemeClr val="bg1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0AF0D43-21F3-4781-1B6E-A424344815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811" y="0"/>
            <a:ext cx="10515600" cy="1325563"/>
          </a:xfrm>
        </p:spPr>
        <p:txBody>
          <a:bodyPr/>
          <a:lstStyle/>
          <a:p>
            <a:r>
              <a:rPr lang="en-US">
                <a:solidFill>
                  <a:schemeClr val="accent4">
                    <a:lumMod val="50000"/>
                  </a:schemeClr>
                </a:solidFill>
                <a:ea typeface="+mj-lt"/>
                <a:cs typeface="+mj-lt"/>
              </a:rPr>
              <a:t>Architecture Overview</a:t>
            </a:r>
            <a:endParaRPr lang="en-US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0" name="Picture 9" descr="Home | NetBox">
            <a:extLst>
              <a:ext uri="{FF2B5EF4-FFF2-40B4-BE49-F238E27FC236}">
                <a16:creationId xmlns:a16="http://schemas.microsoft.com/office/drawing/2014/main" id="{373FD5FC-C843-61FB-34E5-9DCFE7BA28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6140" y="4894562"/>
            <a:ext cx="2133600" cy="651783"/>
          </a:xfrm>
          <a:prstGeom prst="rect">
            <a:avLst/>
          </a:prstGeom>
          <a:ln>
            <a:noFill/>
          </a:ln>
        </p:spPr>
      </p:pic>
      <p:pic>
        <p:nvPicPr>
          <p:cNvPr id="11" name="Picture 10" descr="Grafana Logo PNG vector in SVG, PDF, AI, CDR format">
            <a:extLst>
              <a:ext uri="{FF2B5EF4-FFF2-40B4-BE49-F238E27FC236}">
                <a16:creationId xmlns:a16="http://schemas.microsoft.com/office/drawing/2014/main" id="{5FD653A2-E57B-7AB4-FACF-F746FEE455A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9136" t="31565" r="4545" b="28939"/>
          <a:stretch/>
        </p:blipFill>
        <p:spPr>
          <a:xfrm>
            <a:off x="8844470" y="1728254"/>
            <a:ext cx="1929008" cy="661040"/>
          </a:xfrm>
          <a:prstGeom prst="rect">
            <a:avLst/>
          </a:prstGeom>
          <a:ln>
            <a:noFill/>
          </a:ln>
        </p:spPr>
      </p:pic>
      <p:pic>
        <p:nvPicPr>
          <p:cNvPr id="12" name="Picture 11" descr="icon-partner-zenoss | AccuOSS">
            <a:extLst>
              <a:ext uri="{FF2B5EF4-FFF2-40B4-BE49-F238E27FC236}">
                <a16:creationId xmlns:a16="http://schemas.microsoft.com/office/drawing/2014/main" id="{6BF5F05B-C6AE-7F7D-9847-0B168E039B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21808" y="2489896"/>
            <a:ext cx="1318079" cy="409575"/>
          </a:xfrm>
          <a:prstGeom prst="rect">
            <a:avLst/>
          </a:prstGeom>
          <a:ln>
            <a:noFill/>
          </a:ln>
        </p:spPr>
      </p:pic>
      <p:pic>
        <p:nvPicPr>
          <p:cNvPr id="13" name="Picture 12" descr="InfluxDB – Logos Download">
            <a:extLst>
              <a:ext uri="{FF2B5EF4-FFF2-40B4-BE49-F238E27FC236}">
                <a16:creationId xmlns:a16="http://schemas.microsoft.com/office/drawing/2014/main" id="{3C50353B-AB5E-1F8C-44AA-11C9123F7AF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79387" y="2581971"/>
            <a:ext cx="1313090" cy="317500"/>
          </a:xfrm>
          <a:prstGeom prst="rect">
            <a:avLst/>
          </a:prstGeom>
          <a:ln>
            <a:noFill/>
          </a:ln>
        </p:spPr>
      </p:pic>
      <p:pic>
        <p:nvPicPr>
          <p:cNvPr id="14" name="Picture 13" descr="syslog-ng Webcast Series - 2022">
            <a:extLst>
              <a:ext uri="{FF2B5EF4-FFF2-40B4-BE49-F238E27FC236}">
                <a16:creationId xmlns:a16="http://schemas.microsoft.com/office/drawing/2014/main" id="{D7712D86-98C1-5FEA-8AE2-2B2AB5449DF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17695" y="3380913"/>
            <a:ext cx="1786618" cy="911679"/>
          </a:xfrm>
          <a:prstGeom prst="rect">
            <a:avLst/>
          </a:prstGeom>
          <a:ln>
            <a:noFill/>
          </a:ln>
        </p:spPr>
      </p:pic>
      <p:pic>
        <p:nvPicPr>
          <p:cNvPr id="15" name="Picture 14" descr="Grafana Loki">
            <a:extLst>
              <a:ext uri="{FF2B5EF4-FFF2-40B4-BE49-F238E27FC236}">
                <a16:creationId xmlns:a16="http://schemas.microsoft.com/office/drawing/2014/main" id="{1CFF91AD-290D-1F82-C24F-CEB4F27DAF8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79387" y="3410505"/>
            <a:ext cx="771526" cy="807811"/>
          </a:xfrm>
          <a:prstGeom prst="rect">
            <a:avLst/>
          </a:prstGeom>
          <a:ln>
            <a:noFill/>
          </a:ln>
        </p:spPr>
      </p:pic>
      <p:pic>
        <p:nvPicPr>
          <p:cNvPr id="16" name="Picture 15" descr="Infinity data source plugin for Grafana | Grafana Plugins documentation">
            <a:extLst>
              <a:ext uri="{FF2B5EF4-FFF2-40B4-BE49-F238E27FC236}">
                <a16:creationId xmlns:a16="http://schemas.microsoft.com/office/drawing/2014/main" id="{92E9C8DC-F421-76EB-2468-173075E5F01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58663" y="4646730"/>
            <a:ext cx="829583" cy="807811"/>
          </a:xfrm>
          <a:prstGeom prst="rect">
            <a:avLst/>
          </a:prstGeom>
          <a:ln>
            <a:noFill/>
          </a:ln>
        </p:spPr>
      </p:pic>
      <p:pic>
        <p:nvPicPr>
          <p:cNvPr id="17" name="Picture 16" descr="A circular object with arrows&#10;&#10;Description automatically generated">
            <a:extLst>
              <a:ext uri="{FF2B5EF4-FFF2-40B4-BE49-F238E27FC236}">
                <a16:creationId xmlns:a16="http://schemas.microsoft.com/office/drawing/2014/main" id="{F8FE8ADF-6E81-0145-4CF4-B8AA6BEE772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2473" y="2305284"/>
            <a:ext cx="526346" cy="451909"/>
          </a:xfrm>
          <a:prstGeom prst="rect">
            <a:avLst/>
          </a:prstGeom>
          <a:ln>
            <a:noFill/>
          </a:ln>
        </p:spPr>
      </p:pic>
      <p:pic>
        <p:nvPicPr>
          <p:cNvPr id="18" name="Picture 17" descr="A circular object with arrows&#10;&#10;Description automatically generated">
            <a:extLst>
              <a:ext uri="{FF2B5EF4-FFF2-40B4-BE49-F238E27FC236}">
                <a16:creationId xmlns:a16="http://schemas.microsoft.com/office/drawing/2014/main" id="{35AB511B-FB25-FED3-6CF9-E13E5F8B1DB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2473" y="2792379"/>
            <a:ext cx="526346" cy="451909"/>
          </a:xfrm>
          <a:prstGeom prst="rect">
            <a:avLst/>
          </a:prstGeom>
          <a:ln>
            <a:noFill/>
          </a:ln>
        </p:spPr>
      </p:pic>
      <p:pic>
        <p:nvPicPr>
          <p:cNvPr id="19" name="Picture 18" descr="A circular object with arrows&#10;&#10;Description automatically generated">
            <a:extLst>
              <a:ext uri="{FF2B5EF4-FFF2-40B4-BE49-F238E27FC236}">
                <a16:creationId xmlns:a16="http://schemas.microsoft.com/office/drawing/2014/main" id="{B713CC01-C1A7-3D04-29DD-81802C9F410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2473" y="3824623"/>
            <a:ext cx="526346" cy="451909"/>
          </a:xfrm>
          <a:prstGeom prst="rect">
            <a:avLst/>
          </a:prstGeom>
          <a:ln>
            <a:noFill/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191DCF0-1EE7-DC27-B65F-FF627997A242}"/>
              </a:ext>
            </a:extLst>
          </p:cNvPr>
          <p:cNvSpPr txBox="1"/>
          <p:nvPr/>
        </p:nvSpPr>
        <p:spPr>
          <a:xfrm>
            <a:off x="484545" y="3201743"/>
            <a:ext cx="526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900" b="1">
                <a:solidFill>
                  <a:schemeClr val="accent4">
                    <a:lumMod val="50000"/>
                  </a:schemeClr>
                </a:solidFill>
              </a:rPr>
              <a:t>.</a:t>
            </a:r>
          </a:p>
          <a:p>
            <a:r>
              <a:rPr lang="hr-HR" sz="900" b="1">
                <a:solidFill>
                  <a:schemeClr val="accent4">
                    <a:lumMod val="50000"/>
                  </a:schemeClr>
                </a:solidFill>
              </a:rPr>
              <a:t>.</a:t>
            </a:r>
          </a:p>
          <a:p>
            <a:r>
              <a:rPr lang="hr-HR" sz="900" b="1">
                <a:solidFill>
                  <a:schemeClr val="accent4">
                    <a:lumMod val="50000"/>
                  </a:schemeClr>
                </a:solidFill>
              </a:rPr>
              <a:t>.</a:t>
            </a:r>
          </a:p>
          <a:p>
            <a:r>
              <a:rPr lang="hr-HR" sz="900" b="1">
                <a:solidFill>
                  <a:schemeClr val="accent4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D0DCC63-54F6-AAFE-C552-1CF2E574E302}"/>
              </a:ext>
            </a:extLst>
          </p:cNvPr>
          <p:cNvSpPr/>
          <p:nvPr/>
        </p:nvSpPr>
        <p:spPr>
          <a:xfrm>
            <a:off x="227753" y="2205049"/>
            <a:ext cx="791190" cy="2136944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3816FD6-1911-BCC9-6882-7DAEB86C527F}"/>
              </a:ext>
            </a:extLst>
          </p:cNvPr>
          <p:cNvSpPr/>
          <p:nvPr/>
        </p:nvSpPr>
        <p:spPr>
          <a:xfrm>
            <a:off x="1968743" y="4730819"/>
            <a:ext cx="2484521" cy="979268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35B671D-818B-0A8B-6A5A-3E20151084D9}"/>
              </a:ext>
            </a:extLst>
          </p:cNvPr>
          <p:cNvSpPr/>
          <p:nvPr/>
        </p:nvSpPr>
        <p:spPr>
          <a:xfrm>
            <a:off x="1938586" y="3338124"/>
            <a:ext cx="2484521" cy="979268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D031295-CBFD-6E92-3625-61456FE3C1BD}"/>
              </a:ext>
            </a:extLst>
          </p:cNvPr>
          <p:cNvSpPr/>
          <p:nvPr/>
        </p:nvSpPr>
        <p:spPr>
          <a:xfrm>
            <a:off x="1968743" y="2205049"/>
            <a:ext cx="2484521" cy="979268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AF8F5ED-8EAB-F0DF-BB7B-7F3F9100DA28}"/>
              </a:ext>
            </a:extLst>
          </p:cNvPr>
          <p:cNvSpPr/>
          <p:nvPr/>
        </p:nvSpPr>
        <p:spPr>
          <a:xfrm>
            <a:off x="5426435" y="2208330"/>
            <a:ext cx="1668922" cy="975987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>
              <a:solidFill>
                <a:schemeClr val="accent4">
                  <a:lumMod val="50000"/>
                </a:schemeClr>
              </a:solidFill>
            </a:endParaRPr>
          </a:p>
        </p:txBody>
      </p: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F8ADD34D-7296-818F-5632-9628E68E49C4}"/>
              </a:ext>
            </a:extLst>
          </p:cNvPr>
          <p:cNvCxnSpPr>
            <a:cxnSpLocks/>
          </p:cNvCxnSpPr>
          <p:nvPr/>
        </p:nvCxnSpPr>
        <p:spPr>
          <a:xfrm flipV="1">
            <a:off x="1018943" y="2694683"/>
            <a:ext cx="949800" cy="409575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246C8E05-01BD-8BE0-26DF-42931BB7111A}"/>
              </a:ext>
            </a:extLst>
          </p:cNvPr>
          <p:cNvCxnSpPr>
            <a:cxnSpLocks/>
          </p:cNvCxnSpPr>
          <p:nvPr/>
        </p:nvCxnSpPr>
        <p:spPr>
          <a:xfrm>
            <a:off x="1018943" y="3404251"/>
            <a:ext cx="919643" cy="423507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02A5D4A5-ED5B-98A9-8DE0-FC57F1A2C607}"/>
              </a:ext>
            </a:extLst>
          </p:cNvPr>
          <p:cNvSpPr/>
          <p:nvPr/>
        </p:nvSpPr>
        <p:spPr>
          <a:xfrm>
            <a:off x="5426434" y="3336391"/>
            <a:ext cx="1668922" cy="975987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BE0478D-9DE8-50D5-AD92-2BCCF9496C05}"/>
              </a:ext>
            </a:extLst>
          </p:cNvPr>
          <p:cNvSpPr/>
          <p:nvPr/>
        </p:nvSpPr>
        <p:spPr>
          <a:xfrm>
            <a:off x="5426434" y="4730819"/>
            <a:ext cx="1668922" cy="975987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>
              <a:solidFill>
                <a:schemeClr val="accent4">
                  <a:lumMod val="50000"/>
                </a:schemeClr>
              </a:solidFill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A19F76C1-8625-C8FE-E9DC-A1F795C92599}"/>
              </a:ext>
            </a:extLst>
          </p:cNvPr>
          <p:cNvCxnSpPr>
            <a:cxnSpLocks/>
          </p:cNvCxnSpPr>
          <p:nvPr/>
        </p:nvCxnSpPr>
        <p:spPr>
          <a:xfrm>
            <a:off x="4453264" y="2694683"/>
            <a:ext cx="973171" cy="16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F82DE91-62E1-0233-3C4E-1D438D281C18}"/>
              </a:ext>
            </a:extLst>
          </p:cNvPr>
          <p:cNvCxnSpPr>
            <a:cxnSpLocks/>
          </p:cNvCxnSpPr>
          <p:nvPr/>
        </p:nvCxnSpPr>
        <p:spPr>
          <a:xfrm flipV="1">
            <a:off x="4423107" y="3824385"/>
            <a:ext cx="1003327" cy="33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24A525F8-7E3F-F050-B1FE-95D747FA0DA0}"/>
              </a:ext>
            </a:extLst>
          </p:cNvPr>
          <p:cNvCxnSpPr>
            <a:cxnSpLocks/>
          </p:cNvCxnSpPr>
          <p:nvPr/>
        </p:nvCxnSpPr>
        <p:spPr>
          <a:xfrm flipV="1">
            <a:off x="4453264" y="5218813"/>
            <a:ext cx="973170" cy="16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442175D8-7A60-6120-9107-7150AE117792}"/>
              </a:ext>
            </a:extLst>
          </p:cNvPr>
          <p:cNvCxnSpPr>
            <a:cxnSpLocks/>
          </p:cNvCxnSpPr>
          <p:nvPr/>
        </p:nvCxnSpPr>
        <p:spPr>
          <a:xfrm flipV="1">
            <a:off x="7095357" y="2694683"/>
            <a:ext cx="885083" cy="16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F5F57E8A-BD24-88F4-ABD1-D6E2C452989F}"/>
              </a:ext>
            </a:extLst>
          </p:cNvPr>
          <p:cNvCxnSpPr>
            <a:cxnSpLocks/>
          </p:cNvCxnSpPr>
          <p:nvPr/>
        </p:nvCxnSpPr>
        <p:spPr>
          <a:xfrm>
            <a:off x="7095356" y="3824385"/>
            <a:ext cx="88508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F91A272-95BC-8677-62E3-A04D57DF8E3A}"/>
              </a:ext>
            </a:extLst>
          </p:cNvPr>
          <p:cNvCxnSpPr>
            <a:cxnSpLocks/>
          </p:cNvCxnSpPr>
          <p:nvPr/>
        </p:nvCxnSpPr>
        <p:spPr>
          <a:xfrm>
            <a:off x="7095356" y="5218813"/>
            <a:ext cx="88508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7" name="Graphic 36" descr="Statistics outline">
            <a:extLst>
              <a:ext uri="{FF2B5EF4-FFF2-40B4-BE49-F238E27FC236}">
                <a16:creationId xmlns:a16="http://schemas.microsoft.com/office/drawing/2014/main" id="{2DB5A287-AEAB-67DD-EE61-D8880CF904D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183321" y="2260076"/>
            <a:ext cx="914400" cy="914400"/>
          </a:xfrm>
          <a:prstGeom prst="rect">
            <a:avLst/>
          </a:prstGeom>
        </p:spPr>
      </p:pic>
      <p:pic>
        <p:nvPicPr>
          <p:cNvPr id="38" name="Graphic 37" descr="Document outline">
            <a:extLst>
              <a:ext uri="{FF2B5EF4-FFF2-40B4-BE49-F238E27FC236}">
                <a16:creationId xmlns:a16="http://schemas.microsoft.com/office/drawing/2014/main" id="{66FD5F5A-C8E3-1807-2C1A-6CA38AD7DD3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8183321" y="4631945"/>
            <a:ext cx="914400" cy="914400"/>
          </a:xfrm>
          <a:prstGeom prst="rect">
            <a:avLst/>
          </a:prstGeom>
        </p:spPr>
      </p:pic>
      <p:pic>
        <p:nvPicPr>
          <p:cNvPr id="39" name="Graphic 38" descr="List outline">
            <a:extLst>
              <a:ext uri="{FF2B5EF4-FFF2-40B4-BE49-F238E27FC236}">
                <a16:creationId xmlns:a16="http://schemas.microsoft.com/office/drawing/2014/main" id="{E5FC8304-79D7-6516-1ABA-8EB53D6A02A6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8138618" y="3421621"/>
            <a:ext cx="914400" cy="914400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2AE44850-07E0-99FD-CFDD-82036459112F}"/>
              </a:ext>
            </a:extLst>
          </p:cNvPr>
          <p:cNvSpPr txBox="1"/>
          <p:nvPr/>
        </p:nvSpPr>
        <p:spPr>
          <a:xfrm>
            <a:off x="-2018" y="1251292"/>
            <a:ext cx="1284932" cy="101566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1400" b="1" dirty="0">
                <a:solidFill>
                  <a:schemeClr val="accent4">
                    <a:lumMod val="50000"/>
                  </a:schemeClr>
                </a:solidFill>
              </a:rPr>
              <a:t>Customer Premises Equipment</a:t>
            </a:r>
          </a:p>
          <a:p>
            <a:endParaRPr lang="hr-HR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E499D99-B0EC-92BC-B3DD-F55892BAFCC9}"/>
              </a:ext>
            </a:extLst>
          </p:cNvPr>
          <p:cNvSpPr txBox="1"/>
          <p:nvPr/>
        </p:nvSpPr>
        <p:spPr>
          <a:xfrm>
            <a:off x="5173528" y="1361538"/>
            <a:ext cx="2086648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1400" b="1" dirty="0">
                <a:solidFill>
                  <a:schemeClr val="accent4">
                    <a:lumMod val="50000"/>
                  </a:schemeClr>
                </a:solidFill>
              </a:rPr>
              <a:t>Grafana</a:t>
            </a:r>
            <a:br>
              <a:rPr lang="en-GB" sz="1400" b="1" dirty="0"/>
            </a:br>
            <a:r>
              <a:rPr lang="en-GB" sz="1400" b="1" dirty="0">
                <a:solidFill>
                  <a:schemeClr val="accent4">
                    <a:lumMod val="50000"/>
                  </a:schemeClr>
                </a:solidFill>
              </a:rPr>
              <a:t>Connections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5A294D5-2122-6A09-E49C-D42FAFF11739}"/>
              </a:ext>
            </a:extLst>
          </p:cNvPr>
          <p:cNvSpPr txBox="1"/>
          <p:nvPr/>
        </p:nvSpPr>
        <p:spPr>
          <a:xfrm>
            <a:off x="2103683" y="1322566"/>
            <a:ext cx="2086648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1400" b="1" dirty="0">
                <a:solidFill>
                  <a:schemeClr val="accent4">
                    <a:lumMod val="50000"/>
                  </a:schemeClr>
                </a:solidFill>
              </a:rPr>
              <a:t>Data </a:t>
            </a:r>
          </a:p>
          <a:p>
            <a:pPr algn="ctr"/>
            <a:r>
              <a:rPr lang="en-GB" sz="1400" b="1" dirty="0">
                <a:solidFill>
                  <a:schemeClr val="accent4">
                    <a:lumMod val="50000"/>
                  </a:schemeClr>
                </a:solidFill>
              </a:rPr>
              <a:t>sources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003D0FB-BD05-7117-3788-4A6D08611572}"/>
              </a:ext>
            </a:extLst>
          </p:cNvPr>
          <p:cNvSpPr txBox="1"/>
          <p:nvPr/>
        </p:nvSpPr>
        <p:spPr>
          <a:xfrm>
            <a:off x="9103824" y="2483236"/>
            <a:ext cx="2668254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1400" b="1" dirty="0">
                <a:solidFill>
                  <a:schemeClr val="accent4">
                    <a:lumMod val="50000"/>
                  </a:schemeClr>
                </a:solidFill>
              </a:rPr>
              <a:t>Uplink Throughput</a:t>
            </a:r>
          </a:p>
          <a:p>
            <a:pPr marL="285750" indent="-285750">
              <a:buFont typeface="Arial"/>
              <a:buChar char="•"/>
            </a:pPr>
            <a:r>
              <a:rPr lang="en-GB" sz="1400" b="1" dirty="0">
                <a:solidFill>
                  <a:schemeClr val="accent4">
                    <a:lumMod val="50000"/>
                  </a:schemeClr>
                </a:solidFill>
              </a:rPr>
              <a:t>Device</a:t>
            </a:r>
            <a:r>
              <a:rPr lang="hr-HR" sz="1400" b="1" dirty="0">
                <a:solidFill>
                  <a:schemeClr val="accent4">
                    <a:lumMod val="50000"/>
                  </a:schemeClr>
                </a:solidFill>
              </a:rPr>
              <a:t> Status (UP/DOWN)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7817843-E078-1969-444A-03031B13DCE3}"/>
              </a:ext>
            </a:extLst>
          </p:cNvPr>
          <p:cNvSpPr txBox="1"/>
          <p:nvPr/>
        </p:nvSpPr>
        <p:spPr>
          <a:xfrm>
            <a:off x="9103823" y="4722344"/>
            <a:ext cx="2398624" cy="73866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1400" b="1" dirty="0">
                <a:solidFill>
                  <a:schemeClr val="accent4">
                    <a:lumMod val="50000"/>
                  </a:schemeClr>
                </a:solidFill>
              </a:rPr>
              <a:t>Site information</a:t>
            </a:r>
            <a:endParaRPr lang="en-GB" dirty="0">
              <a:solidFill>
                <a:schemeClr val="accent4">
                  <a:lumMod val="50000"/>
                </a:schemeClr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GB" sz="1400" b="1" dirty="0">
                <a:solidFill>
                  <a:schemeClr val="accent4">
                    <a:lumMod val="50000"/>
                  </a:schemeClr>
                </a:solidFill>
              </a:rPr>
              <a:t>Device information</a:t>
            </a:r>
          </a:p>
          <a:p>
            <a:pPr marL="285750" indent="-285750">
              <a:buFont typeface="Arial"/>
              <a:buChar char="•"/>
            </a:pPr>
            <a:r>
              <a:rPr lang="en-GB" sz="1400" b="1" dirty="0">
                <a:solidFill>
                  <a:schemeClr val="accent4">
                    <a:lumMod val="50000"/>
                  </a:schemeClr>
                </a:solidFill>
              </a:rPr>
              <a:t>Link information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4BD652C-A9A9-E57C-938F-24D9C92FCEC4}"/>
              </a:ext>
            </a:extLst>
          </p:cNvPr>
          <p:cNvSpPr txBox="1"/>
          <p:nvPr/>
        </p:nvSpPr>
        <p:spPr>
          <a:xfrm>
            <a:off x="9103822" y="3761050"/>
            <a:ext cx="2398624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1400" b="1" dirty="0">
                <a:solidFill>
                  <a:schemeClr val="accent4">
                    <a:lumMod val="50000"/>
                  </a:schemeClr>
                </a:solidFill>
              </a:rPr>
              <a:t>Device Logs </a:t>
            </a:r>
            <a:endParaRPr lang="en-GB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D17A5D7-8475-D510-CBD0-B2BF4EB74A13}"/>
              </a:ext>
            </a:extLst>
          </p:cNvPr>
          <p:cNvSpPr txBox="1"/>
          <p:nvPr/>
        </p:nvSpPr>
        <p:spPr>
          <a:xfrm>
            <a:off x="9259810" y="1232886"/>
            <a:ext cx="2086648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1400" b="1" dirty="0">
                <a:solidFill>
                  <a:schemeClr val="accent4">
                    <a:lumMod val="50000"/>
                  </a:schemeClr>
                </a:solidFill>
              </a:rPr>
              <a:t>Visualization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DEA1147-EC9B-9614-3209-8A01BDD5E399}"/>
              </a:ext>
            </a:extLst>
          </p:cNvPr>
          <p:cNvSpPr txBox="1"/>
          <p:nvPr/>
        </p:nvSpPr>
        <p:spPr>
          <a:xfrm>
            <a:off x="5549016" y="3686872"/>
            <a:ext cx="2086648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1400" b="1" dirty="0">
                <a:solidFill>
                  <a:schemeClr val="accent4">
                    <a:lumMod val="50000"/>
                  </a:schemeClr>
                </a:solidFill>
              </a:rPr>
              <a:t>Loki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936478D-9A70-470B-E12C-283A96BDC7EA}"/>
              </a:ext>
            </a:extLst>
          </p:cNvPr>
          <p:cNvSpPr txBox="1"/>
          <p:nvPr/>
        </p:nvSpPr>
        <p:spPr>
          <a:xfrm>
            <a:off x="5230130" y="5402310"/>
            <a:ext cx="2086648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1400" b="1" dirty="0">
                <a:solidFill>
                  <a:schemeClr val="accent4">
                    <a:lumMod val="50000"/>
                  </a:schemeClr>
                </a:solidFill>
              </a:rPr>
              <a:t>Infinity</a:t>
            </a:r>
          </a:p>
        </p:txBody>
      </p:sp>
    </p:spTree>
    <p:extLst>
      <p:ext uri="{BB962C8B-B14F-4D97-AF65-F5344CB8AC3E}">
        <p14:creationId xmlns:p14="http://schemas.microsoft.com/office/powerpoint/2010/main" val="3839672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F0D3E38-1457-3F88-29B4-514682A433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109" y="0"/>
            <a:ext cx="11045371" cy="1347334"/>
          </a:xfrm>
        </p:spPr>
        <p:txBody>
          <a:bodyPr/>
          <a:lstStyle/>
          <a:p>
            <a:r>
              <a:rPr lang="en-US">
                <a:solidFill>
                  <a:schemeClr val="accent4">
                    <a:lumMod val="50000"/>
                  </a:schemeClr>
                </a:solidFill>
              </a:rPr>
              <a:t>Grafana Dashboard - Visualization Overview</a:t>
            </a:r>
          </a:p>
        </p:txBody>
      </p:sp>
      <p:pic>
        <p:nvPicPr>
          <p:cNvPr id="8" name="Content Placeholder 3" descr="A screenshot of a computer&#10;&#10;Description automatically generated">
            <a:extLst>
              <a:ext uri="{FF2B5EF4-FFF2-40B4-BE49-F238E27FC236}">
                <a16:creationId xmlns:a16="http://schemas.microsoft.com/office/drawing/2014/main" id="{37A6434A-8189-4518-2B7F-FFD5716BC4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9109" y="1201805"/>
            <a:ext cx="10401416" cy="4881109"/>
          </a:xfrm>
          <a:ln>
            <a:solidFill>
              <a:schemeClr val="accent4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5801617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DD3CF-07CA-76FE-18E5-0973806E0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985" y="209949"/>
            <a:ext cx="11030857" cy="1325563"/>
          </a:xfrm>
          <a:ln>
            <a:noFill/>
          </a:ln>
        </p:spPr>
        <p:txBody>
          <a:bodyPr/>
          <a:lstStyle/>
          <a:p>
            <a:r>
              <a:rPr lang="en-US">
                <a:solidFill>
                  <a:schemeClr val="accent4">
                    <a:lumMod val="50000"/>
                  </a:schemeClr>
                </a:solidFill>
              </a:rPr>
              <a:t>Grafana Dashboard - Visualization Overview (</a:t>
            </a:r>
            <a:r>
              <a:rPr lang="hr-HR">
                <a:solidFill>
                  <a:schemeClr val="accent4">
                    <a:lumMod val="50000"/>
                  </a:schemeClr>
                </a:solidFill>
              </a:rPr>
              <a:t>2</a:t>
            </a:r>
            <a:r>
              <a:rPr lang="en-US">
                <a:solidFill>
                  <a:schemeClr val="accent4">
                    <a:lumMod val="50000"/>
                  </a:schemeClr>
                </a:solidFill>
              </a:rPr>
              <a:t>)</a:t>
            </a:r>
          </a:p>
        </p:txBody>
      </p:sp>
      <p:pic>
        <p:nvPicPr>
          <p:cNvPr id="3" name="Content Placeholder 3" descr="A screenshot of a computer&#10;&#10;Description automatically generated">
            <a:extLst>
              <a:ext uri="{FF2B5EF4-FFF2-40B4-BE49-F238E27FC236}">
                <a16:creationId xmlns:a16="http://schemas.microsoft.com/office/drawing/2014/main" id="{2EB5FD7A-6558-F5B1-72F4-2E957CD2FEF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0424" b="19846"/>
          <a:stretch/>
        </p:blipFill>
        <p:spPr>
          <a:xfrm>
            <a:off x="259080" y="1280971"/>
            <a:ext cx="10804186" cy="3000328"/>
          </a:xfrm>
          <a:prstGeom prst="rect">
            <a:avLst/>
          </a:prstGeom>
          <a:ln>
            <a:solidFill>
              <a:schemeClr val="accent4">
                <a:lumMod val="50000"/>
              </a:schemeClr>
            </a:solidFill>
          </a:ln>
        </p:spPr>
      </p:pic>
      <p:pic>
        <p:nvPicPr>
          <p:cNvPr id="4" name="Content Placeholder 3" descr="A screenshot of a computer&#10;&#10;Description automatically generated">
            <a:extLst>
              <a:ext uri="{FF2B5EF4-FFF2-40B4-BE49-F238E27FC236}">
                <a16:creationId xmlns:a16="http://schemas.microsoft.com/office/drawing/2014/main" id="{BF9D90C6-2F2C-F473-5EA5-074AB049B1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4777" y="4660507"/>
            <a:ext cx="3554302" cy="1669824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031779D-6D92-E8F3-82C4-A4A028E2BB2E}"/>
              </a:ext>
            </a:extLst>
          </p:cNvPr>
          <p:cNvCxnSpPr/>
          <p:nvPr/>
        </p:nvCxnSpPr>
        <p:spPr>
          <a:xfrm>
            <a:off x="271985" y="4283587"/>
            <a:ext cx="3266095" cy="1679072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04F7D43-808B-960D-D2D6-A959C06E2677}"/>
              </a:ext>
            </a:extLst>
          </p:cNvPr>
          <p:cNvCxnSpPr>
            <a:cxnSpLocks/>
          </p:cNvCxnSpPr>
          <p:nvPr/>
        </p:nvCxnSpPr>
        <p:spPr>
          <a:xfrm flipV="1">
            <a:off x="7040416" y="4285876"/>
            <a:ext cx="4014536" cy="1688813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Graphic 6" descr="Magnifying glass with solid fill">
            <a:extLst>
              <a:ext uri="{FF2B5EF4-FFF2-40B4-BE49-F238E27FC236}">
                <a16:creationId xmlns:a16="http://schemas.microsoft.com/office/drawing/2014/main" id="{46A19DFC-21D8-86DB-7F7B-46A7C3DD8F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126016" y="5253749"/>
            <a:ext cx="914400" cy="9144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A61C3F9-83A7-358F-752D-847690A0B7CA}"/>
              </a:ext>
            </a:extLst>
          </p:cNvPr>
          <p:cNvSpPr/>
          <p:nvPr/>
        </p:nvSpPr>
        <p:spPr>
          <a:xfrm>
            <a:off x="3552594" y="5009490"/>
            <a:ext cx="3555999" cy="965199"/>
          </a:xfrm>
          <a:prstGeom prst="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DA1869-23AD-0355-4CFE-4AAB9016119E}"/>
              </a:ext>
            </a:extLst>
          </p:cNvPr>
          <p:cNvSpPr/>
          <p:nvPr/>
        </p:nvSpPr>
        <p:spPr>
          <a:xfrm>
            <a:off x="317436" y="1294127"/>
            <a:ext cx="855579" cy="955841"/>
          </a:xfrm>
          <a:prstGeom prst="rect">
            <a:avLst/>
          </a:prstGeom>
          <a:noFill/>
          <a:ln w="53975" cap="sq" cmpd="sng">
            <a:solidFill>
              <a:srgbClr val="FFC000"/>
            </a:solidFill>
            <a:prstDash val="solid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855579"/>
                      <a:gd name="connsiteY0" fmla="*/ 0 h 955841"/>
                      <a:gd name="connsiteX1" fmla="*/ 419234 w 855579"/>
                      <a:gd name="connsiteY1" fmla="*/ 0 h 955841"/>
                      <a:gd name="connsiteX2" fmla="*/ 855579 w 855579"/>
                      <a:gd name="connsiteY2" fmla="*/ 0 h 955841"/>
                      <a:gd name="connsiteX3" fmla="*/ 855579 w 855579"/>
                      <a:gd name="connsiteY3" fmla="*/ 497037 h 955841"/>
                      <a:gd name="connsiteX4" fmla="*/ 855579 w 855579"/>
                      <a:gd name="connsiteY4" fmla="*/ 955841 h 955841"/>
                      <a:gd name="connsiteX5" fmla="*/ 444901 w 855579"/>
                      <a:gd name="connsiteY5" fmla="*/ 955841 h 955841"/>
                      <a:gd name="connsiteX6" fmla="*/ 0 w 855579"/>
                      <a:gd name="connsiteY6" fmla="*/ 955841 h 955841"/>
                      <a:gd name="connsiteX7" fmla="*/ 0 w 855579"/>
                      <a:gd name="connsiteY7" fmla="*/ 497037 h 955841"/>
                      <a:gd name="connsiteX8" fmla="*/ 0 w 855579"/>
                      <a:gd name="connsiteY8" fmla="*/ 0 h 955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55579" h="955841" extrusionOk="0">
                        <a:moveTo>
                          <a:pt x="0" y="0"/>
                        </a:moveTo>
                        <a:cubicBezTo>
                          <a:pt x="182188" y="-37441"/>
                          <a:pt x="257599" y="42186"/>
                          <a:pt x="419234" y="0"/>
                        </a:cubicBezTo>
                        <a:cubicBezTo>
                          <a:pt x="580869" y="-42186"/>
                          <a:pt x="755020" y="7349"/>
                          <a:pt x="855579" y="0"/>
                        </a:cubicBezTo>
                        <a:cubicBezTo>
                          <a:pt x="856683" y="179101"/>
                          <a:pt x="814249" y="336698"/>
                          <a:pt x="855579" y="497037"/>
                        </a:cubicBezTo>
                        <a:cubicBezTo>
                          <a:pt x="896909" y="657376"/>
                          <a:pt x="830819" y="837962"/>
                          <a:pt x="855579" y="955841"/>
                        </a:cubicBezTo>
                        <a:cubicBezTo>
                          <a:pt x="672136" y="985362"/>
                          <a:pt x="554797" y="919647"/>
                          <a:pt x="444901" y="955841"/>
                        </a:cubicBezTo>
                        <a:cubicBezTo>
                          <a:pt x="335005" y="992035"/>
                          <a:pt x="195849" y="937677"/>
                          <a:pt x="0" y="955841"/>
                        </a:cubicBezTo>
                        <a:cubicBezTo>
                          <a:pt x="-11099" y="749243"/>
                          <a:pt x="3611" y="627399"/>
                          <a:pt x="0" y="497037"/>
                        </a:cubicBezTo>
                        <a:cubicBezTo>
                          <a:pt x="-3611" y="366675"/>
                          <a:pt x="16794" y="154619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32CBB04-3763-D82A-A529-ED579CEEFDC0}"/>
              </a:ext>
            </a:extLst>
          </p:cNvPr>
          <p:cNvSpPr/>
          <p:nvPr/>
        </p:nvSpPr>
        <p:spPr>
          <a:xfrm>
            <a:off x="3452332" y="1328018"/>
            <a:ext cx="7546472" cy="1166640"/>
          </a:xfrm>
          <a:prstGeom prst="rect">
            <a:avLst/>
          </a:prstGeom>
          <a:noFill/>
          <a:ln w="539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4B55D78-9571-5FC5-8EB0-BCA16F315144}"/>
              </a:ext>
            </a:extLst>
          </p:cNvPr>
          <p:cNvSpPr/>
          <p:nvPr/>
        </p:nvSpPr>
        <p:spPr>
          <a:xfrm>
            <a:off x="317436" y="2656840"/>
            <a:ext cx="10681367" cy="1626747"/>
          </a:xfrm>
          <a:prstGeom prst="rect">
            <a:avLst/>
          </a:prstGeom>
          <a:noFill/>
          <a:ln w="539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InfluxDB – Logos Download">
            <a:extLst>
              <a:ext uri="{FF2B5EF4-FFF2-40B4-BE49-F238E27FC236}">
                <a16:creationId xmlns:a16="http://schemas.microsoft.com/office/drawing/2014/main" id="{85BDFDFD-490E-F6F1-2372-7FDE9A912D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1713" y="5809155"/>
            <a:ext cx="1735120" cy="411284"/>
          </a:xfrm>
          <a:prstGeom prst="rect">
            <a:avLst/>
          </a:prstGeom>
          <a:ln>
            <a:noFill/>
          </a:ln>
        </p:spPr>
      </p:pic>
      <p:pic>
        <p:nvPicPr>
          <p:cNvPr id="13" name="Picture 12" descr="icon-partner-zenoss | AccuOSS">
            <a:extLst>
              <a:ext uri="{FF2B5EF4-FFF2-40B4-BE49-F238E27FC236}">
                <a16:creationId xmlns:a16="http://schemas.microsoft.com/office/drawing/2014/main" id="{7572292B-67C8-8ADD-C7F3-675C9EFA6DD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0233" y="5265795"/>
            <a:ext cx="1318079" cy="40957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151246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2F5C28-9728-BE7B-E984-48D9453C3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230" y="213604"/>
            <a:ext cx="11088914" cy="1325563"/>
          </a:xfrm>
        </p:spPr>
        <p:txBody>
          <a:bodyPr/>
          <a:lstStyle/>
          <a:p>
            <a:r>
              <a:rPr lang="en-US">
                <a:solidFill>
                  <a:schemeClr val="accent4">
                    <a:lumMod val="50000"/>
                  </a:schemeClr>
                </a:solidFill>
              </a:rPr>
              <a:t>Grafana Dashboard - Visualization Overview (</a:t>
            </a:r>
            <a:r>
              <a:rPr lang="hr-HR">
                <a:solidFill>
                  <a:schemeClr val="accent4">
                    <a:lumMod val="50000"/>
                  </a:schemeClr>
                </a:solidFill>
              </a:rPr>
              <a:t>3</a:t>
            </a:r>
            <a:r>
              <a:rPr lang="en-US">
                <a:solidFill>
                  <a:schemeClr val="accent4">
                    <a:lumMod val="50000"/>
                  </a:schemeClr>
                </a:solidFill>
              </a:rPr>
              <a:t>)</a:t>
            </a:r>
          </a:p>
        </p:txBody>
      </p:sp>
      <p:pic>
        <p:nvPicPr>
          <p:cNvPr id="3" name="Content Placeholder 3" descr="A screenshot of a computer&#10;&#10;Description automatically generated">
            <a:extLst>
              <a:ext uri="{FF2B5EF4-FFF2-40B4-BE49-F238E27FC236}">
                <a16:creationId xmlns:a16="http://schemas.microsoft.com/office/drawing/2014/main" id="{33F6EF34-F140-F16A-E917-DA538CF3360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23" t="71574" r="12" b="-95"/>
          <a:stretch/>
        </p:blipFill>
        <p:spPr>
          <a:xfrm>
            <a:off x="110025" y="1889272"/>
            <a:ext cx="11277119" cy="1504109"/>
          </a:xfrm>
          <a:prstGeom prst="rect">
            <a:avLst/>
          </a:prstGeom>
          <a:ln>
            <a:solidFill>
              <a:schemeClr val="accent4">
                <a:lumMod val="50000"/>
              </a:schemeClr>
            </a:solidFill>
          </a:ln>
        </p:spPr>
      </p:pic>
      <p:pic>
        <p:nvPicPr>
          <p:cNvPr id="4" name="Content Placeholder 3" descr="A screenshot of a computer&#10;&#10;Description automatically generated">
            <a:extLst>
              <a:ext uri="{FF2B5EF4-FFF2-40B4-BE49-F238E27FC236}">
                <a16:creationId xmlns:a16="http://schemas.microsoft.com/office/drawing/2014/main" id="{87C6A7E2-14FF-4A1C-64FE-46F4E1943B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6149" y="3662115"/>
            <a:ext cx="3554302" cy="1669824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9D16707A-4194-D0DB-6246-72ECA3BF8B13}"/>
              </a:ext>
            </a:extLst>
          </p:cNvPr>
          <p:cNvCxnSpPr/>
          <p:nvPr/>
        </p:nvCxnSpPr>
        <p:spPr>
          <a:xfrm>
            <a:off x="125518" y="3421170"/>
            <a:ext cx="3603933" cy="1885327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381E91A-EDE1-53F3-921E-5390B443173D}"/>
              </a:ext>
            </a:extLst>
          </p:cNvPr>
          <p:cNvCxnSpPr>
            <a:cxnSpLocks/>
          </p:cNvCxnSpPr>
          <p:nvPr/>
        </p:nvCxnSpPr>
        <p:spPr>
          <a:xfrm flipV="1">
            <a:off x="7308943" y="3392522"/>
            <a:ext cx="4078201" cy="1934027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Graphic 6" descr="Magnifying glass with solid fill">
            <a:extLst>
              <a:ext uri="{FF2B5EF4-FFF2-40B4-BE49-F238E27FC236}">
                <a16:creationId xmlns:a16="http://schemas.microsoft.com/office/drawing/2014/main" id="{A22C0CB3-4D1D-29C7-CD47-339D96305F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513796" y="4845287"/>
            <a:ext cx="914400" cy="9144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C381A96-515E-CE48-2B75-E9DBE05E958B}"/>
              </a:ext>
            </a:extLst>
          </p:cNvPr>
          <p:cNvSpPr/>
          <p:nvPr/>
        </p:nvSpPr>
        <p:spPr>
          <a:xfrm>
            <a:off x="3744539" y="4848343"/>
            <a:ext cx="3549315" cy="489092"/>
          </a:xfrm>
          <a:prstGeom prst="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0764605-A53F-3FC2-9B42-2B62D5665878}"/>
              </a:ext>
            </a:extLst>
          </p:cNvPr>
          <p:cNvSpPr/>
          <p:nvPr/>
        </p:nvSpPr>
        <p:spPr>
          <a:xfrm>
            <a:off x="133155" y="2323049"/>
            <a:ext cx="4839367" cy="1069473"/>
          </a:xfrm>
          <a:prstGeom prst="rect">
            <a:avLst/>
          </a:prstGeom>
          <a:noFill/>
          <a:ln w="539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Grafana Loki">
            <a:extLst>
              <a:ext uri="{FF2B5EF4-FFF2-40B4-BE49-F238E27FC236}">
                <a16:creationId xmlns:a16="http://schemas.microsoft.com/office/drawing/2014/main" id="{4FFB7B86-62F8-307D-BBF5-62E46FC34E3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5776" y="5408706"/>
            <a:ext cx="771526" cy="807811"/>
          </a:xfrm>
          <a:prstGeom prst="rect">
            <a:avLst/>
          </a:prstGeom>
          <a:ln>
            <a:noFill/>
          </a:ln>
        </p:spPr>
      </p:pic>
      <p:pic>
        <p:nvPicPr>
          <p:cNvPr id="11" name="Picture 10" descr="syslog-ng Webcast Series - 2022">
            <a:extLst>
              <a:ext uri="{FF2B5EF4-FFF2-40B4-BE49-F238E27FC236}">
                <a16:creationId xmlns:a16="http://schemas.microsoft.com/office/drawing/2014/main" id="{DAC45DC2-ABB8-C0C6-67F5-C94686C3DE1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8230" y="4497027"/>
            <a:ext cx="1786618" cy="91167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702750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0D181003-C93B-5DD7-9E83-9CEA4301F7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777" y="282218"/>
            <a:ext cx="11030857" cy="1325563"/>
          </a:xfrm>
        </p:spPr>
        <p:txBody>
          <a:bodyPr/>
          <a:lstStyle/>
          <a:p>
            <a:r>
              <a:rPr lang="en-US">
                <a:solidFill>
                  <a:schemeClr val="accent4">
                    <a:lumMod val="50000"/>
                  </a:schemeClr>
                </a:solidFill>
              </a:rPr>
              <a:t>Grafana Dashboard -  Visualization Overview (</a:t>
            </a:r>
            <a:r>
              <a:rPr lang="hr-HR">
                <a:solidFill>
                  <a:schemeClr val="accent4">
                    <a:lumMod val="50000"/>
                  </a:schemeClr>
                </a:solidFill>
              </a:rPr>
              <a:t>4</a:t>
            </a:r>
            <a:r>
              <a:rPr lang="en-US">
                <a:solidFill>
                  <a:schemeClr val="accent4">
                    <a:lumMod val="50000"/>
                  </a:schemeClr>
                </a:solidFill>
              </a:rPr>
              <a:t>)</a:t>
            </a:r>
          </a:p>
        </p:txBody>
      </p:sp>
      <p:pic>
        <p:nvPicPr>
          <p:cNvPr id="17" name="Content Placeholder 3" descr="A screenshot of a computer&#10;&#10;Description automatically generated">
            <a:extLst>
              <a:ext uri="{FF2B5EF4-FFF2-40B4-BE49-F238E27FC236}">
                <a16:creationId xmlns:a16="http://schemas.microsoft.com/office/drawing/2014/main" id="{8CD64CCE-FE5E-7828-A03F-7E0FE3B922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9729" y="4496877"/>
            <a:ext cx="3554302" cy="1669824"/>
          </a:xfrm>
          <a:prstGeom prst="rect">
            <a:avLst/>
          </a:prstGeom>
        </p:spPr>
      </p:pic>
      <p:pic>
        <p:nvPicPr>
          <p:cNvPr id="18" name="Content Placeholder 3" descr="A screenshot of a computer&#10;&#10;Description automatically generated">
            <a:extLst>
              <a:ext uri="{FF2B5EF4-FFF2-40B4-BE49-F238E27FC236}">
                <a16:creationId xmlns:a16="http://schemas.microsoft.com/office/drawing/2014/main" id="{DBCF30F3-D6C9-AE60-47E1-E126CF36133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03" t="464" r="1348" b="60043"/>
          <a:stretch/>
        </p:blipFill>
        <p:spPr>
          <a:xfrm>
            <a:off x="146838" y="1436273"/>
            <a:ext cx="11089319" cy="2305931"/>
          </a:xfrm>
          <a:prstGeom prst="rect">
            <a:avLst/>
          </a:prstGeom>
          <a:ln>
            <a:solidFill>
              <a:schemeClr val="accent4">
                <a:lumMod val="50000"/>
              </a:schemeClr>
            </a:solidFill>
          </a:ln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A2C9B589-6796-4254-8DB5-9CE42825BB5F}"/>
              </a:ext>
            </a:extLst>
          </p:cNvPr>
          <p:cNvSpPr/>
          <p:nvPr/>
        </p:nvSpPr>
        <p:spPr>
          <a:xfrm>
            <a:off x="4217546" y="4583267"/>
            <a:ext cx="3555999" cy="674914"/>
          </a:xfrm>
          <a:prstGeom prst="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9C7B980-56E5-B0C9-1C2F-4FDDB038F2F1}"/>
              </a:ext>
            </a:extLst>
          </p:cNvPr>
          <p:cNvCxnSpPr>
            <a:cxnSpLocks/>
          </p:cNvCxnSpPr>
          <p:nvPr/>
        </p:nvCxnSpPr>
        <p:spPr>
          <a:xfrm>
            <a:off x="146838" y="3742204"/>
            <a:ext cx="4070708" cy="1515977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45FDC0A-E6C6-12CE-062A-F642FDBF7379}"/>
              </a:ext>
            </a:extLst>
          </p:cNvPr>
          <p:cNvCxnSpPr>
            <a:cxnSpLocks/>
          </p:cNvCxnSpPr>
          <p:nvPr/>
        </p:nvCxnSpPr>
        <p:spPr>
          <a:xfrm flipV="1">
            <a:off x="7773545" y="3742204"/>
            <a:ext cx="3462612" cy="1515977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Graphic 21" descr="Magnifying glass with solid fill">
            <a:extLst>
              <a:ext uri="{FF2B5EF4-FFF2-40B4-BE49-F238E27FC236}">
                <a16:creationId xmlns:a16="http://schemas.microsoft.com/office/drawing/2014/main" id="{AC688DC7-0481-24B7-8F59-4609C9D981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68123" y="4583457"/>
            <a:ext cx="914400" cy="91440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69684BD1-1350-BC5E-932D-957EB8FD6A0D}"/>
              </a:ext>
            </a:extLst>
          </p:cNvPr>
          <p:cNvSpPr/>
          <p:nvPr/>
        </p:nvSpPr>
        <p:spPr>
          <a:xfrm>
            <a:off x="193843" y="1717841"/>
            <a:ext cx="2663657" cy="855579"/>
          </a:xfrm>
          <a:prstGeom prst="rect">
            <a:avLst/>
          </a:prstGeom>
          <a:noFill/>
          <a:ln w="539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0F43915-218B-D7E0-CF80-E4BF95756A77}"/>
              </a:ext>
            </a:extLst>
          </p:cNvPr>
          <p:cNvSpPr/>
          <p:nvPr/>
        </p:nvSpPr>
        <p:spPr>
          <a:xfrm>
            <a:off x="1069808" y="2659313"/>
            <a:ext cx="2178218" cy="1056105"/>
          </a:xfrm>
          <a:prstGeom prst="rect">
            <a:avLst/>
          </a:prstGeom>
          <a:noFill/>
          <a:ln w="539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97EB275-2BF3-6A07-A884-D2AED53A6F1D}"/>
              </a:ext>
            </a:extLst>
          </p:cNvPr>
          <p:cNvSpPr/>
          <p:nvPr/>
        </p:nvSpPr>
        <p:spPr>
          <a:xfrm>
            <a:off x="2993318" y="1717840"/>
            <a:ext cx="7379407" cy="855579"/>
          </a:xfrm>
          <a:prstGeom prst="rect">
            <a:avLst/>
          </a:prstGeom>
          <a:noFill/>
          <a:ln w="539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 descr="Home | NetBox">
            <a:extLst>
              <a:ext uri="{FF2B5EF4-FFF2-40B4-BE49-F238E27FC236}">
                <a16:creationId xmlns:a16="http://schemas.microsoft.com/office/drawing/2014/main" id="{2CC06962-4ED6-00C2-B5EA-1F8214EFF2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0777" y="4846074"/>
            <a:ext cx="2133600" cy="651783"/>
          </a:xfrm>
          <a:prstGeom prst="rect">
            <a:avLst/>
          </a:prstGeom>
          <a:ln>
            <a:noFill/>
          </a:ln>
        </p:spPr>
      </p:pic>
      <p:pic>
        <p:nvPicPr>
          <p:cNvPr id="27" name="Picture 26" descr="Infinity data source plugin for Grafana | Grafana Plugins documentation">
            <a:extLst>
              <a:ext uri="{FF2B5EF4-FFF2-40B4-BE49-F238E27FC236}">
                <a16:creationId xmlns:a16="http://schemas.microsoft.com/office/drawing/2014/main" id="{D1F486FC-E5AA-77F6-A834-E17E4270F39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32785" y="5552808"/>
            <a:ext cx="829583" cy="807811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446179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185</TotalTime>
  <Words>391</Words>
  <Application>Microsoft Office PowerPoint</Application>
  <PresentationFormat>Widescreen</PresentationFormat>
  <Paragraphs>102</Paragraphs>
  <Slides>13</Slides>
  <Notes>12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Aptos</vt:lpstr>
      <vt:lpstr>Aptos Display</vt:lpstr>
      <vt:lpstr>Arial</vt:lpstr>
      <vt:lpstr>Office Theme</vt:lpstr>
      <vt:lpstr>NOC Troubleshooting  </vt:lpstr>
      <vt:lpstr>Agenda</vt:lpstr>
      <vt:lpstr>Task Premise</vt:lpstr>
      <vt:lpstr>Initial Analysis</vt:lpstr>
      <vt:lpstr>Architecture Overview</vt:lpstr>
      <vt:lpstr>Grafana Dashboard - Visualization Overview</vt:lpstr>
      <vt:lpstr>Grafana Dashboard - Visualization Overview (2)</vt:lpstr>
      <vt:lpstr>Grafana Dashboard - Visualization Overview (3)</vt:lpstr>
      <vt:lpstr>Grafana Dashboard -  Visualization Overview (4)</vt:lpstr>
      <vt:lpstr>Grafana Dashboard - Demo</vt:lpstr>
      <vt:lpstr>NOC Feedback</vt:lpstr>
      <vt:lpstr>Next Steps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Mirna Ljubić Tustonjić</cp:lastModifiedBy>
  <cp:revision>190</cp:revision>
  <dcterms:created xsi:type="dcterms:W3CDTF">2024-10-21T11:41:40Z</dcterms:created>
  <dcterms:modified xsi:type="dcterms:W3CDTF">2024-11-12T10:39:02Z</dcterms:modified>
</cp:coreProperties>
</file>