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402" r:id="rId5"/>
    <p:sldId id="415" r:id="rId6"/>
    <p:sldId id="1178" r:id="rId7"/>
    <p:sldId id="1179" r:id="rId8"/>
    <p:sldId id="397" r:id="rId9"/>
    <p:sldId id="256" r:id="rId10"/>
    <p:sldId id="258" r:id="rId11"/>
    <p:sldId id="259" r:id="rId12"/>
    <p:sldId id="257" r:id="rId13"/>
    <p:sldId id="1181" r:id="rId14"/>
    <p:sldId id="1183" r:id="rId15"/>
    <p:sldId id="1182" r:id="rId16"/>
    <p:sldId id="1184" r:id="rId17"/>
    <p:sldId id="1185" r:id="rId18"/>
    <p:sldId id="1186" r:id="rId19"/>
    <p:sldId id="1187" r:id="rId20"/>
    <p:sldId id="1189" r:id="rId21"/>
    <p:sldId id="1190" r:id="rId22"/>
    <p:sldId id="396" r:id="rId23"/>
    <p:sldId id="11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B3B4"/>
    <a:srgbClr val="30348F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357" autoAdjust="0"/>
    <p:restoredTop sz="96327" autoAdjust="0"/>
  </p:normalViewPr>
  <p:slideViewPr>
    <p:cSldViewPr snapToGrid="0">
      <p:cViewPr varScale="1">
        <p:scale>
          <a:sx n="128" d="100"/>
          <a:sy n="128" d="100"/>
        </p:scale>
        <p:origin x="736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10/11/2024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1AB6A-4AAC-F92E-670E-FE03E8F07A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975809-4EFC-B11B-75F7-EA6E78D18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C8177-7023-6D5D-B505-0E061EBE3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7906-4637-DA4A-97E5-223F904CB24E}" type="datetimeFigureOut">
              <a:rPr lang="en-US" smtClean="0"/>
              <a:t>11/10/24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9A469-91DC-0EF2-96FA-332C78B8C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8DE7E-D820-2B2D-7F90-D654BD729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D198-DC7B-2C45-8C8E-C31C286F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19" t="73613" r="52315" b="21211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3" y="1619457"/>
            <a:ext cx="9538403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 err="1">
                <a:solidFill>
                  <a:schemeClr val="bg1"/>
                </a:solidFill>
              </a:rPr>
              <a:t>EuroHPC</a:t>
            </a:r>
            <a:r>
              <a:rPr lang="en-GB" sz="3000" dirty="0">
                <a:solidFill>
                  <a:schemeClr val="bg1"/>
                </a:solidFill>
              </a:rPr>
              <a:t> Operations, Administration, and Management  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3" y="2462439"/>
            <a:ext cx="9160715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400" dirty="0">
                <a:solidFill>
                  <a:schemeClr val="bg1"/>
                </a:solidFill>
              </a:rPr>
              <a:t>"Driving Excellence in HPC: Seamless Operations, Administration, and Management for Europe's Future"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Keith Slater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Senior Service Manager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STF, Berlin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12</a:t>
            </a:r>
            <a:r>
              <a:rPr lang="en-US" sz="1600" baseline="30000" dirty="0">
                <a:solidFill>
                  <a:schemeClr val="bg1"/>
                </a:solidFill>
              </a:rPr>
              <a:t>th</a:t>
            </a:r>
            <a:r>
              <a:rPr lang="en-US" sz="1600" dirty="0">
                <a:solidFill>
                  <a:schemeClr val="bg1"/>
                </a:solidFill>
              </a:rPr>
              <a:t> November 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51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17F24-016C-66AB-ACF0-7901D64EF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FAF86-9595-DD74-4AB3-78CABD212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Site connectivity</a:t>
            </a:r>
            <a:endParaRPr lang="en-NL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DF97B91-31A6-F51E-D6D9-BE3A1834DE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The challenge….</a:t>
            </a:r>
          </a:p>
        </p:txBody>
      </p:sp>
      <p:pic>
        <p:nvPicPr>
          <p:cNvPr id="6" name="Picture 5" descr="A group of buildings and clouds&#10;&#10;Description automatically generated">
            <a:extLst>
              <a:ext uri="{FF2B5EF4-FFF2-40B4-BE49-F238E27FC236}">
                <a16:creationId xmlns:a16="http://schemas.microsoft.com/office/drawing/2014/main" id="{83F021A7-409F-7D7C-E3AC-8EEA98FB3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427" y="2198053"/>
            <a:ext cx="8181684" cy="345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95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3A7775-21D8-3621-8433-529DBD212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B337-A3ED-A7EC-6D0F-17B1A8266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know we need to do?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D21A2-4896-4A7C-0468-7FE118F209C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701444"/>
            <a:ext cx="10475710" cy="450373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GB" sz="2800" b="1" dirty="0"/>
              <a:t>Availability</a:t>
            </a:r>
          </a:p>
          <a:p>
            <a:pPr>
              <a:lnSpc>
                <a:spcPct val="110000"/>
              </a:lnSpc>
            </a:pPr>
            <a:r>
              <a:rPr lang="en-GB" sz="2800" b="1" dirty="0"/>
              <a:t>Capacity Management</a:t>
            </a:r>
          </a:p>
          <a:p>
            <a:pPr>
              <a:lnSpc>
                <a:spcPct val="110000"/>
              </a:lnSpc>
            </a:pPr>
            <a:endParaRPr lang="en-GB" sz="2800" b="1" dirty="0"/>
          </a:p>
          <a:p>
            <a:pPr>
              <a:lnSpc>
                <a:spcPct val="110000"/>
              </a:lnSpc>
            </a:pPr>
            <a:r>
              <a:rPr lang="en-GB" sz="2800" b="1" dirty="0"/>
              <a:t>Best way to do this?</a:t>
            </a:r>
          </a:p>
          <a:p>
            <a:pPr lvl="1">
              <a:lnSpc>
                <a:spcPct val="110000"/>
              </a:lnSpc>
            </a:pPr>
            <a:r>
              <a:rPr lang="en-GB" sz="2400" b="1" dirty="0"/>
              <a:t>BGP session to end device (deny-all)</a:t>
            </a:r>
          </a:p>
          <a:p>
            <a:pPr lvl="1">
              <a:lnSpc>
                <a:spcPct val="110000"/>
              </a:lnSpc>
            </a:pPr>
            <a:r>
              <a:rPr lang="en-GB" sz="2400" b="1" dirty="0"/>
              <a:t>SNMP RO session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Other ways to do this?</a:t>
            </a:r>
          </a:p>
          <a:p>
            <a:pPr lvl="1">
              <a:lnSpc>
                <a:spcPct val="110000"/>
              </a:lnSpc>
            </a:pPr>
            <a:r>
              <a:rPr lang="en-GB" sz="2400" b="1" dirty="0"/>
              <a:t>ICMP / API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2600" b="1" dirty="0"/>
              <a:t>&gt;&gt; Minimum Viable Product &lt;&lt;</a:t>
            </a:r>
          </a:p>
          <a:p>
            <a:pPr>
              <a:lnSpc>
                <a:spcPct val="110000"/>
              </a:lnSpc>
            </a:pPr>
            <a:endParaRPr lang="en-US" sz="2600" b="1" dirty="0"/>
          </a:p>
          <a:p>
            <a:pPr>
              <a:lnSpc>
                <a:spcPct val="11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5229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F8238-E52F-01AB-C062-B77D8A616B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48D09-51BC-A3A2-73AF-04E15888E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Traffic Stats / Capacity Management</a:t>
            </a:r>
            <a:endParaRPr lang="en-NL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3005626D-EE62-D2C2-8D11-7E0BCAB0D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015" y="1718206"/>
            <a:ext cx="5777320" cy="34215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0D69A4-EAFB-27B4-92CA-9196534E8C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749" y="3246661"/>
            <a:ext cx="4225925" cy="3009900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90863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9469C-E507-009F-CD0F-4F90FBDFD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90516-245F-2E97-F55C-E93C1A5C5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Availability</a:t>
            </a:r>
            <a:endParaRPr lang="en-NL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C54280-7452-5A13-ED1D-CB3833E53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349860"/>
            <a:ext cx="7772400" cy="499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93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04805-48C7-B323-B4CE-57B01D259B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F3819-5E6E-AA21-1F1F-B902ED86C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Incident Management</a:t>
            </a:r>
            <a:endParaRPr lang="en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17963F-6D5E-AFA4-739D-7F8D74623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056" y="1432193"/>
            <a:ext cx="7772400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00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D8A768-C32F-3B07-67AA-D1424D7BB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5927B-EB50-9239-4E64-3A58E461B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Incident Management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C535A-5879-DAC4-B744-2F4DBCDA7DC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701444"/>
            <a:ext cx="10475710" cy="450373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800" b="1" dirty="0"/>
              <a:t>Incident categorisation and prioritisation</a:t>
            </a:r>
            <a:endParaRPr lang="en-GB" sz="2600" b="1" dirty="0"/>
          </a:p>
          <a:p>
            <a:pPr>
              <a:lnSpc>
                <a:spcPct val="110000"/>
              </a:lnSpc>
            </a:pPr>
            <a:endParaRPr lang="en-US" sz="2600" b="1" dirty="0"/>
          </a:p>
          <a:p>
            <a:pPr>
              <a:lnSpc>
                <a:spcPct val="110000"/>
              </a:lnSpc>
            </a:pPr>
            <a:endParaRPr lang="en-US" sz="2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86A8F2-8309-C360-C3A4-E8562CFC7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056" y="2499540"/>
            <a:ext cx="7772400" cy="343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31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D3FAEC-C844-202F-29BD-0EC72B222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9F1EE-4849-B469-5F17-5AFDE6009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Incident Management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B8E2A-EC5B-A3A2-DA7E-57C1AD8D9DC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701444"/>
            <a:ext cx="10475710" cy="450373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GB" sz="2800" b="1" dirty="0"/>
              <a:t>Resolution 1</a:t>
            </a:r>
            <a:r>
              <a:rPr lang="en-GB" sz="2800" b="1" baseline="30000" dirty="0"/>
              <a:t>st</a:t>
            </a:r>
            <a:r>
              <a:rPr lang="en-GB" sz="2800" b="1" dirty="0"/>
              <a:t> Level (NREN)</a:t>
            </a:r>
          </a:p>
          <a:p>
            <a:pPr lvl="1">
              <a:lnSpc>
                <a:spcPct val="110000"/>
              </a:lnSpc>
            </a:pPr>
            <a:r>
              <a:rPr lang="en-GB" sz="2600" b="1" dirty="0"/>
              <a:t>Local / in-country incidents</a:t>
            </a:r>
          </a:p>
          <a:p>
            <a:pPr>
              <a:lnSpc>
                <a:spcPct val="110000"/>
              </a:lnSpc>
            </a:pPr>
            <a:r>
              <a:rPr lang="en-GB" sz="2800" b="1" dirty="0"/>
              <a:t>Resolution 2</a:t>
            </a:r>
            <a:r>
              <a:rPr lang="en-GB" sz="2800" b="1" baseline="30000" dirty="0"/>
              <a:t>nd</a:t>
            </a:r>
            <a:r>
              <a:rPr lang="en-GB" sz="2800" b="1" dirty="0"/>
              <a:t> Level (GÉANT OC)?</a:t>
            </a:r>
          </a:p>
          <a:p>
            <a:pPr lvl="1">
              <a:lnSpc>
                <a:spcPct val="110000"/>
              </a:lnSpc>
            </a:pPr>
            <a:r>
              <a:rPr lang="en-GB" sz="2400" b="1" dirty="0"/>
              <a:t>IP routing incidents / Access Port incidents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Handling of Major Incidents</a:t>
            </a:r>
          </a:p>
          <a:p>
            <a:pPr lvl="1">
              <a:lnSpc>
                <a:spcPct val="110000"/>
              </a:lnSpc>
            </a:pPr>
            <a:r>
              <a:rPr lang="en-GB" sz="2400" b="1" dirty="0"/>
              <a:t>Local / in-country issues can still be Major Incidents</a:t>
            </a:r>
          </a:p>
          <a:p>
            <a:pPr lvl="1">
              <a:lnSpc>
                <a:spcPct val="110000"/>
              </a:lnSpc>
            </a:pPr>
            <a:r>
              <a:rPr lang="en-GB" sz="2400" b="1" dirty="0"/>
              <a:t>Major Incident Manager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Incident monitoring and escalation</a:t>
            </a:r>
          </a:p>
          <a:p>
            <a:pPr lvl="1">
              <a:lnSpc>
                <a:spcPct val="110000"/>
              </a:lnSpc>
            </a:pPr>
            <a:r>
              <a:rPr lang="en-GB" sz="2400" b="1" dirty="0"/>
              <a:t>Ticketing/alerting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Incident Closure and Evaluation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Incident Management Reporting</a:t>
            </a:r>
          </a:p>
          <a:p>
            <a:pPr>
              <a:lnSpc>
                <a:spcPct val="110000"/>
              </a:lnSpc>
            </a:pPr>
            <a:endParaRPr lang="en-US" sz="2600" b="1" dirty="0"/>
          </a:p>
          <a:p>
            <a:pPr>
              <a:lnSpc>
                <a:spcPct val="11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526040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41E246-C27C-B167-2E7E-36D1B09D4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DE9E-1A2B-4CEC-5919-4699D3119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Management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A7AA1-C70A-9C2A-B388-75DA6D0832F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293940"/>
            <a:ext cx="10475710" cy="4503737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GB" sz="2600" b="1" dirty="0"/>
              <a:t>Dedicated Service Manager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Service Level Monitoring 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Reporting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Maintenance of SLM framework</a:t>
            </a:r>
          </a:p>
          <a:p>
            <a:pPr marL="0" indent="0">
              <a:lnSpc>
                <a:spcPct val="110000"/>
              </a:lnSpc>
              <a:buNone/>
            </a:pPr>
            <a:endParaRPr lang="en-GB" sz="2800" b="1" dirty="0"/>
          </a:p>
          <a:p>
            <a:pPr marL="0" indent="0">
              <a:lnSpc>
                <a:spcPct val="110000"/>
              </a:lnSpc>
              <a:buNone/>
            </a:pPr>
            <a:r>
              <a:rPr lang="en-GB" sz="2800" b="1" dirty="0"/>
              <a:t>Change Management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Assessment of Change Proposals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RFC Logging and review</a:t>
            </a:r>
          </a:p>
          <a:p>
            <a:pPr marL="0" indent="0">
              <a:lnSpc>
                <a:spcPct val="110000"/>
              </a:lnSpc>
              <a:buNone/>
            </a:pPr>
            <a:endParaRPr lang="en-GB" sz="2600" b="1" dirty="0"/>
          </a:p>
          <a:p>
            <a:pPr marL="0" indent="0">
              <a:lnSpc>
                <a:spcPct val="110000"/>
              </a:lnSpc>
              <a:buNone/>
            </a:pPr>
            <a:endParaRPr lang="en-GB" sz="2600" b="1" dirty="0"/>
          </a:p>
          <a:p>
            <a:pPr>
              <a:lnSpc>
                <a:spcPct val="110000"/>
              </a:lnSpc>
            </a:pPr>
            <a:endParaRPr lang="en-US" sz="2600" b="1" dirty="0"/>
          </a:p>
          <a:p>
            <a:pPr>
              <a:lnSpc>
                <a:spcPct val="11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7465696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65740-930C-B37F-6F30-A643B0C26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2A6D4-EBB9-B814-F59A-46F3EE00E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Validation &amp; Testing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A62E1-4C3D-3504-A915-FE1BE06DF92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293940"/>
            <a:ext cx="10475710" cy="450373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600" b="1" dirty="0"/>
              <a:t>Test model definition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Service acceptance testing</a:t>
            </a:r>
          </a:p>
          <a:p>
            <a:pPr marL="0" indent="0">
              <a:lnSpc>
                <a:spcPct val="110000"/>
              </a:lnSpc>
              <a:buNone/>
            </a:pPr>
            <a:endParaRPr lang="en-GB" sz="2600" b="1" dirty="0"/>
          </a:p>
          <a:p>
            <a:pPr marL="0" indent="0">
              <a:lnSpc>
                <a:spcPct val="110000"/>
              </a:lnSpc>
              <a:buNone/>
            </a:pPr>
            <a:r>
              <a:rPr lang="en-GB" sz="2800" b="1" dirty="0"/>
              <a:t>Continual Service Improvement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Service Reviews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Evaluation of Processes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Definition of initiatives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Monitoring of Initiatives</a:t>
            </a:r>
          </a:p>
          <a:p>
            <a:pPr marL="0" indent="0">
              <a:lnSpc>
                <a:spcPct val="110000"/>
              </a:lnSpc>
              <a:buNone/>
            </a:pPr>
            <a:endParaRPr lang="en-GB" sz="2600" b="1" dirty="0"/>
          </a:p>
          <a:p>
            <a:pPr marL="0" indent="0">
              <a:lnSpc>
                <a:spcPct val="110000"/>
              </a:lnSpc>
              <a:buNone/>
            </a:pPr>
            <a:endParaRPr lang="en-GB" sz="2600" b="1" dirty="0"/>
          </a:p>
          <a:p>
            <a:pPr marL="0" indent="0">
              <a:lnSpc>
                <a:spcPct val="110000"/>
              </a:lnSpc>
              <a:buNone/>
            </a:pPr>
            <a:endParaRPr lang="en-GB" sz="2600" b="1" dirty="0"/>
          </a:p>
          <a:p>
            <a:pPr>
              <a:lnSpc>
                <a:spcPct val="110000"/>
              </a:lnSpc>
            </a:pPr>
            <a:endParaRPr lang="en-US" sz="2600" b="1" dirty="0"/>
          </a:p>
          <a:p>
            <a:pPr>
              <a:lnSpc>
                <a:spcPct val="11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49180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646043"/>
            <a:ext cx="9894887" cy="6033053"/>
          </a:xfrm>
        </p:spPr>
        <p:txBody>
          <a:bodyPr>
            <a:normAutofit fontScale="92500" lnSpcReduction="10000"/>
          </a:bodyPr>
          <a:lstStyle/>
          <a:p>
            <a:pPr marL="228600" lvl="1" indent="0">
              <a:spcBef>
                <a:spcPts val="1000"/>
              </a:spcBef>
              <a:buNone/>
            </a:pPr>
            <a:r>
              <a:rPr lang="en-GB" sz="2400" dirty="0"/>
              <a:t>Other considerations – just a brain dump!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Monitoring and troubleshooting in NREN location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Technical characteristics, bandwidth, Jumbo frames etc.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Design goals – dual fibres, diversity, latency, jitter, packet loss, alarming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 err="1"/>
              <a:t>Perfsonar</a:t>
            </a:r>
            <a:r>
              <a:rPr lang="en-GB" sz="2400" dirty="0"/>
              <a:t> at Tier 1 sites, DTN nodes in the network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SPOC processes – do we really want a SPOC or should this go to NRENs first?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3</a:t>
            </a:r>
            <a:r>
              <a:rPr lang="en-GB" sz="2400" baseline="30000" dirty="0"/>
              <a:t>rd</a:t>
            </a:r>
            <a:r>
              <a:rPr lang="en-GB" sz="2400" dirty="0"/>
              <a:t> party involvement, tails, remote H&amp;Es etc.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Caveats, assumptions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Tools, teams, development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Testing methodology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SLT design, site support tiers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Documentation to be developed – design template, SLAs, handover docs, LWIs, RACI, 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Transition plan - phased introduction, day 1</a:t>
            </a:r>
          </a:p>
          <a:p>
            <a:pPr lvl="1" indent="-457200">
              <a:spcBef>
                <a:spcPts val="1000"/>
              </a:spcBef>
            </a:pPr>
            <a:r>
              <a:rPr lang="en-GB" sz="2400" dirty="0"/>
              <a:t>Service credit regime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02BC1-2FFA-331E-A1EA-03C65E55E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/>
              <a:t>The Challenge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7AA4F-194F-16E1-00EE-0FC7EB14450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701444"/>
            <a:ext cx="10475710" cy="450373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NL" sz="2800" b="1"/>
              <a:t>Be as ready as we can (and is useful) for the procurement</a:t>
            </a:r>
          </a:p>
          <a:p>
            <a:pPr>
              <a:lnSpc>
                <a:spcPct val="110000"/>
              </a:lnSpc>
            </a:pPr>
            <a:r>
              <a:rPr lang="en-NL" sz="2800" b="1"/>
              <a:t>What is the solution (technical) we can provide to the JU?</a:t>
            </a:r>
            <a:endParaRPr lang="en-GB" sz="2800" b="1" dirty="0"/>
          </a:p>
          <a:p>
            <a:pPr>
              <a:lnSpc>
                <a:spcPct val="110000"/>
              </a:lnSpc>
            </a:pPr>
            <a:r>
              <a:rPr lang="en-US" sz="2800" b="1" dirty="0"/>
              <a:t>35 members – all 27 EU and 8 non-EU.  All have different operating models.</a:t>
            </a:r>
          </a:p>
          <a:p>
            <a:pPr>
              <a:lnSpc>
                <a:spcPct val="110000"/>
              </a:lnSpc>
            </a:pPr>
            <a:r>
              <a:rPr lang="en-US" sz="2800" b="1" dirty="0"/>
              <a:t>Some sites are connected to NRENs, some to Regional networks, some to institutions **</a:t>
            </a:r>
          </a:p>
          <a:p>
            <a:pPr>
              <a:lnSpc>
                <a:spcPct val="110000"/>
              </a:lnSpc>
            </a:pPr>
            <a:r>
              <a:rPr lang="en-US" sz="2800" b="1" dirty="0"/>
              <a:t>We don’t know exactly what the ask will be yet (but we can take an educated guess)</a:t>
            </a:r>
          </a:p>
          <a:p>
            <a:pPr>
              <a:lnSpc>
                <a:spcPct val="11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066279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1B8E5E-0F67-3791-F03D-6087617F2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386E4-B5E4-3B51-9FAB-F17582034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/ Comments / Input?</a:t>
            </a:r>
            <a:endParaRPr lang="en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E1F834-84B5-3429-4212-30CC5D5F0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903" y="1561272"/>
            <a:ext cx="7288706" cy="485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36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7A43DC-C7FA-A73E-A698-211A569DB8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7AA68-0A1F-E756-FFF3-15B5DC24A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have we done so far?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D4EB6-D685-2274-EFEA-371E164D28E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701444"/>
            <a:ext cx="10475710" cy="450373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800" b="1" dirty="0"/>
              <a:t>Created a technical working group</a:t>
            </a:r>
          </a:p>
          <a:p>
            <a:pPr lvl="1">
              <a:lnSpc>
                <a:spcPct val="110000"/>
              </a:lnSpc>
            </a:pPr>
            <a:r>
              <a:rPr lang="en-GB" sz="2600" b="1" dirty="0"/>
              <a:t>Internal (GÉANT)</a:t>
            </a:r>
          </a:p>
          <a:p>
            <a:pPr lvl="1">
              <a:lnSpc>
                <a:spcPct val="110000"/>
              </a:lnSpc>
            </a:pPr>
            <a:r>
              <a:rPr lang="en-GB" sz="2600" b="1" dirty="0"/>
              <a:t>External (sub-set of NRENs)</a:t>
            </a:r>
          </a:p>
          <a:p>
            <a:pPr>
              <a:lnSpc>
                <a:spcPct val="110000"/>
              </a:lnSpc>
            </a:pPr>
            <a:r>
              <a:rPr lang="en-GB" sz="2800" b="1" dirty="0"/>
              <a:t>Started (well on our way) to create technical documentation</a:t>
            </a:r>
          </a:p>
          <a:p>
            <a:pPr lvl="1">
              <a:lnSpc>
                <a:spcPct val="110000"/>
              </a:lnSpc>
            </a:pPr>
            <a:r>
              <a:rPr lang="en-GB" sz="2600" b="1" dirty="0"/>
              <a:t>Design</a:t>
            </a:r>
          </a:p>
          <a:p>
            <a:pPr lvl="1">
              <a:lnSpc>
                <a:spcPct val="110000"/>
              </a:lnSpc>
            </a:pPr>
            <a:r>
              <a:rPr lang="en-GB" sz="2600" b="1" dirty="0"/>
              <a:t>O, A &amp;M</a:t>
            </a:r>
          </a:p>
          <a:p>
            <a:pPr lvl="1">
              <a:lnSpc>
                <a:spcPct val="110000"/>
              </a:lnSpc>
            </a:pPr>
            <a:r>
              <a:rPr lang="en-GB" sz="2600" b="1" dirty="0"/>
              <a:t>Security</a:t>
            </a:r>
          </a:p>
          <a:p>
            <a:pPr lvl="1">
              <a:lnSpc>
                <a:spcPct val="110000"/>
              </a:lnSpc>
            </a:pPr>
            <a:r>
              <a:rPr lang="en-GB" sz="2600" b="1" dirty="0"/>
              <a:t>Relationship Management</a:t>
            </a:r>
            <a:endParaRPr lang="en-US" sz="2600" b="1" dirty="0"/>
          </a:p>
          <a:p>
            <a:pPr>
              <a:lnSpc>
                <a:spcPct val="11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04675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D651F-D43E-B044-8089-3F464480C7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2D434-4D6E-092A-725D-75ADC3492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Assumptions &amp; What We Do Know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498E9-3B3E-D748-AF8B-04A064E93E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701444"/>
            <a:ext cx="10475710" cy="450373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800" b="1" dirty="0"/>
              <a:t>Based everything on what we already know (ITIL)</a:t>
            </a:r>
          </a:p>
          <a:p>
            <a:pPr>
              <a:lnSpc>
                <a:spcPct val="110000"/>
              </a:lnSpc>
            </a:pPr>
            <a:r>
              <a:rPr lang="en-GB" sz="2800" b="1" dirty="0"/>
              <a:t>“Tried” to use BAU as much as possible</a:t>
            </a:r>
          </a:p>
          <a:p>
            <a:pPr lvl="1">
              <a:lnSpc>
                <a:spcPct val="110000"/>
              </a:lnSpc>
            </a:pPr>
            <a:r>
              <a:rPr lang="en-GB" sz="2400" b="1" dirty="0"/>
              <a:t>Let’s not complicate this any more than necessary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Availability will be a KPI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Capacity management will be needed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Incident Management will be needed</a:t>
            </a:r>
          </a:p>
          <a:p>
            <a:pPr>
              <a:lnSpc>
                <a:spcPct val="110000"/>
              </a:lnSpc>
            </a:pPr>
            <a:r>
              <a:rPr lang="en-GB" sz="2600" b="1" dirty="0"/>
              <a:t>Service Management will be needed</a:t>
            </a:r>
          </a:p>
          <a:p>
            <a:pPr>
              <a:lnSpc>
                <a:spcPct val="110000"/>
              </a:lnSpc>
            </a:pPr>
            <a:endParaRPr lang="en-US" sz="2600" b="1" dirty="0"/>
          </a:p>
          <a:p>
            <a:pPr>
              <a:lnSpc>
                <a:spcPct val="11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17993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2C6A8-40D3-A22D-D61A-00FE34B0F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F8CAD6-4225-0429-0414-6FAE1F1EF3E4}"/>
              </a:ext>
            </a:extLst>
          </p:cNvPr>
          <p:cNvCxnSpPr>
            <a:cxnSpLocks/>
          </p:cNvCxnSpPr>
          <p:nvPr/>
        </p:nvCxnSpPr>
        <p:spPr>
          <a:xfrm>
            <a:off x="1140823" y="3100216"/>
            <a:ext cx="100318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C:\Users\ecoffey\AppData\Local\Temp\Rar$DRa0.080\30032_Device_generic_building_default_64.png">
            <a:extLst>
              <a:ext uri="{FF2B5EF4-FFF2-40B4-BE49-F238E27FC236}">
                <a16:creationId xmlns:a16="http://schemas.microsoft.com/office/drawing/2014/main" id="{B04E8539-C3D2-D34D-7F0C-14CDFF9E42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50" y="2531256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AF033A0C-D5F3-3E2B-C600-E1551F8B4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941" y="2143849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0" descr="C:\Users\ecoffey\AppData\Local\Temp\Rar$DRa0.710\Png 64_24_16\Default\Virtual-Router_default_64.png">
            <a:extLst>
              <a:ext uri="{FF2B5EF4-FFF2-40B4-BE49-F238E27FC236}">
                <a16:creationId xmlns:a16="http://schemas.microsoft.com/office/drawing/2014/main" id="{E5655567-4EBF-1D6C-2D13-817D29FC5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24" y="2640669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C:\Users\ecoffey\AppData\Local\Temp\Rar$DRa1.653\30059_Device_laptop_3145_default_64.png">
            <a:extLst>
              <a:ext uri="{FF2B5EF4-FFF2-40B4-BE49-F238E27FC236}">
                <a16:creationId xmlns:a16="http://schemas.microsoft.com/office/drawing/2014/main" id="{7C03A127-F4A8-9995-8B66-D1D2CC140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156" y="2856376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245DC8E2-5DC4-1641-05B0-69EE680E5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797" y="2143848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5D44932-521B-974D-03DA-00E897F240F1}"/>
              </a:ext>
            </a:extLst>
          </p:cNvPr>
          <p:cNvSpPr txBox="1"/>
          <p:nvPr/>
        </p:nvSpPr>
        <p:spPr>
          <a:xfrm>
            <a:off x="605765" y="3659520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HPC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974B46-441F-6F76-D39B-AC3408D916AE}"/>
              </a:ext>
            </a:extLst>
          </p:cNvPr>
          <p:cNvSpPr txBox="1"/>
          <p:nvPr/>
        </p:nvSpPr>
        <p:spPr>
          <a:xfrm>
            <a:off x="1741154" y="3647491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NREN</a:t>
            </a:r>
          </a:p>
          <a:p>
            <a:pPr algn="ctr"/>
            <a:r>
              <a:rPr lang="en-US" dirty="0"/>
              <a:t> NTE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7D028A-F734-7615-9F1D-EEAA175DD792}"/>
              </a:ext>
            </a:extLst>
          </p:cNvPr>
          <p:cNvSpPr txBox="1"/>
          <p:nvPr/>
        </p:nvSpPr>
        <p:spPr>
          <a:xfrm>
            <a:off x="2661611" y="3647491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NREN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F8C22C-D103-5C7E-9CB8-DF8608FBD518}"/>
              </a:ext>
            </a:extLst>
          </p:cNvPr>
          <p:cNvSpPr txBox="1"/>
          <p:nvPr/>
        </p:nvSpPr>
        <p:spPr>
          <a:xfrm>
            <a:off x="3684183" y="3647491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NREN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77D3AF-E747-37E7-7E4D-69DD1315B211}"/>
              </a:ext>
            </a:extLst>
          </p:cNvPr>
          <p:cNvSpPr txBox="1"/>
          <p:nvPr/>
        </p:nvSpPr>
        <p:spPr>
          <a:xfrm>
            <a:off x="4689365" y="3647491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GEANT 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5EA279-E233-562E-4AC6-F5374E428614}"/>
              </a:ext>
            </a:extLst>
          </p:cNvPr>
          <p:cNvSpPr txBox="1"/>
          <p:nvPr/>
        </p:nvSpPr>
        <p:spPr>
          <a:xfrm>
            <a:off x="5808587" y="3647491"/>
            <a:ext cx="886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GEANT</a:t>
            </a:r>
          </a:p>
          <a:p>
            <a:r>
              <a:rPr lang="en-US" dirty="0"/>
              <a:t>N/W</a:t>
            </a:r>
          </a:p>
        </p:txBody>
      </p:sp>
      <p:pic>
        <p:nvPicPr>
          <p:cNvPr id="21" name="Picture 20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E8E16255-B753-C2F3-7BBF-D35985D4E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368" y="2143848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1" descr="C:\Users\ecoffey\AppData\Local\Temp\Rar$DRa0.386\30067_Device_router_default_64.png">
            <a:extLst>
              <a:ext uri="{FF2B5EF4-FFF2-40B4-BE49-F238E27FC236}">
                <a16:creationId xmlns:a16="http://schemas.microsoft.com/office/drawing/2014/main" id="{74A86E45-EFA4-6B45-7069-D7D5BF2C8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585" y="2640669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15CDE0A-B31B-0A92-031F-F939548EB04B}"/>
              </a:ext>
            </a:extLst>
          </p:cNvPr>
          <p:cNvSpPr txBox="1"/>
          <p:nvPr/>
        </p:nvSpPr>
        <p:spPr>
          <a:xfrm>
            <a:off x="6773019" y="3647491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GEANT 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0990D9-FA21-212B-EE5D-9A445E25351B}"/>
              </a:ext>
            </a:extLst>
          </p:cNvPr>
          <p:cNvSpPr txBox="1"/>
          <p:nvPr/>
        </p:nvSpPr>
        <p:spPr>
          <a:xfrm>
            <a:off x="7780185" y="3647491"/>
            <a:ext cx="97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NORDU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EE2319-A3BC-81D1-4410-4510135C860E}"/>
              </a:ext>
            </a:extLst>
          </p:cNvPr>
          <p:cNvSpPr txBox="1"/>
          <p:nvPr/>
        </p:nvSpPr>
        <p:spPr>
          <a:xfrm>
            <a:off x="8903085" y="3647491"/>
            <a:ext cx="811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FUNET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8A3FA3E-B3A5-2E85-98D0-94D282723DA2}"/>
              </a:ext>
            </a:extLst>
          </p:cNvPr>
          <p:cNvSpPr txBox="1"/>
          <p:nvPr/>
        </p:nvSpPr>
        <p:spPr>
          <a:xfrm>
            <a:off x="9816418" y="3647491"/>
            <a:ext cx="811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FUNET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5D5D1C-8584-5057-0A04-42D6B6D95997}"/>
              </a:ext>
            </a:extLst>
          </p:cNvPr>
          <p:cNvSpPr txBox="1"/>
          <p:nvPr/>
        </p:nvSpPr>
        <p:spPr>
          <a:xfrm>
            <a:off x="10846433" y="3671158"/>
            <a:ext cx="652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End </a:t>
            </a:r>
          </a:p>
          <a:p>
            <a:pPr algn="ctr"/>
            <a:r>
              <a:rPr lang="en-US" dirty="0"/>
              <a:t>User</a:t>
            </a:r>
          </a:p>
        </p:txBody>
      </p:sp>
      <p:pic>
        <p:nvPicPr>
          <p:cNvPr id="2" name="Picture 1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7187C914-99AE-DBB1-CA63-34CF4989C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213" y="2137753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ecoffey\AppData\Local\Temp\Rar$DRa0.386\30067_Device_router_default_64.png">
            <a:extLst>
              <a:ext uri="{FF2B5EF4-FFF2-40B4-BE49-F238E27FC236}">
                <a16:creationId xmlns:a16="http://schemas.microsoft.com/office/drawing/2014/main" id="{7BB3974B-46CB-A0F1-0292-B77CBADEB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059" y="2640669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1" descr="C:\Users\ecoffey\AppData\Local\Temp\Rar$DRa0.386\30067_Device_router_default_64.png">
            <a:extLst>
              <a:ext uri="{FF2B5EF4-FFF2-40B4-BE49-F238E27FC236}">
                <a16:creationId xmlns:a16="http://schemas.microsoft.com/office/drawing/2014/main" id="{1ABF225E-C136-62C5-61AE-6ACFD643A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315" y="2646765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C:\Users\ecoffey\AppData\Local\Temp\Rar$DRa0.386\30067_Device_router_default_64.png">
            <a:extLst>
              <a:ext uri="{FF2B5EF4-FFF2-40B4-BE49-F238E27FC236}">
                <a16:creationId xmlns:a16="http://schemas.microsoft.com/office/drawing/2014/main" id="{C0272605-0929-F788-29CB-4CAB835F2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781" y="2632490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D9D198B-C484-5B3F-BEDF-FC9010D73AB5}"/>
              </a:ext>
            </a:extLst>
          </p:cNvPr>
          <p:cNvSpPr txBox="1"/>
          <p:nvPr/>
        </p:nvSpPr>
        <p:spPr>
          <a:xfrm>
            <a:off x="155557" y="696206"/>
            <a:ext cx="61447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-457200">
              <a:spcBef>
                <a:spcPts val="1000"/>
              </a:spcBef>
            </a:pPr>
            <a:r>
              <a:rPr lang="en-GB" sz="1800" dirty="0"/>
              <a:t>Example User Case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D47D88-CF43-2ABD-ACD1-993E5D681CF4}"/>
              </a:ext>
            </a:extLst>
          </p:cNvPr>
          <p:cNvSpPr txBox="1"/>
          <p:nvPr/>
        </p:nvSpPr>
        <p:spPr>
          <a:xfrm>
            <a:off x="186844" y="1062991"/>
            <a:ext cx="83968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-457200">
              <a:spcBef>
                <a:spcPts val="1000"/>
              </a:spcBef>
            </a:pPr>
            <a:r>
              <a:rPr lang="en-GB" sz="1800" dirty="0"/>
              <a:t>Scenario – FUNET end user has problems connecting to HPC site in another country</a:t>
            </a:r>
          </a:p>
        </p:txBody>
      </p:sp>
    </p:spTree>
    <p:extLst>
      <p:ext uri="{BB962C8B-B14F-4D97-AF65-F5344CB8AC3E}">
        <p14:creationId xmlns:p14="http://schemas.microsoft.com/office/powerpoint/2010/main" val="3502343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EF4FBE1-1D79-5B26-C609-1DB1F6E5B171}"/>
              </a:ext>
            </a:extLst>
          </p:cNvPr>
          <p:cNvCxnSpPr>
            <a:cxnSpLocks/>
          </p:cNvCxnSpPr>
          <p:nvPr/>
        </p:nvCxnSpPr>
        <p:spPr>
          <a:xfrm>
            <a:off x="1140823" y="3100216"/>
            <a:ext cx="100318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C:\Users\ecoffey\AppData\Local\Temp\Rar$DRa0.080\30032_Device_generic_building_default_64.png">
            <a:extLst>
              <a:ext uri="{FF2B5EF4-FFF2-40B4-BE49-F238E27FC236}">
                <a16:creationId xmlns:a16="http://schemas.microsoft.com/office/drawing/2014/main" id="{401C90BF-932D-213B-ED28-030E63F70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50" y="2531256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E0FF1C28-8BF7-B5B9-1911-7429663E2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941" y="2143849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0" descr="C:\Users\ecoffey\AppData\Local\Temp\Rar$DRa0.710\Png 64_24_16\Default\Virtual-Router_default_64.png">
            <a:extLst>
              <a:ext uri="{FF2B5EF4-FFF2-40B4-BE49-F238E27FC236}">
                <a16:creationId xmlns:a16="http://schemas.microsoft.com/office/drawing/2014/main" id="{3FC32A4D-BEA5-78ED-5877-D8C46614B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24" y="2640669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C:\Users\ecoffey\AppData\Local\Temp\Rar$DRa1.653\30059_Device_laptop_3145_default_64.png">
            <a:extLst>
              <a:ext uri="{FF2B5EF4-FFF2-40B4-BE49-F238E27FC236}">
                <a16:creationId xmlns:a16="http://schemas.microsoft.com/office/drawing/2014/main" id="{99F2BE2F-6F3C-F3CF-E5C9-CE6A04941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156" y="2856376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7EFDC478-F996-D48C-7504-A5CD7A4E3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797" y="2143848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C15CF0A-D3CA-4CFD-A453-80E76384ECBB}"/>
              </a:ext>
            </a:extLst>
          </p:cNvPr>
          <p:cNvSpPr txBox="1"/>
          <p:nvPr/>
        </p:nvSpPr>
        <p:spPr>
          <a:xfrm>
            <a:off x="605765" y="3659520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HPC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2D5B98-C0D1-6D82-C8EF-10E80A2E2D7F}"/>
              </a:ext>
            </a:extLst>
          </p:cNvPr>
          <p:cNvSpPr txBox="1"/>
          <p:nvPr/>
        </p:nvSpPr>
        <p:spPr>
          <a:xfrm>
            <a:off x="1741154" y="3647491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NREN</a:t>
            </a:r>
          </a:p>
          <a:p>
            <a:pPr algn="ctr"/>
            <a:r>
              <a:rPr lang="en-US" dirty="0"/>
              <a:t> NTE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016E8D-328A-6ADA-3271-B91E81F13D33}"/>
              </a:ext>
            </a:extLst>
          </p:cNvPr>
          <p:cNvSpPr txBox="1"/>
          <p:nvPr/>
        </p:nvSpPr>
        <p:spPr>
          <a:xfrm>
            <a:off x="2661611" y="3647491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NREN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D39933-53F6-D3C8-A45C-EF3FB2AB8B8A}"/>
              </a:ext>
            </a:extLst>
          </p:cNvPr>
          <p:cNvSpPr txBox="1"/>
          <p:nvPr/>
        </p:nvSpPr>
        <p:spPr>
          <a:xfrm>
            <a:off x="3684183" y="3647491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NREN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0060DD-BBB0-2960-ECE2-8196DB9D0652}"/>
              </a:ext>
            </a:extLst>
          </p:cNvPr>
          <p:cNvSpPr txBox="1"/>
          <p:nvPr/>
        </p:nvSpPr>
        <p:spPr>
          <a:xfrm>
            <a:off x="4689365" y="3647491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GEANT 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70B485-2A18-95B4-A8E5-C859FC18A21F}"/>
              </a:ext>
            </a:extLst>
          </p:cNvPr>
          <p:cNvSpPr txBox="1"/>
          <p:nvPr/>
        </p:nvSpPr>
        <p:spPr>
          <a:xfrm>
            <a:off x="5808587" y="3647491"/>
            <a:ext cx="886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GEANT</a:t>
            </a:r>
          </a:p>
          <a:p>
            <a:r>
              <a:rPr lang="en-US" dirty="0"/>
              <a:t>N/W</a:t>
            </a:r>
          </a:p>
        </p:txBody>
      </p:sp>
      <p:pic>
        <p:nvPicPr>
          <p:cNvPr id="21" name="Picture 20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02664AB4-F68A-33D9-C34D-5D644A498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368" y="2143848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1" descr="C:\Users\ecoffey\AppData\Local\Temp\Rar$DRa0.386\30067_Device_router_default_64.png">
            <a:extLst>
              <a:ext uri="{FF2B5EF4-FFF2-40B4-BE49-F238E27FC236}">
                <a16:creationId xmlns:a16="http://schemas.microsoft.com/office/drawing/2014/main" id="{B48496AD-8FBE-FF8E-D1D0-CEB8CD359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585" y="2640669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18FC371-7B2B-27C5-3764-6630983E7289}"/>
              </a:ext>
            </a:extLst>
          </p:cNvPr>
          <p:cNvSpPr txBox="1"/>
          <p:nvPr/>
        </p:nvSpPr>
        <p:spPr>
          <a:xfrm>
            <a:off x="6773019" y="3647491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GEANT 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A9A7B1-31D4-60B9-EC39-39A955F2A1C1}"/>
              </a:ext>
            </a:extLst>
          </p:cNvPr>
          <p:cNvSpPr txBox="1"/>
          <p:nvPr/>
        </p:nvSpPr>
        <p:spPr>
          <a:xfrm>
            <a:off x="7780185" y="3647491"/>
            <a:ext cx="97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NORDU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883751-7A1E-637B-D073-6E6A45903F30}"/>
              </a:ext>
            </a:extLst>
          </p:cNvPr>
          <p:cNvSpPr txBox="1"/>
          <p:nvPr/>
        </p:nvSpPr>
        <p:spPr>
          <a:xfrm>
            <a:off x="8903085" y="3647491"/>
            <a:ext cx="811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FUNET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B636BB-3AAB-6B5D-6C96-1C8856CB91AF}"/>
              </a:ext>
            </a:extLst>
          </p:cNvPr>
          <p:cNvSpPr txBox="1"/>
          <p:nvPr/>
        </p:nvSpPr>
        <p:spPr>
          <a:xfrm>
            <a:off x="9816418" y="3647491"/>
            <a:ext cx="811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FUNET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1F163E-A97D-4046-8CCD-967D3222FD56}"/>
              </a:ext>
            </a:extLst>
          </p:cNvPr>
          <p:cNvSpPr txBox="1"/>
          <p:nvPr/>
        </p:nvSpPr>
        <p:spPr>
          <a:xfrm>
            <a:off x="10846433" y="3671158"/>
            <a:ext cx="652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End </a:t>
            </a:r>
          </a:p>
          <a:p>
            <a:pPr algn="ctr"/>
            <a:r>
              <a:rPr lang="en-US" dirty="0"/>
              <a:t>User</a:t>
            </a:r>
          </a:p>
        </p:txBody>
      </p:sp>
      <p:pic>
        <p:nvPicPr>
          <p:cNvPr id="31" name="Picture 27" descr="C:\Users\ecoffey\AppData\Local\Temp\Rar$DRa0.386\30067_Device_router_unreachable_64.png">
            <a:extLst>
              <a:ext uri="{FF2B5EF4-FFF2-40B4-BE49-F238E27FC236}">
                <a16:creationId xmlns:a16="http://schemas.microsoft.com/office/drawing/2014/main" id="{F7987466-0E61-D936-5EF7-E17C30AF2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69C4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907" y="2640669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7269809-D13C-1B27-8272-5ACBBBAC92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81888" y="2408654"/>
            <a:ext cx="1638300" cy="965200"/>
          </a:xfrm>
          <a:prstGeom prst="rect">
            <a:avLst/>
          </a:prstGeom>
        </p:spPr>
      </p:pic>
      <p:pic>
        <p:nvPicPr>
          <p:cNvPr id="32" name="Picture 27" descr="C:\Users\ecoffey\AppData\Local\Temp\Rar$DRa0.386\30067_Device_router_unreachable_64.png">
            <a:extLst>
              <a:ext uri="{FF2B5EF4-FFF2-40B4-BE49-F238E27FC236}">
                <a16:creationId xmlns:a16="http://schemas.microsoft.com/office/drawing/2014/main" id="{7A096423-DAA5-4835-58C4-DB06CB901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69C4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08" y="2634182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ecoffey\AppData\Local\Temp\Rar$DRa0.386\30067_Device_router_default_64.png">
            <a:extLst>
              <a:ext uri="{FF2B5EF4-FFF2-40B4-BE49-F238E27FC236}">
                <a16:creationId xmlns:a16="http://schemas.microsoft.com/office/drawing/2014/main" id="{31E2CF42-9D32-59EF-1B01-FF0CF0A7D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059" y="2640669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32D798-6AAC-B7B4-DEE9-0489D608D7D3}"/>
              </a:ext>
            </a:extLst>
          </p:cNvPr>
          <p:cNvSpPr txBox="1"/>
          <p:nvPr/>
        </p:nvSpPr>
        <p:spPr>
          <a:xfrm>
            <a:off x="155557" y="696206"/>
            <a:ext cx="61447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-457200">
              <a:spcBef>
                <a:spcPts val="1000"/>
              </a:spcBef>
            </a:pPr>
            <a:r>
              <a:rPr lang="en-GB" sz="1800" dirty="0"/>
              <a:t>Scenario 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9EECBF-AD51-2F7C-42D0-1A74539614B5}"/>
              </a:ext>
            </a:extLst>
          </p:cNvPr>
          <p:cNvSpPr txBox="1"/>
          <p:nvPr/>
        </p:nvSpPr>
        <p:spPr>
          <a:xfrm>
            <a:off x="186844" y="1062991"/>
            <a:ext cx="83968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-457200">
              <a:spcBef>
                <a:spcPts val="1000"/>
              </a:spcBef>
            </a:pPr>
            <a:r>
              <a:rPr lang="en-GB" sz="1800" dirty="0"/>
              <a:t>GEANT has access to GEANT equipment only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ABE028-68FB-4EE3-EB1F-CA0AC54E2E28}"/>
              </a:ext>
            </a:extLst>
          </p:cNvPr>
          <p:cNvSpPr txBox="1"/>
          <p:nvPr/>
        </p:nvSpPr>
        <p:spPr>
          <a:xfrm>
            <a:off x="401678" y="4575713"/>
            <a:ext cx="79671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Pros: Autonomy remains, all parties manage their own equipment only.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Cons: Difficult to troubleshoot layer3 issues outside autonomous region.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Multiple tickets to multiple parties (GÉANT, NREN A,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Nordunet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FUNET)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Local visibility of traffic stats only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 visibility of SLA metrics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7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CFBCBE8-AC5C-D11D-06E0-85E8B987EE57}"/>
              </a:ext>
            </a:extLst>
          </p:cNvPr>
          <p:cNvCxnSpPr/>
          <p:nvPr/>
        </p:nvCxnSpPr>
        <p:spPr>
          <a:xfrm flipH="1">
            <a:off x="1883076" y="2323169"/>
            <a:ext cx="15940" cy="6800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7" descr="C:\Users\ecoffey\AppData\Local\Temp\Rar$DRa0.376\30028_Device_file_server_unreachable_64.png">
            <a:extLst>
              <a:ext uri="{FF2B5EF4-FFF2-40B4-BE49-F238E27FC236}">
                <a16:creationId xmlns:a16="http://schemas.microsoft.com/office/drawing/2014/main" id="{838CC195-2528-147D-DE83-02CAD581C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69C4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384" y="1686996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EF4FBE1-1D79-5B26-C609-1DB1F6E5B171}"/>
              </a:ext>
            </a:extLst>
          </p:cNvPr>
          <p:cNvCxnSpPr>
            <a:cxnSpLocks/>
          </p:cNvCxnSpPr>
          <p:nvPr/>
        </p:nvCxnSpPr>
        <p:spPr>
          <a:xfrm>
            <a:off x="1140823" y="3100217"/>
            <a:ext cx="100318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C:\Users\ecoffey\AppData\Local\Temp\Rar$DRa0.080\30032_Device_generic_building_default_64.png">
            <a:extLst>
              <a:ext uri="{FF2B5EF4-FFF2-40B4-BE49-F238E27FC236}">
                <a16:creationId xmlns:a16="http://schemas.microsoft.com/office/drawing/2014/main" id="{401C90BF-932D-213B-ED28-030E63F70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50" y="2531257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E0FF1C28-8BF7-B5B9-1911-7429663E2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941" y="2143850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0" descr="C:\Users\ecoffey\AppData\Local\Temp\Rar$DRa0.710\Png 64_24_16\Default\Virtual-Router_default_64.png">
            <a:extLst>
              <a:ext uri="{FF2B5EF4-FFF2-40B4-BE49-F238E27FC236}">
                <a16:creationId xmlns:a16="http://schemas.microsoft.com/office/drawing/2014/main" id="{3FC32A4D-BEA5-78ED-5877-D8C46614B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24" y="2640670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C:\Users\ecoffey\AppData\Local\Temp\Rar$DRa1.653\30059_Device_laptop_3145_default_64.png">
            <a:extLst>
              <a:ext uri="{FF2B5EF4-FFF2-40B4-BE49-F238E27FC236}">
                <a16:creationId xmlns:a16="http://schemas.microsoft.com/office/drawing/2014/main" id="{99F2BE2F-6F3C-F3CF-E5C9-CE6A04941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156" y="2856377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7EFDC478-F996-D48C-7504-A5CD7A4E3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797" y="2143849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C15CF0A-D3CA-4CFD-A453-80E76384ECBB}"/>
              </a:ext>
            </a:extLst>
          </p:cNvPr>
          <p:cNvSpPr txBox="1"/>
          <p:nvPr/>
        </p:nvSpPr>
        <p:spPr>
          <a:xfrm>
            <a:off x="605765" y="3659521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HPC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2D5B98-C0D1-6D82-C8EF-10E80A2E2D7F}"/>
              </a:ext>
            </a:extLst>
          </p:cNvPr>
          <p:cNvSpPr txBox="1"/>
          <p:nvPr/>
        </p:nvSpPr>
        <p:spPr>
          <a:xfrm>
            <a:off x="1741154" y="3647492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NREN</a:t>
            </a:r>
          </a:p>
          <a:p>
            <a:pPr algn="ctr"/>
            <a:r>
              <a:rPr lang="en-US" dirty="0"/>
              <a:t> NTE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016E8D-328A-6ADA-3271-B91E81F13D33}"/>
              </a:ext>
            </a:extLst>
          </p:cNvPr>
          <p:cNvSpPr txBox="1"/>
          <p:nvPr/>
        </p:nvSpPr>
        <p:spPr>
          <a:xfrm>
            <a:off x="2661611" y="3647492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NREN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D39933-53F6-D3C8-A45C-EF3FB2AB8B8A}"/>
              </a:ext>
            </a:extLst>
          </p:cNvPr>
          <p:cNvSpPr txBox="1"/>
          <p:nvPr/>
        </p:nvSpPr>
        <p:spPr>
          <a:xfrm>
            <a:off x="3684183" y="3647492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NREN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0060DD-BBB0-2960-ECE2-8196DB9D0652}"/>
              </a:ext>
            </a:extLst>
          </p:cNvPr>
          <p:cNvSpPr txBox="1"/>
          <p:nvPr/>
        </p:nvSpPr>
        <p:spPr>
          <a:xfrm>
            <a:off x="4689365" y="3647492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GEANT 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70B485-2A18-95B4-A8E5-C859FC18A21F}"/>
              </a:ext>
            </a:extLst>
          </p:cNvPr>
          <p:cNvSpPr txBox="1"/>
          <p:nvPr/>
        </p:nvSpPr>
        <p:spPr>
          <a:xfrm>
            <a:off x="5808587" y="3647492"/>
            <a:ext cx="886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GEANT</a:t>
            </a:r>
          </a:p>
          <a:p>
            <a:r>
              <a:rPr lang="en-US" dirty="0"/>
              <a:t>N/W</a:t>
            </a:r>
          </a:p>
        </p:txBody>
      </p:sp>
      <p:pic>
        <p:nvPicPr>
          <p:cNvPr id="21" name="Picture 20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02664AB4-F68A-33D9-C34D-5D644A498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368" y="2143849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1" descr="C:\Users\ecoffey\AppData\Local\Temp\Rar$DRa0.386\30067_Device_router_default_64.png">
            <a:extLst>
              <a:ext uri="{FF2B5EF4-FFF2-40B4-BE49-F238E27FC236}">
                <a16:creationId xmlns:a16="http://schemas.microsoft.com/office/drawing/2014/main" id="{B48496AD-8FBE-FF8E-D1D0-CEB8CD359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585" y="2640670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18FC371-7B2B-27C5-3764-6630983E7289}"/>
              </a:ext>
            </a:extLst>
          </p:cNvPr>
          <p:cNvSpPr txBox="1"/>
          <p:nvPr/>
        </p:nvSpPr>
        <p:spPr>
          <a:xfrm>
            <a:off x="6773019" y="3647492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GEANT 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A9A7B1-31D4-60B9-EC39-39A955F2A1C1}"/>
              </a:ext>
            </a:extLst>
          </p:cNvPr>
          <p:cNvSpPr txBox="1"/>
          <p:nvPr/>
        </p:nvSpPr>
        <p:spPr>
          <a:xfrm>
            <a:off x="7780185" y="3647492"/>
            <a:ext cx="97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NORDU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883751-7A1E-637B-D073-6E6A45903F30}"/>
              </a:ext>
            </a:extLst>
          </p:cNvPr>
          <p:cNvSpPr txBox="1"/>
          <p:nvPr/>
        </p:nvSpPr>
        <p:spPr>
          <a:xfrm>
            <a:off x="8903085" y="3647492"/>
            <a:ext cx="811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FUNET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B636BB-3AAB-6B5D-6C96-1C8856CB91AF}"/>
              </a:ext>
            </a:extLst>
          </p:cNvPr>
          <p:cNvSpPr txBox="1"/>
          <p:nvPr/>
        </p:nvSpPr>
        <p:spPr>
          <a:xfrm>
            <a:off x="9816418" y="3647492"/>
            <a:ext cx="811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FUNET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1F163E-A97D-4046-8CCD-967D3222FD56}"/>
              </a:ext>
            </a:extLst>
          </p:cNvPr>
          <p:cNvSpPr txBox="1"/>
          <p:nvPr/>
        </p:nvSpPr>
        <p:spPr>
          <a:xfrm>
            <a:off x="10846433" y="3671159"/>
            <a:ext cx="652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End </a:t>
            </a:r>
          </a:p>
          <a:p>
            <a:pPr algn="ctr"/>
            <a:r>
              <a:rPr lang="en-US" dirty="0"/>
              <a:t>User</a:t>
            </a:r>
          </a:p>
        </p:txBody>
      </p:sp>
      <p:pic>
        <p:nvPicPr>
          <p:cNvPr id="31" name="Picture 27" descr="C:\Users\ecoffey\AppData\Local\Temp\Rar$DRa0.386\30067_Device_router_unreachable_64.png">
            <a:extLst>
              <a:ext uri="{FF2B5EF4-FFF2-40B4-BE49-F238E27FC236}">
                <a16:creationId xmlns:a16="http://schemas.microsoft.com/office/drawing/2014/main" id="{F7987466-0E61-D936-5EF7-E17C30AF2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69C4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907" y="2640670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7269809-D13C-1B27-8272-5ACBBBAC92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81888" y="2408655"/>
            <a:ext cx="1638300" cy="965200"/>
          </a:xfrm>
          <a:prstGeom prst="rect">
            <a:avLst/>
          </a:prstGeom>
        </p:spPr>
      </p:pic>
      <p:pic>
        <p:nvPicPr>
          <p:cNvPr id="4" name="Picture 11" descr="C:\Users\ecoffey\AppData\Local\Temp\Rar$DRa0.386\30067_Device_router_default_64.png">
            <a:extLst>
              <a:ext uri="{FF2B5EF4-FFF2-40B4-BE49-F238E27FC236}">
                <a16:creationId xmlns:a16="http://schemas.microsoft.com/office/drawing/2014/main" id="{31E2CF42-9D32-59EF-1B01-FF0CF0A7D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059" y="2640670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7" descr="C:\Users\ecoffey\AppData\Local\Temp\Rar$DRa0.386\30067_Device_router_unreachable_64.png">
            <a:extLst>
              <a:ext uri="{FF2B5EF4-FFF2-40B4-BE49-F238E27FC236}">
                <a16:creationId xmlns:a16="http://schemas.microsoft.com/office/drawing/2014/main" id="{7A096423-DAA5-4835-58C4-DB06CB901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69C4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08" y="2634183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B6E0AC-6D4D-A676-CF67-018829ED76DA}"/>
              </a:ext>
            </a:extLst>
          </p:cNvPr>
          <p:cNvSpPr txBox="1"/>
          <p:nvPr/>
        </p:nvSpPr>
        <p:spPr>
          <a:xfrm>
            <a:off x="155557" y="696206"/>
            <a:ext cx="61447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-457200">
              <a:spcBef>
                <a:spcPts val="1000"/>
              </a:spcBef>
            </a:pPr>
            <a:r>
              <a:rPr lang="en-GB" sz="1800" dirty="0"/>
              <a:t>Scenario 1.5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55B7EA-0782-1563-D21A-BDE65CE4D3EE}"/>
              </a:ext>
            </a:extLst>
          </p:cNvPr>
          <p:cNvSpPr txBox="1"/>
          <p:nvPr/>
        </p:nvSpPr>
        <p:spPr>
          <a:xfrm>
            <a:off x="186844" y="1062991"/>
            <a:ext cx="83968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-457200">
              <a:spcBef>
                <a:spcPts val="1000"/>
              </a:spcBef>
            </a:pPr>
            <a:r>
              <a:rPr lang="en-GB" sz="1800" dirty="0"/>
              <a:t>GÉANT have access to GÉANT equipment only but do have a server on-site (</a:t>
            </a:r>
            <a:r>
              <a:rPr lang="en-GB" sz="1800" dirty="0" err="1"/>
              <a:t>PerfSONAR</a:t>
            </a:r>
            <a:r>
              <a:rPr lang="en-GB" sz="1800" dirty="0"/>
              <a:t>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27F39A-97FD-BF3A-B288-6A539CC09216}"/>
              </a:ext>
            </a:extLst>
          </p:cNvPr>
          <p:cNvSpPr txBox="1"/>
          <p:nvPr/>
        </p:nvSpPr>
        <p:spPr>
          <a:xfrm>
            <a:off x="401678" y="4575713"/>
            <a:ext cx="79671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Pros: Autonomy remains, all parties manage their own equipment only.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Global visibility of SLA metrics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Cons: Difficult to troubleshoot layer3 issues outside autonomous region.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Multiple tickets to multiple parties (GÉANT, NREN A,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Nordunet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Local visibility of traffic stats only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997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F5AAD1B-1132-3B53-D000-D0850F3DD6A4}"/>
              </a:ext>
            </a:extLst>
          </p:cNvPr>
          <p:cNvCxnSpPr/>
          <p:nvPr/>
        </p:nvCxnSpPr>
        <p:spPr>
          <a:xfrm flipH="1">
            <a:off x="1883076" y="2323177"/>
            <a:ext cx="15940" cy="6800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EF4FBE1-1D79-5B26-C609-1DB1F6E5B171}"/>
              </a:ext>
            </a:extLst>
          </p:cNvPr>
          <p:cNvCxnSpPr>
            <a:cxnSpLocks/>
          </p:cNvCxnSpPr>
          <p:nvPr/>
        </p:nvCxnSpPr>
        <p:spPr>
          <a:xfrm>
            <a:off x="1140823" y="3100225"/>
            <a:ext cx="100318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C:\Users\ecoffey\AppData\Local\Temp\Rar$DRa0.080\30032_Device_generic_building_default_64.png">
            <a:extLst>
              <a:ext uri="{FF2B5EF4-FFF2-40B4-BE49-F238E27FC236}">
                <a16:creationId xmlns:a16="http://schemas.microsoft.com/office/drawing/2014/main" id="{401C90BF-932D-213B-ED28-030E63F70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50" y="2531265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E0FF1C28-8BF7-B5B9-1911-7429663E2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941" y="2143858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C:\Users\ecoffey\AppData\Local\Temp\Rar$DRa1.653\30059_Device_laptop_3145_default_64.png">
            <a:extLst>
              <a:ext uri="{FF2B5EF4-FFF2-40B4-BE49-F238E27FC236}">
                <a16:creationId xmlns:a16="http://schemas.microsoft.com/office/drawing/2014/main" id="{99F2BE2F-6F3C-F3CF-E5C9-CE6A04941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156" y="2856385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7EFDC478-F996-D48C-7504-A5CD7A4E3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797" y="2143857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C15CF0A-D3CA-4CFD-A453-80E76384ECBB}"/>
              </a:ext>
            </a:extLst>
          </p:cNvPr>
          <p:cNvSpPr txBox="1"/>
          <p:nvPr/>
        </p:nvSpPr>
        <p:spPr>
          <a:xfrm>
            <a:off x="605765" y="3659529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HPC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2D5B98-C0D1-6D82-C8EF-10E80A2E2D7F}"/>
              </a:ext>
            </a:extLst>
          </p:cNvPr>
          <p:cNvSpPr txBox="1"/>
          <p:nvPr/>
        </p:nvSpPr>
        <p:spPr>
          <a:xfrm>
            <a:off x="1741154" y="3647500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NREN</a:t>
            </a:r>
          </a:p>
          <a:p>
            <a:pPr algn="ctr"/>
            <a:r>
              <a:rPr lang="en-US" dirty="0"/>
              <a:t> NTE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016E8D-328A-6ADA-3271-B91E81F13D33}"/>
              </a:ext>
            </a:extLst>
          </p:cNvPr>
          <p:cNvSpPr txBox="1"/>
          <p:nvPr/>
        </p:nvSpPr>
        <p:spPr>
          <a:xfrm>
            <a:off x="2661611" y="3647500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NREN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D39933-53F6-D3C8-A45C-EF3FB2AB8B8A}"/>
              </a:ext>
            </a:extLst>
          </p:cNvPr>
          <p:cNvSpPr txBox="1"/>
          <p:nvPr/>
        </p:nvSpPr>
        <p:spPr>
          <a:xfrm>
            <a:off x="3684183" y="3647500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NREN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0060DD-BBB0-2960-ECE2-8196DB9D0652}"/>
              </a:ext>
            </a:extLst>
          </p:cNvPr>
          <p:cNvSpPr txBox="1"/>
          <p:nvPr/>
        </p:nvSpPr>
        <p:spPr>
          <a:xfrm>
            <a:off x="4689365" y="3647500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GEANT 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70B485-2A18-95B4-A8E5-C859FC18A21F}"/>
              </a:ext>
            </a:extLst>
          </p:cNvPr>
          <p:cNvSpPr txBox="1"/>
          <p:nvPr/>
        </p:nvSpPr>
        <p:spPr>
          <a:xfrm>
            <a:off x="5808587" y="3647500"/>
            <a:ext cx="886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GEANT</a:t>
            </a:r>
          </a:p>
          <a:p>
            <a:r>
              <a:rPr lang="en-US" dirty="0"/>
              <a:t>N/W</a:t>
            </a:r>
          </a:p>
        </p:txBody>
      </p:sp>
      <p:pic>
        <p:nvPicPr>
          <p:cNvPr id="21" name="Picture 20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02664AB4-F68A-33D9-C34D-5D644A498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368" y="2143857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1" descr="C:\Users\ecoffey\AppData\Local\Temp\Rar$DRa0.386\30067_Device_router_default_64.png">
            <a:extLst>
              <a:ext uri="{FF2B5EF4-FFF2-40B4-BE49-F238E27FC236}">
                <a16:creationId xmlns:a16="http://schemas.microsoft.com/office/drawing/2014/main" id="{B48496AD-8FBE-FF8E-D1D0-CEB8CD359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585" y="2640678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18FC371-7B2B-27C5-3764-6630983E7289}"/>
              </a:ext>
            </a:extLst>
          </p:cNvPr>
          <p:cNvSpPr txBox="1"/>
          <p:nvPr/>
        </p:nvSpPr>
        <p:spPr>
          <a:xfrm>
            <a:off x="6773019" y="3647500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GEANT 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A9A7B1-31D4-60B9-EC39-39A955F2A1C1}"/>
              </a:ext>
            </a:extLst>
          </p:cNvPr>
          <p:cNvSpPr txBox="1"/>
          <p:nvPr/>
        </p:nvSpPr>
        <p:spPr>
          <a:xfrm>
            <a:off x="7780185" y="3647500"/>
            <a:ext cx="97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NORDU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883751-7A1E-637B-D073-6E6A45903F30}"/>
              </a:ext>
            </a:extLst>
          </p:cNvPr>
          <p:cNvSpPr txBox="1"/>
          <p:nvPr/>
        </p:nvSpPr>
        <p:spPr>
          <a:xfrm>
            <a:off x="8903085" y="3647500"/>
            <a:ext cx="811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FUNET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B636BB-3AAB-6B5D-6C96-1C8856CB91AF}"/>
              </a:ext>
            </a:extLst>
          </p:cNvPr>
          <p:cNvSpPr txBox="1"/>
          <p:nvPr/>
        </p:nvSpPr>
        <p:spPr>
          <a:xfrm>
            <a:off x="9816418" y="3647500"/>
            <a:ext cx="811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FUNET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1F163E-A97D-4046-8CCD-967D3222FD56}"/>
              </a:ext>
            </a:extLst>
          </p:cNvPr>
          <p:cNvSpPr txBox="1"/>
          <p:nvPr/>
        </p:nvSpPr>
        <p:spPr>
          <a:xfrm>
            <a:off x="10846433" y="3671167"/>
            <a:ext cx="652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End </a:t>
            </a:r>
          </a:p>
          <a:p>
            <a:pPr algn="ctr"/>
            <a:r>
              <a:rPr lang="en-US" dirty="0"/>
              <a:t>User</a:t>
            </a:r>
          </a:p>
        </p:txBody>
      </p:sp>
      <p:pic>
        <p:nvPicPr>
          <p:cNvPr id="31" name="Picture 27" descr="C:\Users\ecoffey\AppData\Local\Temp\Rar$DRa0.386\30067_Device_router_unreachable_64.png">
            <a:extLst>
              <a:ext uri="{FF2B5EF4-FFF2-40B4-BE49-F238E27FC236}">
                <a16:creationId xmlns:a16="http://schemas.microsoft.com/office/drawing/2014/main" id="{F7987466-0E61-D936-5EF7-E17C30AF2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69C4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907" y="2640678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7269809-D13C-1B27-8272-5ACBBBAC92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1888" y="2408663"/>
            <a:ext cx="1638300" cy="965200"/>
          </a:xfrm>
          <a:prstGeom prst="rect">
            <a:avLst/>
          </a:prstGeom>
        </p:spPr>
      </p:pic>
      <p:pic>
        <p:nvPicPr>
          <p:cNvPr id="37" name="Picture 26" descr="C:\Users\ecoffey\AppData\Local\Temp\Rar$DRa0.949\Png 64_24_16\Minor\Virtual-Router_minor_64.png">
            <a:extLst>
              <a:ext uri="{FF2B5EF4-FFF2-40B4-BE49-F238E27FC236}">
                <a16:creationId xmlns:a16="http://schemas.microsoft.com/office/drawing/2014/main" id="{99070097-9D12-4D21-F338-EE7F28339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24" y="2640678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7" descr="C:\Users\ecoffey\AppData\Local\Temp\Rar$DRa0.376\30028_Device_file_server_unreachable_64.png">
            <a:extLst>
              <a:ext uri="{FF2B5EF4-FFF2-40B4-BE49-F238E27FC236}">
                <a16:creationId xmlns:a16="http://schemas.microsoft.com/office/drawing/2014/main" id="{E5312BA1-84AE-7189-5C17-5F4C809D4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69C4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384" y="1687004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ecoffey\AppData\Local\Temp\Rar$DRa0.386\30067_Device_router_default_64.png">
            <a:extLst>
              <a:ext uri="{FF2B5EF4-FFF2-40B4-BE49-F238E27FC236}">
                <a16:creationId xmlns:a16="http://schemas.microsoft.com/office/drawing/2014/main" id="{31E2CF42-9D32-59EF-1B01-FF0CF0A7D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059" y="2640678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7" descr="C:\Users\ecoffey\AppData\Local\Temp\Rar$DRa0.386\30067_Device_router_unreachable_64.png">
            <a:extLst>
              <a:ext uri="{FF2B5EF4-FFF2-40B4-BE49-F238E27FC236}">
                <a16:creationId xmlns:a16="http://schemas.microsoft.com/office/drawing/2014/main" id="{7A096423-DAA5-4835-58C4-DB06CB901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69C4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08" y="2634191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F834FD-6686-FD32-27BB-DD15FB9C9C84}"/>
              </a:ext>
            </a:extLst>
          </p:cNvPr>
          <p:cNvSpPr txBox="1"/>
          <p:nvPr/>
        </p:nvSpPr>
        <p:spPr>
          <a:xfrm>
            <a:off x="155557" y="696206"/>
            <a:ext cx="61447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-457200">
              <a:spcBef>
                <a:spcPts val="1000"/>
              </a:spcBef>
            </a:pPr>
            <a:r>
              <a:rPr lang="en-GB" dirty="0"/>
              <a:t>Scenario 2</a:t>
            </a:r>
            <a:endParaRPr lang="en-GB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5079CE-CD6C-D693-AC4D-81AD08704070}"/>
              </a:ext>
            </a:extLst>
          </p:cNvPr>
          <p:cNvSpPr txBox="1"/>
          <p:nvPr/>
        </p:nvSpPr>
        <p:spPr>
          <a:xfrm>
            <a:off x="186844" y="1062991"/>
            <a:ext cx="110472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-457200" algn="ctr">
              <a:spcBef>
                <a:spcPts val="1000"/>
              </a:spcBef>
            </a:pP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GÉANT have access to GÉANT equipment as well as some access to NREN NTE (SNMP) and also have a server on-site (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PerfSONAR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 </a:t>
            </a:r>
            <a:endParaRPr lang="en-GB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6CBA3A-DA4C-A6AF-5959-9EEE11F260D8}"/>
              </a:ext>
            </a:extLst>
          </p:cNvPr>
          <p:cNvSpPr txBox="1"/>
          <p:nvPr/>
        </p:nvSpPr>
        <p:spPr>
          <a:xfrm>
            <a:off x="401678" y="4575713"/>
            <a:ext cx="79671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Pros: Autonomy remains, all parties manage their own equipment only.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Global visibility of SLA metrics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Global visibility of traffic stats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Cons: Difficult to troubleshoot layer3 issues outside autonomous region.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Multiple tickets to multiple parties (GÉANT, NREN A,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Nordunet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155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F5AAD1B-1132-3B53-D000-D0850F3DD6A4}"/>
              </a:ext>
            </a:extLst>
          </p:cNvPr>
          <p:cNvCxnSpPr/>
          <p:nvPr/>
        </p:nvCxnSpPr>
        <p:spPr>
          <a:xfrm flipH="1">
            <a:off x="1883076" y="2323172"/>
            <a:ext cx="15940" cy="6800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EF4FBE1-1D79-5B26-C609-1DB1F6E5B171}"/>
              </a:ext>
            </a:extLst>
          </p:cNvPr>
          <p:cNvCxnSpPr>
            <a:cxnSpLocks/>
          </p:cNvCxnSpPr>
          <p:nvPr/>
        </p:nvCxnSpPr>
        <p:spPr>
          <a:xfrm>
            <a:off x="1140823" y="3100220"/>
            <a:ext cx="100318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C:\Users\ecoffey\AppData\Local\Temp\Rar$DRa0.080\30032_Device_generic_building_default_64.png">
            <a:extLst>
              <a:ext uri="{FF2B5EF4-FFF2-40B4-BE49-F238E27FC236}">
                <a16:creationId xmlns:a16="http://schemas.microsoft.com/office/drawing/2014/main" id="{401C90BF-932D-213B-ED28-030E63F70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50" y="2531260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E0FF1C28-8BF7-B5B9-1911-7429663E2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941" y="2143853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C:\Users\ecoffey\AppData\Local\Temp\Rar$DRa1.653\30059_Device_laptop_3145_default_64.png">
            <a:extLst>
              <a:ext uri="{FF2B5EF4-FFF2-40B4-BE49-F238E27FC236}">
                <a16:creationId xmlns:a16="http://schemas.microsoft.com/office/drawing/2014/main" id="{99F2BE2F-6F3C-F3CF-E5C9-CE6A04941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156" y="285638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7EFDC478-F996-D48C-7504-A5CD7A4E3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797" y="2143852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C15CF0A-D3CA-4CFD-A453-80E76384ECBB}"/>
              </a:ext>
            </a:extLst>
          </p:cNvPr>
          <p:cNvSpPr txBox="1"/>
          <p:nvPr/>
        </p:nvSpPr>
        <p:spPr>
          <a:xfrm>
            <a:off x="605765" y="3659524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HPC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2D5B98-C0D1-6D82-C8EF-10E80A2E2D7F}"/>
              </a:ext>
            </a:extLst>
          </p:cNvPr>
          <p:cNvSpPr txBox="1"/>
          <p:nvPr/>
        </p:nvSpPr>
        <p:spPr>
          <a:xfrm>
            <a:off x="1741154" y="3647495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NREN</a:t>
            </a:r>
          </a:p>
          <a:p>
            <a:pPr algn="ctr"/>
            <a:r>
              <a:rPr lang="en-US" dirty="0"/>
              <a:t> NTE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016E8D-328A-6ADA-3271-B91E81F13D33}"/>
              </a:ext>
            </a:extLst>
          </p:cNvPr>
          <p:cNvSpPr txBox="1"/>
          <p:nvPr/>
        </p:nvSpPr>
        <p:spPr>
          <a:xfrm>
            <a:off x="2661611" y="3647495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NREN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D39933-53F6-D3C8-A45C-EF3FB2AB8B8A}"/>
              </a:ext>
            </a:extLst>
          </p:cNvPr>
          <p:cNvSpPr txBox="1"/>
          <p:nvPr/>
        </p:nvSpPr>
        <p:spPr>
          <a:xfrm>
            <a:off x="3684183" y="3647495"/>
            <a:ext cx="779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NREN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0060DD-BBB0-2960-ECE2-8196DB9D0652}"/>
              </a:ext>
            </a:extLst>
          </p:cNvPr>
          <p:cNvSpPr txBox="1"/>
          <p:nvPr/>
        </p:nvSpPr>
        <p:spPr>
          <a:xfrm>
            <a:off x="4689365" y="3647495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GEANT 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70B485-2A18-95B4-A8E5-C859FC18A21F}"/>
              </a:ext>
            </a:extLst>
          </p:cNvPr>
          <p:cNvSpPr txBox="1"/>
          <p:nvPr/>
        </p:nvSpPr>
        <p:spPr>
          <a:xfrm>
            <a:off x="5808587" y="3647495"/>
            <a:ext cx="886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GEANT</a:t>
            </a:r>
          </a:p>
          <a:p>
            <a:r>
              <a:rPr lang="en-US" dirty="0"/>
              <a:t>N/W</a:t>
            </a:r>
          </a:p>
        </p:txBody>
      </p:sp>
      <p:pic>
        <p:nvPicPr>
          <p:cNvPr id="21" name="Picture 20" descr="C:\Users\ecoffey\AppData\Local\Temp\Rar$DRa0.400\30009_Device_cloud_white_default_64.png">
            <a:extLst>
              <a:ext uri="{FF2B5EF4-FFF2-40B4-BE49-F238E27FC236}">
                <a16:creationId xmlns:a16="http://schemas.microsoft.com/office/drawing/2014/main" id="{02664AB4-F68A-33D9-C34D-5D644A498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368" y="2143852"/>
            <a:ext cx="1587617" cy="15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18FC371-7B2B-27C5-3764-6630983E7289}"/>
              </a:ext>
            </a:extLst>
          </p:cNvPr>
          <p:cNvSpPr txBox="1"/>
          <p:nvPr/>
        </p:nvSpPr>
        <p:spPr>
          <a:xfrm>
            <a:off x="6773019" y="3647495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GEANT 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A9A7B1-31D4-60B9-EC39-39A955F2A1C1}"/>
              </a:ext>
            </a:extLst>
          </p:cNvPr>
          <p:cNvSpPr txBox="1"/>
          <p:nvPr/>
        </p:nvSpPr>
        <p:spPr>
          <a:xfrm>
            <a:off x="7780185" y="3647495"/>
            <a:ext cx="97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NORDU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883751-7A1E-637B-D073-6E6A45903F30}"/>
              </a:ext>
            </a:extLst>
          </p:cNvPr>
          <p:cNvSpPr txBox="1"/>
          <p:nvPr/>
        </p:nvSpPr>
        <p:spPr>
          <a:xfrm>
            <a:off x="8903085" y="3647495"/>
            <a:ext cx="811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FUNET</a:t>
            </a:r>
          </a:p>
          <a:p>
            <a:pPr algn="ctr"/>
            <a:r>
              <a:rPr lang="en-US" dirty="0"/>
              <a:t>N/W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B636BB-3AAB-6B5D-6C96-1C8856CB91AF}"/>
              </a:ext>
            </a:extLst>
          </p:cNvPr>
          <p:cNvSpPr txBox="1"/>
          <p:nvPr/>
        </p:nvSpPr>
        <p:spPr>
          <a:xfrm>
            <a:off x="9816418" y="3647495"/>
            <a:ext cx="811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FUNET</a:t>
            </a:r>
          </a:p>
          <a:p>
            <a:pPr algn="ctr"/>
            <a:r>
              <a:rPr lang="en-US" dirty="0"/>
              <a:t>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1F163E-A97D-4046-8CCD-967D3222FD56}"/>
              </a:ext>
            </a:extLst>
          </p:cNvPr>
          <p:cNvSpPr txBox="1"/>
          <p:nvPr/>
        </p:nvSpPr>
        <p:spPr>
          <a:xfrm>
            <a:off x="10846433" y="3671162"/>
            <a:ext cx="652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End </a:t>
            </a:r>
          </a:p>
          <a:p>
            <a:pPr algn="ctr"/>
            <a:r>
              <a:rPr lang="en-US" dirty="0"/>
              <a:t>User</a:t>
            </a:r>
          </a:p>
        </p:txBody>
      </p:sp>
      <p:pic>
        <p:nvPicPr>
          <p:cNvPr id="31" name="Picture 27" descr="C:\Users\ecoffey\AppData\Local\Temp\Rar$DRa0.386\30067_Device_router_unreachable_64.png">
            <a:extLst>
              <a:ext uri="{FF2B5EF4-FFF2-40B4-BE49-F238E27FC236}">
                <a16:creationId xmlns:a16="http://schemas.microsoft.com/office/drawing/2014/main" id="{F7987466-0E61-D936-5EF7-E17C30AF2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69C4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907" y="2640673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7269809-D13C-1B27-8272-5ACBBBAC92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1888" y="2408658"/>
            <a:ext cx="1638300" cy="965200"/>
          </a:xfrm>
          <a:prstGeom prst="rect">
            <a:avLst/>
          </a:prstGeom>
        </p:spPr>
      </p:pic>
      <p:pic>
        <p:nvPicPr>
          <p:cNvPr id="37" name="Picture 26" descr="C:\Users\ecoffey\AppData\Local\Temp\Rar$DRa0.949\Png 64_24_16\Minor\Virtual-Router_minor_64.png">
            <a:extLst>
              <a:ext uri="{FF2B5EF4-FFF2-40B4-BE49-F238E27FC236}">
                <a16:creationId xmlns:a16="http://schemas.microsoft.com/office/drawing/2014/main" id="{99070097-9D12-4D21-F338-EE7F28339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424" y="2640673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7" descr="C:\Users\ecoffey\AppData\Local\Temp\Rar$DRa0.376\30028_Device_file_server_unreachable_64.png">
            <a:extLst>
              <a:ext uri="{FF2B5EF4-FFF2-40B4-BE49-F238E27FC236}">
                <a16:creationId xmlns:a16="http://schemas.microsoft.com/office/drawing/2014/main" id="{E5312BA1-84AE-7189-5C17-5F4C809D4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69C4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384" y="1686999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7" descr="C:\Users\ecoffey\AppData\Local\Temp\Rar$DRa0.386\30067_Device_router_minor_64.png">
            <a:extLst>
              <a:ext uri="{FF2B5EF4-FFF2-40B4-BE49-F238E27FC236}">
                <a16:creationId xmlns:a16="http://schemas.microsoft.com/office/drawing/2014/main" id="{7FC79CE3-AB4F-5E5B-8056-2EDF815FB3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602" y="2640673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7" descr="C:\Users\ecoffey\AppData\Local\Temp\Rar$DRa0.386\30067_Device_router_minor_64.png">
            <a:extLst>
              <a:ext uri="{FF2B5EF4-FFF2-40B4-BE49-F238E27FC236}">
                <a16:creationId xmlns:a16="http://schemas.microsoft.com/office/drawing/2014/main" id="{CFCB746C-EB82-48DF-2BCD-F0C864BDF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585" y="2640673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7" descr="C:\Users\ecoffey\AppData\Local\Temp\Rar$DRa0.386\30067_Device_router_unreachable_64.png">
            <a:extLst>
              <a:ext uri="{FF2B5EF4-FFF2-40B4-BE49-F238E27FC236}">
                <a16:creationId xmlns:a16="http://schemas.microsoft.com/office/drawing/2014/main" id="{7A096423-DAA5-4835-58C4-DB06CB901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69C4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08" y="2634186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842978-0240-66BC-4DDF-B8B8047432D3}"/>
              </a:ext>
            </a:extLst>
          </p:cNvPr>
          <p:cNvSpPr txBox="1"/>
          <p:nvPr/>
        </p:nvSpPr>
        <p:spPr>
          <a:xfrm>
            <a:off x="155557" y="696206"/>
            <a:ext cx="61447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-457200">
              <a:spcBef>
                <a:spcPts val="1000"/>
              </a:spcBef>
            </a:pPr>
            <a:r>
              <a:rPr lang="en-GB" sz="1800" dirty="0"/>
              <a:t>Scenario 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E240AF-E621-5344-8805-28791B4F90C0}"/>
              </a:ext>
            </a:extLst>
          </p:cNvPr>
          <p:cNvSpPr txBox="1"/>
          <p:nvPr/>
        </p:nvSpPr>
        <p:spPr>
          <a:xfrm>
            <a:off x="186844" y="1062991"/>
            <a:ext cx="11312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-457200" algn="ctr">
              <a:spcBef>
                <a:spcPts val="1000"/>
              </a:spcBef>
            </a:pP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GÉANT have access to GÉANT equipment as well as some access to NREN NTE (SNMP) and some access to NREN PE (SNMP, RO CLI / looking glass) and also have a server on-site (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PerfSONAR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 </a:t>
            </a:r>
            <a:endParaRPr lang="en-GB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B5E629-77A2-8BE8-18A3-AB1AFB0541C5}"/>
              </a:ext>
            </a:extLst>
          </p:cNvPr>
          <p:cNvSpPr txBox="1"/>
          <p:nvPr/>
        </p:nvSpPr>
        <p:spPr>
          <a:xfrm>
            <a:off x="401678" y="4575713"/>
            <a:ext cx="79671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Pros: One party able to troubleshoot layer3 issues through the entire route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Single ticket for single issue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Global visibility of SLA metrics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Global visibility of traffic stats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Cons: Autonomy / political issues?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987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Association_Presentation_Template_2024" id="{62825795-2013-41BF-A5F3-AC7B5009A514}" vid="{0FF692CD-5C9D-458C-A42A-E19A6E9875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EAC39FCDB5274E85521115CCD44900" ma:contentTypeVersion="4" ma:contentTypeDescription="Create a new document." ma:contentTypeScope="" ma:versionID="b76de178137d6f462ca2198ee5b949ba">
  <xsd:schema xmlns:xsd="http://www.w3.org/2001/XMLSchema" xmlns:xs="http://www.w3.org/2001/XMLSchema" xmlns:p="http://schemas.microsoft.com/office/2006/metadata/properties" xmlns:ns2="4daf2f13-22e0-4a33-b887-3c149763def7" targetNamespace="http://schemas.microsoft.com/office/2006/metadata/properties" ma:root="true" ma:fieldsID="9bddc97bae6594a946bf892aacc48f5b" ns2:_="">
    <xsd:import namespace="4daf2f13-22e0-4a33-b887-3c149763de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af2f13-22e0-4a33-b887-3c149763de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AE0BE17-F605-434A-9925-54251EFCA8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5B72C9-7958-4E8B-B634-351CA580A7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af2f13-22e0-4a33-b887-3c149763de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1FEE44-745C-43F3-A014-1380E4504F7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15663</TotalTime>
  <Words>955</Words>
  <Application>Microsoft Macintosh PowerPoint</Application>
  <PresentationFormat>Widescreen</PresentationFormat>
  <Paragraphs>235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Segoe UI</vt:lpstr>
      <vt:lpstr>Office Theme</vt:lpstr>
      <vt:lpstr>PowerPoint Presentation</vt:lpstr>
      <vt:lpstr>The Challenge</vt:lpstr>
      <vt:lpstr>What have we done so far?</vt:lpstr>
      <vt:lpstr>Assumptions &amp; What We Do Know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Site connectivity</vt:lpstr>
      <vt:lpstr>What do we know we need to do?</vt:lpstr>
      <vt:lpstr>Traffic Stats / Capacity Management</vt:lpstr>
      <vt:lpstr>Availability</vt:lpstr>
      <vt:lpstr>Incident Management</vt:lpstr>
      <vt:lpstr>Incident Management</vt:lpstr>
      <vt:lpstr>Incident Management</vt:lpstr>
      <vt:lpstr>Service Management</vt:lpstr>
      <vt:lpstr>Service Validation &amp; Testing</vt:lpstr>
      <vt:lpstr>PowerPoint Presentation</vt:lpstr>
      <vt:lpstr>Questions / Comments / Input?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Bram Peeters</dc:creator>
  <cp:lastModifiedBy>Keith Slater</cp:lastModifiedBy>
  <cp:revision>18</cp:revision>
  <dcterms:created xsi:type="dcterms:W3CDTF">2024-09-26T08:18:13Z</dcterms:created>
  <dcterms:modified xsi:type="dcterms:W3CDTF">2024-11-12T07:36:35Z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0x01010090EAC39FCDB5274E85521115CCD44900</vt:lpwstr>
  </property>
</Properties>
</file>