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2"/>
  </p:notesMasterIdLst>
  <p:handoutMasterIdLst>
    <p:handoutMasterId r:id="rId53"/>
  </p:handoutMasterIdLst>
  <p:sldIdLst>
    <p:sldId id="256" r:id="rId5"/>
    <p:sldId id="560" r:id="rId6"/>
    <p:sldId id="261" r:id="rId7"/>
    <p:sldId id="260" r:id="rId8"/>
    <p:sldId id="505" r:id="rId9"/>
    <p:sldId id="504" r:id="rId10"/>
    <p:sldId id="258" r:id="rId11"/>
    <p:sldId id="503" r:id="rId12"/>
    <p:sldId id="259" r:id="rId13"/>
    <p:sldId id="265" r:id="rId14"/>
    <p:sldId id="559" r:id="rId15"/>
    <p:sldId id="519" r:id="rId16"/>
    <p:sldId id="584" r:id="rId17"/>
    <p:sldId id="512" r:id="rId18"/>
    <p:sldId id="483" r:id="rId19"/>
    <p:sldId id="528" r:id="rId20"/>
    <p:sldId id="513" r:id="rId21"/>
    <p:sldId id="516" r:id="rId22"/>
    <p:sldId id="514" r:id="rId23"/>
    <p:sldId id="547" r:id="rId24"/>
    <p:sldId id="565" r:id="rId25"/>
    <p:sldId id="507" r:id="rId26"/>
    <p:sldId id="552" r:id="rId27"/>
    <p:sldId id="554" r:id="rId28"/>
    <p:sldId id="555" r:id="rId29"/>
    <p:sldId id="556" r:id="rId30"/>
    <p:sldId id="575" r:id="rId31"/>
    <p:sldId id="576" r:id="rId32"/>
    <p:sldId id="577" r:id="rId33"/>
    <p:sldId id="578" r:id="rId34"/>
    <p:sldId id="580" r:id="rId35"/>
    <p:sldId id="579" r:id="rId36"/>
    <p:sldId id="561" r:id="rId37"/>
    <p:sldId id="581" r:id="rId38"/>
    <p:sldId id="573" r:id="rId39"/>
    <p:sldId id="562" r:id="rId40"/>
    <p:sldId id="563" r:id="rId41"/>
    <p:sldId id="566" r:id="rId42"/>
    <p:sldId id="570" r:id="rId43"/>
    <p:sldId id="571" r:id="rId44"/>
    <p:sldId id="582" r:id="rId45"/>
    <p:sldId id="564" r:id="rId46"/>
    <p:sldId id="567" r:id="rId47"/>
    <p:sldId id="568" r:id="rId48"/>
    <p:sldId id="574" r:id="rId49"/>
    <p:sldId id="572" r:id="rId50"/>
    <p:sldId id="476" r:id="rId5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54"/>
    <a:srgbClr val="00AD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930" autoAdjust="0"/>
  </p:normalViewPr>
  <p:slideViewPr>
    <p:cSldViewPr snapToGrid="0">
      <p:cViewPr varScale="1">
        <p:scale>
          <a:sx n="74" d="100"/>
          <a:sy n="74" d="100"/>
        </p:scale>
        <p:origin x="1013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173B0D-8EBD-44FD-B7B6-4DAE365908E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DF940-9A6E-4222-8A75-1D214A1375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1A4FFE-87B0-4778-9806-16C1E48341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14578-217A-4027-B7AF-184E2E8C327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2804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151C2-C107-40B3-BB43-F3498F6119F2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32F55-0815-4539-8193-5DABB653795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059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Well, not literally, but yeah, to migrated when possible if the hardware supports streaming telemetry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725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2854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936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5365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3100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8954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Having </a:t>
            </a:r>
            <a:r>
              <a:rPr lang="en-GB"/>
              <a:t>the ability to query a DB for all the information present in the cli shows commands, the sky is your limit for dashboarding</a:t>
            </a:r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3696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4C38D-48CD-4292-8720-578027A56226}" type="slidenum">
              <a:rPr lang="pt-PT" smtClean="0"/>
              <a:t>47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968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was a typical day, everything was fine on the network, but the </a:t>
            </a:r>
            <a:r>
              <a:rPr lang="en-GB" dirty="0" err="1"/>
              <a:t>equipments</a:t>
            </a:r>
            <a:r>
              <a:rPr lang="en-GB" dirty="0"/>
              <a:t> sometimes failed to respond to snmp messages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961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/>
              <a:t>Embarc+amos</a:t>
            </a:r>
            <a:r>
              <a:rPr lang="en-GB"/>
              <a:t> </a:t>
            </a:r>
            <a:r>
              <a:rPr lang="en-GB" err="1"/>
              <a:t>numa</a:t>
            </a:r>
            <a:r>
              <a:rPr lang="en-GB"/>
              <a:t> </a:t>
            </a:r>
            <a:r>
              <a:rPr lang="en-GB" err="1"/>
              <a:t>viagem</a:t>
            </a:r>
            <a:r>
              <a:rPr lang="en-GB"/>
              <a:t> no </a:t>
            </a:r>
            <a:r>
              <a:rPr lang="en-GB" err="1"/>
              <a:t>princpio</a:t>
            </a:r>
            <a:r>
              <a:rPr lang="en-GB"/>
              <a:t> </a:t>
            </a:r>
            <a:r>
              <a:rPr lang="en-GB" err="1"/>
              <a:t>deste</a:t>
            </a:r>
            <a:r>
              <a:rPr lang="en-GB"/>
              <a:t> </a:t>
            </a:r>
            <a:r>
              <a:rPr lang="en-GB" err="1"/>
              <a:t>ano</a:t>
            </a:r>
            <a:r>
              <a:rPr lang="en-GB"/>
              <a:t> </a:t>
            </a:r>
            <a:r>
              <a:rPr lang="en-GB" err="1"/>
              <a:t>sobre</a:t>
            </a:r>
            <a:r>
              <a:rPr lang="en-GB"/>
              <a:t> </a:t>
            </a:r>
            <a:r>
              <a:rPr lang="en-GB" err="1"/>
              <a:t>esta</a:t>
            </a:r>
            <a:r>
              <a:rPr lang="en-GB"/>
              <a:t> </a:t>
            </a:r>
            <a:r>
              <a:rPr lang="en-GB" err="1"/>
              <a:t>temática</a:t>
            </a:r>
            <a:r>
              <a:rPr lang="en-GB"/>
              <a:t>, para </a:t>
            </a:r>
            <a:r>
              <a:rPr lang="en-GB" err="1"/>
              <a:t>aprender</a:t>
            </a:r>
            <a:r>
              <a:rPr lang="en-GB"/>
              <a:t> e </a:t>
            </a:r>
            <a:r>
              <a:rPr lang="en-GB" err="1"/>
              <a:t>experimentar</a:t>
            </a:r>
            <a:r>
              <a:rPr lang="en-GB"/>
              <a:t> </a:t>
            </a:r>
            <a:r>
              <a:rPr lang="en-GB" err="1"/>
              <a:t>numa</a:t>
            </a:r>
            <a:r>
              <a:rPr lang="en-GB"/>
              <a:t> </a:t>
            </a:r>
            <a:r>
              <a:rPr lang="en-GB" err="1"/>
              <a:t>primeira</a:t>
            </a:r>
            <a:r>
              <a:rPr lang="en-GB"/>
              <a:t> </a:t>
            </a:r>
            <a:r>
              <a:rPr lang="en-GB" err="1"/>
              <a:t>fase</a:t>
            </a:r>
            <a:r>
              <a:rPr lang="en-GB"/>
              <a:t> e </a:t>
            </a:r>
            <a:r>
              <a:rPr lang="en-GB" err="1"/>
              <a:t>depois</a:t>
            </a:r>
            <a:r>
              <a:rPr lang="en-GB"/>
              <a:t> </a:t>
            </a:r>
            <a:r>
              <a:rPr lang="en-GB" err="1"/>
              <a:t>implementar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372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633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a lab in cisco live2023 we realized the implementation was not so difficult. We are not going very deep, since this was taken from a hour long presentation on FCCN “TNC” from last year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94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/>
              <a:t>Existem</a:t>
            </a:r>
            <a:r>
              <a:rPr lang="en-GB"/>
              <a:t> </a:t>
            </a:r>
            <a:r>
              <a:rPr lang="en-GB" err="1"/>
              <a:t>ainda</a:t>
            </a:r>
            <a:r>
              <a:rPr lang="en-GB"/>
              <a:t> </a:t>
            </a:r>
            <a:r>
              <a:rPr lang="en-GB" err="1"/>
              <a:t>modelo</a:t>
            </a:r>
            <a:r>
              <a:rPr lang="en-GB"/>
              <a:t> o </a:t>
            </a:r>
            <a:r>
              <a:rPr lang="en-GB" err="1"/>
              <a:t>ietf</a:t>
            </a:r>
            <a:r>
              <a:rPr lang="en-GB"/>
              <a:t> mas </a:t>
            </a:r>
            <a:r>
              <a:rPr lang="en-GB" err="1"/>
              <a:t>possuem</a:t>
            </a:r>
            <a:r>
              <a:rPr lang="en-GB"/>
              <a:t> </a:t>
            </a:r>
            <a:r>
              <a:rPr lang="en-GB" err="1"/>
              <a:t>ainda</a:t>
            </a:r>
            <a:r>
              <a:rPr lang="en-GB"/>
              <a:t> </a:t>
            </a:r>
            <a:r>
              <a:rPr lang="en-GB" err="1"/>
              <a:t>uma</a:t>
            </a:r>
            <a:r>
              <a:rPr lang="en-GB"/>
              <a:t> </a:t>
            </a:r>
            <a:r>
              <a:rPr lang="en-GB" err="1"/>
              <a:t>expressão</a:t>
            </a:r>
            <a:r>
              <a:rPr lang="en-GB"/>
              <a:t> </a:t>
            </a:r>
            <a:r>
              <a:rPr lang="en-GB" err="1"/>
              <a:t>muito</a:t>
            </a:r>
            <a:r>
              <a:rPr lang="en-GB"/>
              <a:t> </a:t>
            </a:r>
            <a:r>
              <a:rPr lang="en-GB" err="1"/>
              <a:t>pequena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625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Cisco </a:t>
            </a:r>
            <a:r>
              <a:rPr lang="en-US" b="1" i="0" dirty="0">
                <a:solidFill>
                  <a:srgbClr val="5F6368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YANG Suite</a:t>
            </a:r>
            <a:r>
              <a:rPr lang="en-US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provides a set of tools and plugins to learn, test, and adopt YANG programmable interfaces such as NETCONF, RESTCONF, gNMI and more.</a:t>
            </a:r>
          </a:p>
          <a:p>
            <a:endParaRPr lang="en-US" b="0" i="0" dirty="0">
              <a:solidFill>
                <a:srgbClr val="4D5156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r>
              <a:rPr lang="en-US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Its vendor agnostic and you can upload yang models directly from the router or switch, or from </a:t>
            </a:r>
            <a:r>
              <a:rPr lang="en-US" b="0" i="0" dirty="0" err="1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github</a:t>
            </a:r>
            <a:r>
              <a:rPr lang="en-US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.</a:t>
            </a:r>
          </a:p>
          <a:p>
            <a:endParaRPr lang="en-US" b="0" i="0" dirty="0">
              <a:solidFill>
                <a:srgbClr val="4D5156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r>
              <a:rPr lang="en-US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Its downloadable in a container, easy to install go try 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857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/>
              <a:t>Existem</a:t>
            </a:r>
            <a:r>
              <a:rPr lang="en-GB"/>
              <a:t> </a:t>
            </a:r>
            <a:r>
              <a:rPr lang="en-GB" err="1"/>
              <a:t>ainda</a:t>
            </a:r>
            <a:r>
              <a:rPr lang="en-GB"/>
              <a:t> </a:t>
            </a:r>
            <a:r>
              <a:rPr lang="en-GB" err="1"/>
              <a:t>modelo</a:t>
            </a:r>
            <a:r>
              <a:rPr lang="en-GB"/>
              <a:t> o </a:t>
            </a:r>
            <a:r>
              <a:rPr lang="en-GB" err="1"/>
              <a:t>ietf</a:t>
            </a:r>
            <a:r>
              <a:rPr lang="en-GB"/>
              <a:t> mas </a:t>
            </a:r>
            <a:r>
              <a:rPr lang="en-GB" err="1"/>
              <a:t>possuem</a:t>
            </a:r>
            <a:r>
              <a:rPr lang="en-GB"/>
              <a:t> </a:t>
            </a:r>
            <a:r>
              <a:rPr lang="en-GB" err="1"/>
              <a:t>ainda</a:t>
            </a:r>
            <a:r>
              <a:rPr lang="en-GB"/>
              <a:t> </a:t>
            </a:r>
            <a:r>
              <a:rPr lang="en-GB" err="1"/>
              <a:t>uma</a:t>
            </a:r>
            <a:r>
              <a:rPr lang="en-GB"/>
              <a:t> </a:t>
            </a:r>
            <a:r>
              <a:rPr lang="en-GB" err="1"/>
              <a:t>expressão</a:t>
            </a:r>
            <a:r>
              <a:rPr lang="en-GB"/>
              <a:t> </a:t>
            </a:r>
            <a:r>
              <a:rPr lang="en-GB" err="1"/>
              <a:t>muito</a:t>
            </a:r>
            <a:r>
              <a:rPr lang="en-GB"/>
              <a:t> </a:t>
            </a:r>
            <a:r>
              <a:rPr lang="en-GB" err="1"/>
              <a:t>pequena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810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Cisco </a:t>
            </a:r>
            <a:r>
              <a:rPr lang="en-US" b="1" i="0" dirty="0">
                <a:solidFill>
                  <a:srgbClr val="5F6368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YANG Suite</a:t>
            </a:r>
            <a:r>
              <a:rPr lang="en-US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provides a set of tools and plugins to learn, test, and adopt YANG programmable interfaces such as NETCONF, RESTCONF, gNMI and more.</a:t>
            </a:r>
          </a:p>
          <a:p>
            <a:endParaRPr lang="en-US" b="0" i="0" dirty="0">
              <a:solidFill>
                <a:srgbClr val="4D5156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r>
              <a:rPr lang="en-US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Its vendor agnostic and you can upload yang models directly from the router or switch, or from </a:t>
            </a:r>
            <a:r>
              <a:rPr lang="en-US" b="0" i="0" dirty="0" err="1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github</a:t>
            </a:r>
            <a:r>
              <a:rPr lang="en-US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.</a:t>
            </a:r>
          </a:p>
          <a:p>
            <a:endParaRPr lang="en-US" b="0" i="0" dirty="0">
              <a:solidFill>
                <a:srgbClr val="4D5156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r>
              <a:rPr lang="en-US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Its downloadable in a container, easy to install go try 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732F55-0815-4539-8193-5DABB65379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25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hyperlink" Target="http://www.fccn.pt/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6533" y="1336008"/>
            <a:ext cx="9144000" cy="2387600"/>
          </a:xfrm>
        </p:spPr>
        <p:txBody>
          <a:bodyPr anchor="ctr">
            <a:norm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6533" y="3815683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190" y="311579"/>
            <a:ext cx="2130066" cy="8677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864006" cy="5939327"/>
          </a:xfrm>
          <a:prstGeom prst="rect">
            <a:avLst/>
          </a:prstGeom>
        </p:spPr>
      </p:pic>
      <p:pic>
        <p:nvPicPr>
          <p:cNvPr id="4" name="Picture 3">
            <a:hlinkClick r:id="rId4"/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183" y="6306983"/>
            <a:ext cx="1190700" cy="20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02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057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418816" cy="558274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58274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274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083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5577" y="1939895"/>
            <a:ext cx="4480845" cy="2146424"/>
          </a:xfrm>
        </p:spPr>
        <p:txBody>
          <a:bodyPr anchor="ctr">
            <a:no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147788" y="4213818"/>
            <a:ext cx="3896422" cy="1101666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7701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0893040" cy="61273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41121" y="1137169"/>
            <a:ext cx="5408123" cy="2852737"/>
          </a:xfrm>
        </p:spPr>
        <p:txBody>
          <a:bodyPr anchor="ctr">
            <a:normAutofit/>
          </a:bodyPr>
          <a:lstStyle>
            <a:lvl1pPr>
              <a:defRPr sz="8800" baseline="0"/>
            </a:lvl1pPr>
          </a:lstStyle>
          <a:p>
            <a:r>
              <a:rPr lang="en-US"/>
              <a:t>01.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1121" y="4016895"/>
            <a:ext cx="5408123" cy="120458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879364" y="1991172"/>
            <a:ext cx="3869880" cy="1034040"/>
          </a:xfrm>
        </p:spPr>
        <p:txBody>
          <a:bodyPr anchor="b">
            <a:noAutofit/>
          </a:bodyPr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541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257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4097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0979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5943436" cy="5403850"/>
          </a:xfrm>
        </p:spPr>
        <p:txBody>
          <a:bodyPr/>
          <a:lstStyle>
            <a:lvl1pPr>
              <a:defRPr sz="3200" b="1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1848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5951982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559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6550" y="247828"/>
            <a:ext cx="9262927" cy="14428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550" y="1825625"/>
            <a:ext cx="10784078" cy="4096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313849"/>
            <a:ext cx="540225" cy="26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02" y="6258023"/>
            <a:ext cx="1541692" cy="275714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A512D0C-C546-4C41-BF5A-0DAC562037C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470255" y="6217230"/>
            <a:ext cx="1319162" cy="33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04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cap="all" baseline="0">
          <a:solidFill>
            <a:srgbClr val="00ADC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13" Type="http://schemas.openxmlformats.org/officeDocument/2006/relationships/image" Target="../media/image40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microsoft.com/office/2007/relationships/hdphoto" Target="../media/hdphoto1.wdp"/><Relationship Id="rId2" Type="http://schemas.openxmlformats.org/officeDocument/2006/relationships/notesSlide" Target="../notesSlides/notesSlide12.xml"/><Relationship Id="rId16" Type="http://schemas.microsoft.com/office/2007/relationships/hdphoto" Target="../media/hdphoto3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sv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1.png"/><Relationship Id="rId10" Type="http://schemas.openxmlformats.org/officeDocument/2006/relationships/image" Target="../media/image38.svg"/><Relationship Id="rId4" Type="http://schemas.openxmlformats.org/officeDocument/2006/relationships/image" Target="../media/image32.svg"/><Relationship Id="rId9" Type="http://schemas.openxmlformats.org/officeDocument/2006/relationships/image" Target="../media/image37.png"/><Relationship Id="rId1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ataKnox/Cisco-MDT-TIG-Docker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CiscoDevNet/yangsuite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mailto:joao.silva@fccn.pt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6532" y="2216214"/>
            <a:ext cx="10512383" cy="1006383"/>
          </a:xfrm>
        </p:spPr>
        <p:txBody>
          <a:bodyPr>
            <a:normAutofit/>
          </a:bodyPr>
          <a:lstStyle/>
          <a:p>
            <a:r>
              <a:rPr lang="en-GB" sz="4600">
                <a:solidFill>
                  <a:schemeClr val="tx1">
                    <a:lumMod val="65000"/>
                    <a:lumOff val="35000"/>
                  </a:schemeClr>
                </a:solidFill>
              </a:rPr>
              <a:t>Streaming Telemetry</a:t>
            </a:r>
            <a:endParaRPr lang="en-GB" sz="4600"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19462" y="5498340"/>
            <a:ext cx="1921092" cy="3846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PT" sz="1600" err="1"/>
              <a:t>Joao_Silva@ASR</a:t>
            </a:r>
            <a:endParaRPr lang="pt-PT" sz="160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7F4E0E3-076D-7C76-303C-288D6B886FA5}"/>
              </a:ext>
            </a:extLst>
          </p:cNvPr>
          <p:cNvSpPr txBox="1">
            <a:spLocks/>
          </p:cNvSpPr>
          <p:nvPr/>
        </p:nvSpPr>
        <p:spPr>
          <a:xfrm>
            <a:off x="1321275" y="3291891"/>
            <a:ext cx="10512383" cy="1006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cap="all" baseline="0">
                <a:solidFill>
                  <a:srgbClr val="00ADC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‘</a:t>
            </a:r>
            <a:endParaRPr lang="en-GB" sz="1600">
              <a:cs typeface="Calibri Ligh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B766E-209D-1960-DC87-CE6464046011}"/>
              </a:ext>
            </a:extLst>
          </p:cNvPr>
          <p:cNvSpPr txBox="1">
            <a:spLocks/>
          </p:cNvSpPr>
          <p:nvPr/>
        </p:nvSpPr>
        <p:spPr>
          <a:xfrm>
            <a:off x="4944863" y="3861641"/>
            <a:ext cx="6090684" cy="12179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900"/>
              </a:spcAft>
              <a:buClr>
                <a:schemeClr val="accent1"/>
              </a:buClr>
            </a:pPr>
            <a:r>
              <a:rPr lang="en-US" sz="2600">
                <a:solidFill>
                  <a:schemeClr val="tx1">
                    <a:lumMod val="65000"/>
                    <a:lumOff val="35000"/>
                  </a:schemeClr>
                </a:solidFill>
              </a:rPr>
              <a:t>‘Not everything that can be counted counts and not everything that counts can be counted’</a:t>
            </a:r>
            <a:endParaRPr lang="en-GB" sz="2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9B8FFFA-2342-9846-3602-4B0062B29F54}"/>
              </a:ext>
            </a:extLst>
          </p:cNvPr>
          <p:cNvSpPr txBox="1">
            <a:spLocks/>
          </p:cNvSpPr>
          <p:nvPr/>
        </p:nvSpPr>
        <p:spPr>
          <a:xfrm>
            <a:off x="4944863" y="5222926"/>
            <a:ext cx="2361478" cy="598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900"/>
              </a:spcAft>
              <a:buClr>
                <a:schemeClr val="accent1"/>
              </a:buClr>
            </a:pPr>
            <a:r>
              <a:rPr lang="en-US" sz="1800">
                <a:solidFill>
                  <a:schemeClr val="tx1">
                    <a:lumMod val="65000"/>
                    <a:lumOff val="35000"/>
                  </a:schemeClr>
                </a:solidFill>
              </a:rPr>
              <a:t>Albert Einstein</a:t>
            </a:r>
            <a:endParaRPr lang="en-GB" sz="1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900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Yang data models, this is where all begins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3E7A7B-8989-292B-EC2A-9FDD7E338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4939" y="2448172"/>
            <a:ext cx="5342083" cy="178323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F9A0B13-1EFB-1EF0-F4A0-216153F64773}"/>
              </a:ext>
            </a:extLst>
          </p:cNvPr>
          <p:cNvSpPr txBox="1">
            <a:spLocks/>
          </p:cNvSpPr>
          <p:nvPr/>
        </p:nvSpPr>
        <p:spPr>
          <a:xfrm>
            <a:off x="1561172" y="4774101"/>
            <a:ext cx="9801922" cy="687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In the present day, a router has about 1300 Native models and 100 </a:t>
            </a:r>
            <a:r>
              <a:rPr lang="en-GB" sz="2000" b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OpenConfig</a:t>
            </a: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models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CECD419-2EDE-EA2D-B793-4B5D3F6E97D8}"/>
              </a:ext>
            </a:extLst>
          </p:cNvPr>
          <p:cNvSpPr txBox="1">
            <a:spLocks/>
          </p:cNvSpPr>
          <p:nvPr/>
        </p:nvSpPr>
        <p:spPr>
          <a:xfrm>
            <a:off x="1432880" y="1649105"/>
            <a:ext cx="2235872" cy="624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Native Models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66B98E1-904F-E73D-6598-486615C7DC5E}"/>
              </a:ext>
            </a:extLst>
          </p:cNvPr>
          <p:cNvSpPr txBox="1">
            <a:spLocks/>
          </p:cNvSpPr>
          <p:nvPr/>
        </p:nvSpPr>
        <p:spPr>
          <a:xfrm>
            <a:off x="5244791" y="1647245"/>
            <a:ext cx="2906749" cy="624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20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OpenConfig</a:t>
            </a:r>
            <a:r>
              <a:rPr lang="en-GB" sz="2200">
                <a:solidFill>
                  <a:schemeClr val="tx1">
                    <a:lumMod val="65000"/>
                    <a:lumOff val="35000"/>
                  </a:schemeClr>
                </a:solidFill>
              </a:rPr>
              <a:t> Models</a:t>
            </a:r>
            <a:endParaRPr lang="en-GB" sz="20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23979DA-E455-7E70-C6E6-2F4001C218CB}"/>
              </a:ext>
            </a:extLst>
          </p:cNvPr>
          <p:cNvSpPr txBox="1">
            <a:spLocks/>
          </p:cNvSpPr>
          <p:nvPr/>
        </p:nvSpPr>
        <p:spPr>
          <a:xfrm>
            <a:off x="8867078" y="2741064"/>
            <a:ext cx="2496016" cy="687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GB" sz="2000" err="1">
                <a:solidFill>
                  <a:schemeClr val="tx1">
                    <a:lumMod val="65000"/>
                    <a:lumOff val="35000"/>
                  </a:schemeClr>
                </a:solidFill>
              </a:rPr>
              <a:t>Aaaa</a:t>
            </a: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, and IETF too….</a:t>
            </a:r>
          </a:p>
        </p:txBody>
      </p:sp>
    </p:spTree>
    <p:extLst>
      <p:ext uri="{BB962C8B-B14F-4D97-AF65-F5344CB8AC3E}">
        <p14:creationId xmlns:p14="http://schemas.microsoft.com/office/powerpoint/2010/main" val="120573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How to explore Yang data models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CECD419-2EDE-EA2D-B793-4B5D3F6E97D8}"/>
              </a:ext>
            </a:extLst>
          </p:cNvPr>
          <p:cNvSpPr txBox="1">
            <a:spLocks/>
          </p:cNvSpPr>
          <p:nvPr/>
        </p:nvSpPr>
        <p:spPr>
          <a:xfrm>
            <a:off x="436550" y="1027261"/>
            <a:ext cx="1602551" cy="5284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5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YangSuite</a:t>
            </a:r>
            <a:endParaRPr lang="en-GB" sz="2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A5A8002-9871-20C0-17EB-B9F3DE324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39" y="1699200"/>
            <a:ext cx="10307111" cy="3433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1A0BC5E-20F3-7B97-ED29-0D4EF49D1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7823" y="1709591"/>
            <a:ext cx="1062611" cy="34339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50969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1028408"/>
            <a:ext cx="3254503" cy="1714787"/>
          </a:xfrm>
        </p:spPr>
        <p:txBody>
          <a:bodyPr>
            <a:normAutofit/>
          </a:bodyPr>
          <a:lstStyle/>
          <a:p>
            <a:pPr algn="ctr"/>
            <a:r>
              <a:rPr lang="en-US"/>
              <a:t>Configuration</a:t>
            </a:r>
            <a:br>
              <a:rPr lang="en-US"/>
            </a:br>
            <a:r>
              <a:rPr lang="en-US"/>
              <a:t>vs operational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80D514-966A-3B36-7728-058B367DE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824" y="3327476"/>
            <a:ext cx="2344776" cy="17998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F4367A-24B8-73E3-39E7-88BFCEE833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165" y="247828"/>
            <a:ext cx="3099113" cy="63116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B0E903-9C0B-EFD6-A9BF-C5EC5C5175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3845" y="247828"/>
            <a:ext cx="3586956" cy="626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76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How to explore Yang data models</a:t>
            </a:r>
            <a:endParaRPr lang="en-GB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A5EC0F9-7B17-F7DE-1F7B-5662E5843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73" y="1151250"/>
            <a:ext cx="11453853" cy="14174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88069B64-F70E-D69F-1B5A-D12446DE8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7066" y="2934598"/>
            <a:ext cx="7917866" cy="32540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76982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35CC-FE8D-7836-9BD8-9286CA451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/>
              <a:t>producer layer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3A5F1-AF97-6FC6-8D8E-EC7FB2B7A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52631" y="4016895"/>
            <a:ext cx="5408123" cy="1204586"/>
          </a:xfrm>
        </p:spPr>
        <p:txBody>
          <a:bodyPr/>
          <a:lstStyle/>
          <a:p>
            <a:r>
              <a:rPr lang="en-GB" b="1">
                <a:solidFill>
                  <a:schemeClr val="accent6">
                    <a:lumMod val="75000"/>
                  </a:schemeClr>
                </a:solidFill>
              </a:rPr>
              <a:t>Time intervals definitions for the models</a:t>
            </a:r>
          </a:p>
        </p:txBody>
      </p:sp>
    </p:spTree>
    <p:extLst>
      <p:ext uri="{BB962C8B-B14F-4D97-AF65-F5344CB8AC3E}">
        <p14:creationId xmlns:p14="http://schemas.microsoft.com/office/powerpoint/2010/main" val="40489036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Publication options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7D9A24-0692-8D08-D2A3-0B1CE0C0A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006" y="2163124"/>
            <a:ext cx="9866508" cy="210914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8BBE41A-64B8-27DB-D278-2F3D90354DAC}"/>
              </a:ext>
            </a:extLst>
          </p:cNvPr>
          <p:cNvSpPr txBox="1">
            <a:spLocks/>
          </p:cNvSpPr>
          <p:nvPr/>
        </p:nvSpPr>
        <p:spPr>
          <a:xfrm>
            <a:off x="2938297" y="1325534"/>
            <a:ext cx="2235872" cy="624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On-Change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B6DC887-5EA6-BE4D-B2D9-53A8B06A16A0}"/>
              </a:ext>
            </a:extLst>
          </p:cNvPr>
          <p:cNvSpPr txBox="1">
            <a:spLocks/>
          </p:cNvSpPr>
          <p:nvPr/>
        </p:nvSpPr>
        <p:spPr>
          <a:xfrm>
            <a:off x="8056707" y="1325534"/>
            <a:ext cx="2235872" cy="624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Periodic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20E2250-6613-0ABA-8A6D-F1094A19C360}"/>
              </a:ext>
            </a:extLst>
          </p:cNvPr>
          <p:cNvSpPr txBox="1">
            <a:spLocks/>
          </p:cNvSpPr>
          <p:nvPr/>
        </p:nvSpPr>
        <p:spPr>
          <a:xfrm>
            <a:off x="1025915" y="4823298"/>
            <a:ext cx="5196469" cy="10989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5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Event notifications (failed login, optics fault, etc)</a:t>
            </a:r>
          </a:p>
          <a:p>
            <a:pPr algn="ctr">
              <a:lnSpc>
                <a:spcPct val="95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State and Configuration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E343808-719A-EE19-4058-A86A476B9D07}"/>
              </a:ext>
            </a:extLst>
          </p:cNvPr>
          <p:cNvSpPr txBox="1">
            <a:spLocks/>
          </p:cNvSpPr>
          <p:nvPr/>
        </p:nvSpPr>
        <p:spPr>
          <a:xfrm>
            <a:off x="6512314" y="4823298"/>
            <a:ext cx="4204010" cy="1098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5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Time based publications</a:t>
            </a:r>
          </a:p>
          <a:p>
            <a:pPr algn="ctr">
              <a:lnSpc>
                <a:spcPct val="95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Minimum interval 1s</a:t>
            </a:r>
          </a:p>
        </p:txBody>
      </p:sp>
    </p:spTree>
    <p:extLst>
      <p:ext uri="{BB962C8B-B14F-4D97-AF65-F5344CB8AC3E}">
        <p14:creationId xmlns:p14="http://schemas.microsoft.com/office/powerpoint/2010/main" val="31709597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Telemetry taxonomy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8BBE41A-64B8-27DB-D278-2F3D90354DAC}"/>
              </a:ext>
            </a:extLst>
          </p:cNvPr>
          <p:cNvSpPr txBox="1">
            <a:spLocks/>
          </p:cNvSpPr>
          <p:nvPr/>
        </p:nvSpPr>
        <p:spPr>
          <a:xfrm>
            <a:off x="1823176" y="1325534"/>
            <a:ext cx="3061060" cy="6243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Model-Driven Telemetry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B6DC887-5EA6-BE4D-B2D9-53A8B06A16A0}"/>
              </a:ext>
            </a:extLst>
          </p:cNvPr>
          <p:cNvSpPr txBox="1">
            <a:spLocks/>
          </p:cNvSpPr>
          <p:nvPr/>
        </p:nvSpPr>
        <p:spPr>
          <a:xfrm>
            <a:off x="6941586" y="1325534"/>
            <a:ext cx="3061059" cy="6243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Event-Driven Telemetry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7813CD-77C0-ECF8-6B4B-9AE5EA90A8B2}"/>
              </a:ext>
            </a:extLst>
          </p:cNvPr>
          <p:cNvCxnSpPr>
            <a:cxnSpLocks/>
          </p:cNvCxnSpPr>
          <p:nvPr/>
        </p:nvCxnSpPr>
        <p:spPr>
          <a:xfrm flipV="1">
            <a:off x="5891938" y="1637717"/>
            <a:ext cx="0" cy="41609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phic 13">
            <a:extLst>
              <a:ext uri="{FF2B5EF4-FFF2-40B4-BE49-F238E27FC236}">
                <a16:creationId xmlns:a16="http://schemas.microsoft.com/office/drawing/2014/main" id="{C23B3EE0-74B9-B893-E460-23CAC31431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64878" y="2159641"/>
            <a:ext cx="814340" cy="81434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36D39246-5826-449A-7A94-825AABB513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34475" y="2159641"/>
            <a:ext cx="814340" cy="814340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F183E92-0361-06AE-0C91-6F9C92A635FD}"/>
              </a:ext>
            </a:extLst>
          </p:cNvPr>
          <p:cNvSpPr txBox="1">
            <a:spLocks/>
          </p:cNvSpPr>
          <p:nvPr/>
        </p:nvSpPr>
        <p:spPr>
          <a:xfrm>
            <a:off x="1825173" y="1325534"/>
            <a:ext cx="3061060" cy="6243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Model-Driven Telemetry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6DCF1AB-FF2B-23F0-6201-782565FFCE4B}"/>
              </a:ext>
            </a:extLst>
          </p:cNvPr>
          <p:cNvSpPr txBox="1">
            <a:spLocks/>
          </p:cNvSpPr>
          <p:nvPr/>
        </p:nvSpPr>
        <p:spPr>
          <a:xfrm>
            <a:off x="2251825" y="2388241"/>
            <a:ext cx="993612" cy="393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1600" b="0">
                <a:solidFill>
                  <a:schemeClr val="tx1">
                    <a:lumMod val="65000"/>
                    <a:lumOff val="35000"/>
                  </a:schemeClr>
                </a:solidFill>
              </a:rPr>
              <a:t>Router X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08B8B0B-364C-81BA-6ACE-AAB2D9A6E3A3}"/>
              </a:ext>
            </a:extLst>
          </p:cNvPr>
          <p:cNvSpPr txBox="1">
            <a:spLocks/>
          </p:cNvSpPr>
          <p:nvPr/>
        </p:nvSpPr>
        <p:spPr>
          <a:xfrm>
            <a:off x="7194824" y="2388240"/>
            <a:ext cx="993612" cy="393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1600" b="0">
                <a:solidFill>
                  <a:schemeClr val="tx1">
                    <a:lumMod val="65000"/>
                    <a:lumOff val="35000"/>
                  </a:schemeClr>
                </a:solidFill>
              </a:rPr>
              <a:t>Router X</a:t>
            </a:r>
          </a:p>
        </p:txBody>
      </p:sp>
      <p:cxnSp>
        <p:nvCxnSpPr>
          <p:cNvPr id="6" name="Straight Arrow Connector 5" descr="Time">
            <a:extLst>
              <a:ext uri="{FF2B5EF4-FFF2-40B4-BE49-F238E27FC236}">
                <a16:creationId xmlns:a16="http://schemas.microsoft.com/office/drawing/2014/main" id="{98A66E7E-F69A-08FC-C20F-4094C153BBE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1273215" y="3657600"/>
            <a:ext cx="0" cy="21410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FE56B7C-3E1C-DDF3-97EE-265F01FF63BF}"/>
              </a:ext>
            </a:extLst>
          </p:cNvPr>
          <p:cNvSpPr txBox="1"/>
          <p:nvPr/>
        </p:nvSpPr>
        <p:spPr>
          <a:xfrm>
            <a:off x="821805" y="4150281"/>
            <a:ext cx="523220" cy="8731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2200" b="1">
                <a:latin typeface="+mj-lt"/>
                <a:cs typeface="Arial" panose="020B0604020202020204" pitchFamily="34" charset="0"/>
              </a:rPr>
              <a:t>Time</a:t>
            </a:r>
          </a:p>
        </p:txBody>
      </p:sp>
      <p:cxnSp>
        <p:nvCxnSpPr>
          <p:cNvPr id="12" name="Straight Arrow Connector 11" descr="Time">
            <a:extLst>
              <a:ext uri="{FF2B5EF4-FFF2-40B4-BE49-F238E27FC236}">
                <a16:creationId xmlns:a16="http://schemas.microsoft.com/office/drawing/2014/main" id="{A6ECD703-55FB-B757-886D-E65115EE24B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2141316" y="3810000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F27956F-D678-125F-B423-AE55C1C5618F}"/>
              </a:ext>
            </a:extLst>
          </p:cNvPr>
          <p:cNvSpPr txBox="1"/>
          <p:nvPr/>
        </p:nvSpPr>
        <p:spPr>
          <a:xfrm>
            <a:off x="2442260" y="3463725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100 Interfaces UP/ 0 Down</a:t>
            </a:r>
          </a:p>
        </p:txBody>
      </p:sp>
      <p:cxnSp>
        <p:nvCxnSpPr>
          <p:cNvPr id="23" name="Straight Arrow Connector 22" descr="Time">
            <a:extLst>
              <a:ext uri="{FF2B5EF4-FFF2-40B4-BE49-F238E27FC236}">
                <a16:creationId xmlns:a16="http://schemas.microsoft.com/office/drawing/2014/main" id="{A43D59E7-03FE-0EFA-00EA-720CF8FF46A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2141316" y="4292023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A3C1C21-EA98-7D26-BB02-FF1D773CDBCE}"/>
              </a:ext>
            </a:extLst>
          </p:cNvPr>
          <p:cNvSpPr txBox="1"/>
          <p:nvPr/>
        </p:nvSpPr>
        <p:spPr>
          <a:xfrm>
            <a:off x="2442260" y="3945748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100 Interfaces UP/ 0 Down</a:t>
            </a:r>
          </a:p>
        </p:txBody>
      </p:sp>
      <p:cxnSp>
        <p:nvCxnSpPr>
          <p:cNvPr id="25" name="Straight Arrow Connector 24" descr="Time">
            <a:extLst>
              <a:ext uri="{FF2B5EF4-FFF2-40B4-BE49-F238E27FC236}">
                <a16:creationId xmlns:a16="http://schemas.microsoft.com/office/drawing/2014/main" id="{BAF66AD0-B9D0-3A66-4A2C-1FAFF0B25B5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2141316" y="4774046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74EC20E-CB0F-86AA-F4A0-C65E0D7CB72C}"/>
              </a:ext>
            </a:extLst>
          </p:cNvPr>
          <p:cNvSpPr txBox="1"/>
          <p:nvPr/>
        </p:nvSpPr>
        <p:spPr>
          <a:xfrm>
            <a:off x="2442260" y="4427771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100 Interfaces UP/ 0 Down</a:t>
            </a:r>
          </a:p>
        </p:txBody>
      </p:sp>
      <p:cxnSp>
        <p:nvCxnSpPr>
          <p:cNvPr id="27" name="Straight Arrow Connector 26" descr="Time">
            <a:extLst>
              <a:ext uri="{FF2B5EF4-FFF2-40B4-BE49-F238E27FC236}">
                <a16:creationId xmlns:a16="http://schemas.microsoft.com/office/drawing/2014/main" id="{16FBBFF8-E8FA-7423-AFA1-99D44EE096F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2141316" y="5248347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D88AB8B-FF6B-1CAB-40B0-3F155E8F5E40}"/>
              </a:ext>
            </a:extLst>
          </p:cNvPr>
          <p:cNvSpPr txBox="1"/>
          <p:nvPr/>
        </p:nvSpPr>
        <p:spPr>
          <a:xfrm>
            <a:off x="2442260" y="4902072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99 Interfaces UP/ 1 Down</a:t>
            </a:r>
          </a:p>
        </p:txBody>
      </p:sp>
      <p:cxnSp>
        <p:nvCxnSpPr>
          <p:cNvPr id="29" name="Straight Arrow Connector 28" descr="Time">
            <a:extLst>
              <a:ext uri="{FF2B5EF4-FFF2-40B4-BE49-F238E27FC236}">
                <a16:creationId xmlns:a16="http://schemas.microsoft.com/office/drawing/2014/main" id="{66F6E4C8-E0AB-35D0-4A67-6D9B58E0144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2141316" y="5746479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021BCAF-8BE9-8AF6-C679-3623027769B8}"/>
              </a:ext>
            </a:extLst>
          </p:cNvPr>
          <p:cNvSpPr txBox="1"/>
          <p:nvPr/>
        </p:nvSpPr>
        <p:spPr>
          <a:xfrm>
            <a:off x="2442260" y="5400204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99 Interfaces UP/ 1 Down</a:t>
            </a:r>
          </a:p>
        </p:txBody>
      </p:sp>
      <p:cxnSp>
        <p:nvCxnSpPr>
          <p:cNvPr id="31" name="Straight Arrow Connector 30" descr="Time">
            <a:extLst>
              <a:ext uri="{FF2B5EF4-FFF2-40B4-BE49-F238E27FC236}">
                <a16:creationId xmlns:a16="http://schemas.microsoft.com/office/drawing/2014/main" id="{43AC549E-9E12-7AC1-8ED2-8CC7A160E46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6582134" y="3657600"/>
            <a:ext cx="0" cy="21410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4821047-C43D-0D12-7818-9293B43904F4}"/>
              </a:ext>
            </a:extLst>
          </p:cNvPr>
          <p:cNvSpPr txBox="1"/>
          <p:nvPr/>
        </p:nvSpPr>
        <p:spPr>
          <a:xfrm>
            <a:off x="6130724" y="4150281"/>
            <a:ext cx="523220" cy="8731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2200" b="1">
                <a:latin typeface="+mj-lt"/>
                <a:cs typeface="Arial" panose="020B0604020202020204" pitchFamily="34" charset="0"/>
              </a:rPr>
              <a:t>Time</a:t>
            </a:r>
          </a:p>
        </p:txBody>
      </p:sp>
      <p:cxnSp>
        <p:nvCxnSpPr>
          <p:cNvPr id="33" name="Straight Arrow Connector 32" descr="Time">
            <a:extLst>
              <a:ext uri="{FF2B5EF4-FFF2-40B4-BE49-F238E27FC236}">
                <a16:creationId xmlns:a16="http://schemas.microsoft.com/office/drawing/2014/main" id="{DE78ECC0-649B-514F-448C-0BF95A8EE59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7450235" y="3810000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469C0AB-63DC-F356-B962-BB02AA0BA311}"/>
              </a:ext>
            </a:extLst>
          </p:cNvPr>
          <p:cNvSpPr txBox="1"/>
          <p:nvPr/>
        </p:nvSpPr>
        <p:spPr>
          <a:xfrm>
            <a:off x="7751179" y="3463725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100 Interfaces UP/ 0 Down</a:t>
            </a:r>
          </a:p>
        </p:txBody>
      </p:sp>
      <p:cxnSp>
        <p:nvCxnSpPr>
          <p:cNvPr id="39" name="Straight Arrow Connector 38" descr="Time">
            <a:extLst>
              <a:ext uri="{FF2B5EF4-FFF2-40B4-BE49-F238E27FC236}">
                <a16:creationId xmlns:a16="http://schemas.microsoft.com/office/drawing/2014/main" id="{ECDAD27A-95D8-D66E-EA5E-B11AB3297E0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7450235" y="5248347"/>
            <a:ext cx="30672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768C912-3B39-60CA-4067-0E91D65F03F0}"/>
              </a:ext>
            </a:extLst>
          </p:cNvPr>
          <p:cNvSpPr txBox="1"/>
          <p:nvPr/>
        </p:nvSpPr>
        <p:spPr>
          <a:xfrm>
            <a:off x="7751179" y="4902072"/>
            <a:ext cx="239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99 Interfaces UP/ 1 Down</a:t>
            </a:r>
          </a:p>
        </p:txBody>
      </p:sp>
    </p:spTree>
    <p:extLst>
      <p:ext uri="{BB962C8B-B14F-4D97-AF65-F5344CB8AC3E}">
        <p14:creationId xmlns:p14="http://schemas.microsoft.com/office/powerpoint/2010/main" val="1446070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35CC-FE8D-7836-9BD8-9286CA451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1121" y="114486"/>
            <a:ext cx="5408123" cy="1305242"/>
          </a:xfrm>
        </p:spPr>
        <p:txBody>
          <a:bodyPr>
            <a:normAutofit/>
          </a:bodyPr>
          <a:lstStyle/>
          <a:p>
            <a:r>
              <a:rPr lang="en-GB" sz="4800"/>
              <a:t>exporter layer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3A5F1-AF97-6FC6-8D8E-EC7FB2B7A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28204" y="1327745"/>
            <a:ext cx="5408123" cy="1204586"/>
          </a:xfrm>
        </p:spPr>
        <p:txBody>
          <a:bodyPr/>
          <a:lstStyle/>
          <a:p>
            <a:r>
              <a:rPr lang="en-GB" b="1">
                <a:solidFill>
                  <a:schemeClr val="accent6">
                    <a:lumMod val="60000"/>
                    <a:lumOff val="40000"/>
                  </a:schemeClr>
                </a:solidFill>
              </a:rPr>
              <a:t>Encoding and transportation for the models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35A4919-45B5-8CAF-6F55-8C81E31BCEFC}"/>
              </a:ext>
            </a:extLst>
          </p:cNvPr>
          <p:cNvSpPr txBox="1">
            <a:spLocks/>
          </p:cNvSpPr>
          <p:nvPr/>
        </p:nvSpPr>
        <p:spPr>
          <a:xfrm>
            <a:off x="4845923" y="3038949"/>
            <a:ext cx="1448085" cy="3228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gNMI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       </a:t>
            </a:r>
            <a:r>
              <a:rPr lang="en-GB" sz="200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gRPC</a:t>
            </a:r>
            <a:endParaRPr lang="en-GB" sz="20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   NETCONF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RESTCONF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  SNMP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CLI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endParaRPr lang="en-GB" sz="2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EAAA40-1CAD-2566-0806-0BB1EFE1600F}"/>
              </a:ext>
            </a:extLst>
          </p:cNvPr>
          <p:cNvSpPr txBox="1">
            <a:spLocks/>
          </p:cNvSpPr>
          <p:nvPr/>
        </p:nvSpPr>
        <p:spPr>
          <a:xfrm>
            <a:off x="6185376" y="4811850"/>
            <a:ext cx="3942632" cy="97323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400">
                <a:solidFill>
                  <a:schemeClr val="bg1"/>
                </a:solidFill>
              </a:rPr>
              <a:t>It’s all about the</a:t>
            </a:r>
          </a:p>
          <a:p>
            <a:pPr algn="ctr"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400" err="1">
                <a:solidFill>
                  <a:srgbClr val="00B0F0"/>
                </a:solidFill>
              </a:rPr>
              <a:t>Apey</a:t>
            </a:r>
            <a:r>
              <a:rPr lang="en-US" sz="2400">
                <a:solidFill>
                  <a:srgbClr val="00B0F0"/>
                </a:solidFill>
              </a:rPr>
              <a:t> Eyes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F8E75D4-2755-6501-F3F9-C34E5925CEAE}"/>
              </a:ext>
            </a:extLst>
          </p:cNvPr>
          <p:cNvSpPr txBox="1">
            <a:spLocks/>
          </p:cNvSpPr>
          <p:nvPr/>
        </p:nvSpPr>
        <p:spPr>
          <a:xfrm>
            <a:off x="10455575" y="4811850"/>
            <a:ext cx="1448085" cy="973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accent2">
                    <a:lumMod val="75000"/>
                  </a:schemeClr>
                </a:solidFill>
              </a:rPr>
              <a:t>APIs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GB" sz="2000">
                <a:solidFill>
                  <a:schemeClr val="accent2">
                    <a:lumMod val="75000"/>
                  </a:schemeClr>
                </a:solidFill>
              </a:rPr>
              <a:t>Get it!?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C1B38F-04AC-C084-F374-EDFEDAA12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601" y="3358578"/>
            <a:ext cx="1920438" cy="139147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5DD9FC-6CDA-F6FF-A7EF-1E92C490FD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724" y="1985047"/>
            <a:ext cx="1901457" cy="143124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2A65C8-B889-98E6-9012-2075C4D253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7039" y="2046150"/>
            <a:ext cx="1901457" cy="210161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8374056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MDT modes, dial-in vs dial-out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0373B-2BFD-44DF-3520-3CE958036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3837" y="3938628"/>
            <a:ext cx="3544435" cy="1923498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Broader flexibility in transport options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No need to open ports for inbound management traffic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Anycast &amp; Load-balancing</a:t>
            </a: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480C24-F438-040B-16AB-157426A3A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191" y="1976013"/>
            <a:ext cx="8154107" cy="179085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4524D4-304E-5EB9-DC1A-A9B50641A776}"/>
              </a:ext>
            </a:extLst>
          </p:cNvPr>
          <p:cNvSpPr txBox="1">
            <a:spLocks/>
          </p:cNvSpPr>
          <p:nvPr/>
        </p:nvSpPr>
        <p:spPr>
          <a:xfrm>
            <a:off x="3424250" y="1221712"/>
            <a:ext cx="1195245" cy="4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GB" sz="2200">
                <a:solidFill>
                  <a:schemeClr val="tx1">
                    <a:lumMod val="65000"/>
                    <a:lumOff val="35000"/>
                  </a:schemeClr>
                </a:solidFill>
              </a:rPr>
              <a:t>Dial-out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06BB644-F4BC-AB15-5F01-7E1B3A196949}"/>
              </a:ext>
            </a:extLst>
          </p:cNvPr>
          <p:cNvSpPr txBox="1">
            <a:spLocks/>
          </p:cNvSpPr>
          <p:nvPr/>
        </p:nvSpPr>
        <p:spPr>
          <a:xfrm>
            <a:off x="7762077" y="1221712"/>
            <a:ext cx="1195245" cy="4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GB" sz="2200">
                <a:solidFill>
                  <a:schemeClr val="tx1">
                    <a:lumMod val="65000"/>
                    <a:lumOff val="35000"/>
                  </a:schemeClr>
                </a:solidFill>
              </a:rPr>
              <a:t>Dial-in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C313CA0-901B-516E-8B59-54F6DD5B1D34}"/>
              </a:ext>
            </a:extLst>
          </p:cNvPr>
          <p:cNvSpPr txBox="1">
            <a:spLocks/>
          </p:cNvSpPr>
          <p:nvPr/>
        </p:nvSpPr>
        <p:spPr>
          <a:xfrm>
            <a:off x="6339393" y="3938628"/>
            <a:ext cx="4143549" cy="1923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A single channel (config and streaming)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Listening port on the router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No MDT configuration on the router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Only </a:t>
            </a:r>
            <a:r>
              <a:rPr lang="en-GB" sz="2000" b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gRPC</a:t>
            </a:r>
            <a:r>
              <a:rPr lang="en-GB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/gNMI available</a:t>
            </a: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455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35CC-FE8D-7836-9BD8-9286CA451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/>
              <a:t>analytics layer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3A5F1-AF97-6FC6-8D8E-EC7FB2B7A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52631" y="4016895"/>
            <a:ext cx="5408123" cy="1204586"/>
          </a:xfrm>
        </p:spPr>
        <p:txBody>
          <a:bodyPr/>
          <a:lstStyle/>
          <a:p>
            <a:r>
              <a:rPr lang="en-GB" b="1">
                <a:solidFill>
                  <a:schemeClr val="accent5">
                    <a:lumMod val="60000"/>
                    <a:lumOff val="40000"/>
                  </a:schemeClr>
                </a:solidFill>
              </a:rPr>
              <a:t>Data collection and processing</a:t>
            </a:r>
          </a:p>
        </p:txBody>
      </p:sp>
    </p:spTree>
    <p:extLst>
      <p:ext uri="{BB962C8B-B14F-4D97-AF65-F5344CB8AC3E}">
        <p14:creationId xmlns:p14="http://schemas.microsoft.com/office/powerpoint/2010/main" val="120270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HLD in 2019 for -&gt; RCTS 2.0 building blocks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993FE30-C08B-5C49-AC1C-7D70ADEAA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473" y="1496120"/>
            <a:ext cx="11621411" cy="4719078"/>
          </a:xfrm>
        </p:spPr>
        <p:txBody>
          <a:bodyPr>
            <a:normAutofit/>
          </a:bodyPr>
          <a:lstStyle/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Transport Layer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based on </a:t>
            </a: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Segment Routing (</a:t>
            </a:r>
            <a:r>
              <a:rPr lang="en-US" sz="2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ti-lfa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 Unified Forwarding Plane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Service Layer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Layer 2 (EVPN) and Layer 3 VPN services based on </a:t>
            </a: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BGP as Unified Control Plan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SDN - Segment Routing Path Computation Element (SR-PCE)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provide </a:t>
            </a: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simple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scalable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inter-domain transport connectivity and Traffic Engineering and Path control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Visibility and Automation</a:t>
            </a:r>
          </a:p>
          <a:p>
            <a:pPr marL="845799" lvl="1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Streaming Telemetry to enhance visibility and monitoring</a:t>
            </a:r>
          </a:p>
          <a:p>
            <a:pPr marL="845799" lvl="1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NSO/Ansible for service provisioning with Netconf/YANG data models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BF1C6C-D8BD-7457-83C8-B96CADD10788}"/>
              </a:ext>
            </a:extLst>
          </p:cNvPr>
          <p:cNvSpPr/>
          <p:nvPr/>
        </p:nvSpPr>
        <p:spPr>
          <a:xfrm>
            <a:off x="436550" y="4416136"/>
            <a:ext cx="8749014" cy="488373"/>
          </a:xfrm>
          <a:prstGeom prst="ellipse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096460F-9046-5C53-E8C9-D14F8578D4B2}"/>
              </a:ext>
            </a:extLst>
          </p:cNvPr>
          <p:cNvSpPr txBox="1"/>
          <p:nvPr/>
        </p:nvSpPr>
        <p:spPr>
          <a:xfrm>
            <a:off x="9185564" y="4185303"/>
            <a:ext cx="2247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We are Here!!!!</a:t>
            </a:r>
          </a:p>
        </p:txBody>
      </p:sp>
    </p:spTree>
    <p:extLst>
      <p:ext uri="{BB962C8B-B14F-4D97-AF65-F5344CB8AC3E}">
        <p14:creationId xmlns:p14="http://schemas.microsoft.com/office/powerpoint/2010/main" val="3151273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Analytics stack - tig</a:t>
            </a:r>
            <a:endParaRPr lang="en-GB" dirty="0"/>
          </a:p>
        </p:txBody>
      </p:sp>
      <p:sp>
        <p:nvSpPr>
          <p:cNvPr id="41" name="Rectangle: Rounded Corners 55">
            <a:extLst>
              <a:ext uri="{FF2B5EF4-FFF2-40B4-BE49-F238E27FC236}">
                <a16:creationId xmlns:a16="http://schemas.microsoft.com/office/drawing/2014/main" id="{D3EBC5BF-0994-5AC2-BF51-21A4FE5BB1E2}"/>
              </a:ext>
            </a:extLst>
          </p:cNvPr>
          <p:cNvSpPr/>
          <p:nvPr/>
        </p:nvSpPr>
        <p:spPr>
          <a:xfrm>
            <a:off x="8036033" y="1181098"/>
            <a:ext cx="1315628" cy="4495800"/>
          </a:xfrm>
          <a:prstGeom prst="roundRect">
            <a:avLst/>
          </a:prstGeom>
          <a:solidFill>
            <a:srgbClr val="F395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54">
            <a:extLst>
              <a:ext uri="{FF2B5EF4-FFF2-40B4-BE49-F238E27FC236}">
                <a16:creationId xmlns:a16="http://schemas.microsoft.com/office/drawing/2014/main" id="{DA464824-B655-FFF1-AF52-B3876827DA01}"/>
              </a:ext>
            </a:extLst>
          </p:cNvPr>
          <p:cNvSpPr/>
          <p:nvPr/>
        </p:nvSpPr>
        <p:spPr>
          <a:xfrm>
            <a:off x="6334296" y="1181098"/>
            <a:ext cx="1315628" cy="4495800"/>
          </a:xfrm>
          <a:prstGeom prst="roundRect">
            <a:avLst/>
          </a:prstGeom>
          <a:solidFill>
            <a:srgbClr val="4492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53">
            <a:extLst>
              <a:ext uri="{FF2B5EF4-FFF2-40B4-BE49-F238E27FC236}">
                <a16:creationId xmlns:a16="http://schemas.microsoft.com/office/drawing/2014/main" id="{4F9FF5E0-371B-1906-F988-C6F634BB2BFB}"/>
              </a:ext>
            </a:extLst>
          </p:cNvPr>
          <p:cNvSpPr/>
          <p:nvPr/>
        </p:nvSpPr>
        <p:spPr>
          <a:xfrm>
            <a:off x="4632559" y="1181098"/>
            <a:ext cx="1315628" cy="4495800"/>
          </a:xfrm>
          <a:prstGeom prst="roundRect">
            <a:avLst/>
          </a:prstGeom>
          <a:solidFill>
            <a:srgbClr val="FF5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52">
            <a:extLst>
              <a:ext uri="{FF2B5EF4-FFF2-40B4-BE49-F238E27FC236}">
                <a16:creationId xmlns:a16="http://schemas.microsoft.com/office/drawing/2014/main" id="{A74B5A61-25FD-2B0B-C04F-1E96189EE482}"/>
              </a:ext>
            </a:extLst>
          </p:cNvPr>
          <p:cNvSpPr/>
          <p:nvPr/>
        </p:nvSpPr>
        <p:spPr>
          <a:xfrm>
            <a:off x="2466975" y="1181098"/>
            <a:ext cx="1838325" cy="44958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EFEC79-CC27-4893-BA57-652C85B22FB2}"/>
              </a:ext>
            </a:extLst>
          </p:cNvPr>
          <p:cNvSpPr/>
          <p:nvPr/>
        </p:nvSpPr>
        <p:spPr>
          <a:xfrm>
            <a:off x="3136202" y="1781406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55C0F7D-5E3B-C1F5-834F-045211FFB407}"/>
              </a:ext>
            </a:extLst>
          </p:cNvPr>
          <p:cNvSpPr/>
          <p:nvPr/>
        </p:nvSpPr>
        <p:spPr>
          <a:xfrm>
            <a:off x="2683762" y="2976562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A298C35-2B77-3D23-78A0-403C74725711}"/>
              </a:ext>
            </a:extLst>
          </p:cNvPr>
          <p:cNvSpPr/>
          <p:nvPr/>
        </p:nvSpPr>
        <p:spPr>
          <a:xfrm>
            <a:off x="3136200" y="4171718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7A0919C-3F24-AD05-F52B-0FA937C8EA16}"/>
              </a:ext>
            </a:extLst>
          </p:cNvPr>
          <p:cNvSpPr/>
          <p:nvPr/>
        </p:nvSpPr>
        <p:spPr>
          <a:xfrm>
            <a:off x="4837938" y="2976562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2B18A08-B132-398A-BBD1-EDC5E7E3C799}"/>
              </a:ext>
            </a:extLst>
          </p:cNvPr>
          <p:cNvSpPr/>
          <p:nvPr/>
        </p:nvSpPr>
        <p:spPr>
          <a:xfrm>
            <a:off x="6539673" y="3652720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6DB5966-4591-5B0F-67E3-A3875F9254B6}"/>
              </a:ext>
            </a:extLst>
          </p:cNvPr>
          <p:cNvSpPr/>
          <p:nvPr/>
        </p:nvSpPr>
        <p:spPr>
          <a:xfrm>
            <a:off x="6539674" y="2300402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A8E2314F-3DB9-CD10-A879-4FF6373B25EA}"/>
              </a:ext>
            </a:extLst>
          </p:cNvPr>
          <p:cNvSpPr/>
          <p:nvPr/>
        </p:nvSpPr>
        <p:spPr>
          <a:xfrm>
            <a:off x="8241413" y="2976561"/>
            <a:ext cx="904875" cy="904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19">
            <a:extLst>
              <a:ext uri="{FF2B5EF4-FFF2-40B4-BE49-F238E27FC236}">
                <a16:creationId xmlns:a16="http://schemas.microsoft.com/office/drawing/2014/main" id="{2403B709-4D97-13F9-282D-DEA97CD53BCB}"/>
              </a:ext>
            </a:extLst>
          </p:cNvPr>
          <p:cNvCxnSpPr>
            <a:stCxn id="45" idx="5"/>
            <a:endCxn id="48" idx="1"/>
          </p:cNvCxnSpPr>
          <p:nvPr/>
        </p:nvCxnSpPr>
        <p:spPr>
          <a:xfrm>
            <a:off x="3908561" y="2553765"/>
            <a:ext cx="1061893" cy="55531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20">
            <a:extLst>
              <a:ext uri="{FF2B5EF4-FFF2-40B4-BE49-F238E27FC236}">
                <a16:creationId xmlns:a16="http://schemas.microsoft.com/office/drawing/2014/main" id="{E21CD53D-3C51-2E78-B56F-169620F5039B}"/>
              </a:ext>
            </a:extLst>
          </p:cNvPr>
          <p:cNvCxnSpPr>
            <a:cxnSpLocks/>
            <a:stCxn id="46" idx="6"/>
            <a:endCxn id="48" idx="2"/>
          </p:cNvCxnSpPr>
          <p:nvPr/>
        </p:nvCxnSpPr>
        <p:spPr>
          <a:xfrm>
            <a:off x="3588637" y="3429000"/>
            <a:ext cx="1249301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23">
            <a:extLst>
              <a:ext uri="{FF2B5EF4-FFF2-40B4-BE49-F238E27FC236}">
                <a16:creationId xmlns:a16="http://schemas.microsoft.com/office/drawing/2014/main" id="{31897082-7441-1BE0-AD56-0161BF3F3EAF}"/>
              </a:ext>
            </a:extLst>
          </p:cNvPr>
          <p:cNvCxnSpPr>
            <a:cxnSpLocks/>
            <a:stCxn id="47" idx="7"/>
            <a:endCxn id="48" idx="3"/>
          </p:cNvCxnSpPr>
          <p:nvPr/>
        </p:nvCxnSpPr>
        <p:spPr>
          <a:xfrm flipV="1">
            <a:off x="3908559" y="3748921"/>
            <a:ext cx="1061895" cy="55531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26">
            <a:extLst>
              <a:ext uri="{FF2B5EF4-FFF2-40B4-BE49-F238E27FC236}">
                <a16:creationId xmlns:a16="http://schemas.microsoft.com/office/drawing/2014/main" id="{ADD9CF50-7980-FBD4-3D40-4045564E54DF}"/>
              </a:ext>
            </a:extLst>
          </p:cNvPr>
          <p:cNvCxnSpPr>
            <a:cxnSpLocks/>
            <a:stCxn id="50" idx="2"/>
            <a:endCxn id="48" idx="7"/>
          </p:cNvCxnSpPr>
          <p:nvPr/>
        </p:nvCxnSpPr>
        <p:spPr>
          <a:xfrm flipH="1">
            <a:off x="5610297" y="2752840"/>
            <a:ext cx="929377" cy="35623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29">
            <a:extLst>
              <a:ext uri="{FF2B5EF4-FFF2-40B4-BE49-F238E27FC236}">
                <a16:creationId xmlns:a16="http://schemas.microsoft.com/office/drawing/2014/main" id="{52F46055-6426-2C1A-943C-33B8F764185D}"/>
              </a:ext>
            </a:extLst>
          </p:cNvPr>
          <p:cNvCxnSpPr>
            <a:cxnSpLocks/>
            <a:stCxn id="49" idx="2"/>
            <a:endCxn id="48" idx="5"/>
          </p:cNvCxnSpPr>
          <p:nvPr/>
        </p:nvCxnSpPr>
        <p:spPr>
          <a:xfrm flipH="1" flipV="1">
            <a:off x="5610297" y="3748921"/>
            <a:ext cx="929376" cy="35623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38">
            <a:extLst>
              <a:ext uri="{FF2B5EF4-FFF2-40B4-BE49-F238E27FC236}">
                <a16:creationId xmlns:a16="http://schemas.microsoft.com/office/drawing/2014/main" id="{048C145C-8F50-CEDB-978F-2A3DCA65AFC8}"/>
              </a:ext>
            </a:extLst>
          </p:cNvPr>
          <p:cNvCxnSpPr>
            <a:cxnSpLocks/>
            <a:stCxn id="50" idx="6"/>
            <a:endCxn id="51" idx="1"/>
          </p:cNvCxnSpPr>
          <p:nvPr/>
        </p:nvCxnSpPr>
        <p:spPr>
          <a:xfrm>
            <a:off x="7444549" y="2752840"/>
            <a:ext cx="929380" cy="35623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41">
            <a:extLst>
              <a:ext uri="{FF2B5EF4-FFF2-40B4-BE49-F238E27FC236}">
                <a16:creationId xmlns:a16="http://schemas.microsoft.com/office/drawing/2014/main" id="{89AC3EB4-3F2B-B4BF-E79F-512783410E96}"/>
              </a:ext>
            </a:extLst>
          </p:cNvPr>
          <p:cNvCxnSpPr>
            <a:cxnSpLocks/>
            <a:stCxn id="49" idx="6"/>
            <a:endCxn id="51" idx="3"/>
          </p:cNvCxnSpPr>
          <p:nvPr/>
        </p:nvCxnSpPr>
        <p:spPr>
          <a:xfrm flipV="1">
            <a:off x="7444548" y="3748920"/>
            <a:ext cx="929381" cy="35623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Graphic 45" descr="Bar chart with solid fill">
            <a:extLst>
              <a:ext uri="{FF2B5EF4-FFF2-40B4-BE49-F238E27FC236}">
                <a16:creationId xmlns:a16="http://schemas.microsoft.com/office/drawing/2014/main" id="{3E78E454-94BE-EE52-3AA3-3267F85738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7800" y="3122948"/>
            <a:ext cx="612100" cy="612100"/>
          </a:xfrm>
          <a:prstGeom prst="rect">
            <a:avLst/>
          </a:prstGeom>
        </p:spPr>
      </p:pic>
      <p:pic>
        <p:nvPicPr>
          <p:cNvPr id="60" name="Graphic 46" descr="Database with solid fill">
            <a:extLst>
              <a:ext uri="{FF2B5EF4-FFF2-40B4-BE49-F238E27FC236}">
                <a16:creationId xmlns:a16="http://schemas.microsoft.com/office/drawing/2014/main" id="{7CDC91AF-E7A0-4043-7CDB-4F1879500F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686060" y="3796727"/>
            <a:ext cx="612100" cy="612100"/>
          </a:xfrm>
          <a:prstGeom prst="rect">
            <a:avLst/>
          </a:prstGeom>
        </p:spPr>
      </p:pic>
      <p:pic>
        <p:nvPicPr>
          <p:cNvPr id="61" name="Graphic 47" descr="Database with solid fill">
            <a:extLst>
              <a:ext uri="{FF2B5EF4-FFF2-40B4-BE49-F238E27FC236}">
                <a16:creationId xmlns:a16="http://schemas.microsoft.com/office/drawing/2014/main" id="{69C711A7-DB45-ABD4-5B6E-1899F455D7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686060" y="2446789"/>
            <a:ext cx="612100" cy="612100"/>
          </a:xfrm>
          <a:prstGeom prst="rect">
            <a:avLst/>
          </a:prstGeom>
        </p:spPr>
      </p:pic>
      <p:pic>
        <p:nvPicPr>
          <p:cNvPr id="62" name="Graphic 48" descr="Network with solid fill">
            <a:extLst>
              <a:ext uri="{FF2B5EF4-FFF2-40B4-BE49-F238E27FC236}">
                <a16:creationId xmlns:a16="http://schemas.microsoft.com/office/drawing/2014/main" id="{2875E8E1-AA15-C178-AF32-617AFB098C9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t="2941" b="-2941"/>
          <a:stretch/>
        </p:blipFill>
        <p:spPr>
          <a:xfrm>
            <a:off x="4984323" y="3122948"/>
            <a:ext cx="612100" cy="612100"/>
          </a:xfrm>
          <a:prstGeom prst="rect">
            <a:avLst/>
          </a:prstGeom>
        </p:spPr>
      </p:pic>
      <p:pic>
        <p:nvPicPr>
          <p:cNvPr id="63" name="Graphic 50" descr="Computer with solid fill">
            <a:extLst>
              <a:ext uri="{FF2B5EF4-FFF2-40B4-BE49-F238E27FC236}">
                <a16:creationId xmlns:a16="http://schemas.microsoft.com/office/drawing/2014/main" id="{F59A678E-2844-82F6-987E-E51107CB22C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65292" t="17631" r="-581" b="17630"/>
          <a:stretch/>
        </p:blipFill>
        <p:spPr>
          <a:xfrm>
            <a:off x="3409203" y="1934839"/>
            <a:ext cx="358867" cy="590106"/>
          </a:xfrm>
          <a:prstGeom prst="rect">
            <a:avLst/>
          </a:prstGeom>
        </p:spPr>
      </p:pic>
      <p:pic>
        <p:nvPicPr>
          <p:cNvPr id="64" name="Picture 2">
            <a:extLst>
              <a:ext uri="{FF2B5EF4-FFF2-40B4-BE49-F238E27FC236}">
                <a16:creationId xmlns:a16="http://schemas.microsoft.com/office/drawing/2014/main" id="{7D509170-69C1-18CF-C6FA-47F551A51B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950" t="-2274" r="90" b="-2274"/>
          <a:stretch/>
        </p:blipFill>
        <p:spPr bwMode="auto">
          <a:xfrm>
            <a:off x="4725417" y="5228993"/>
            <a:ext cx="1129911" cy="264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6">
            <a:extLst>
              <a:ext uri="{FF2B5EF4-FFF2-40B4-BE49-F238E27FC236}">
                <a16:creationId xmlns:a16="http://schemas.microsoft.com/office/drawing/2014/main" id="{7F7EC0F9-A3AA-59FC-2CED-D33675D466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40" r="-1040"/>
          <a:stretch/>
        </p:blipFill>
        <p:spPr bwMode="auto">
          <a:xfrm>
            <a:off x="6441877" y="5228993"/>
            <a:ext cx="1100465" cy="284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8" descr="Grafana: Data Visualização Open Source | OVHcloud">
            <a:extLst>
              <a:ext uri="{FF2B5EF4-FFF2-40B4-BE49-F238E27FC236}">
                <a16:creationId xmlns:a16="http://schemas.microsoft.com/office/drawing/2014/main" id="{C67363AA-0695-3D44-7067-DB44794F9F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74" t="27323" r="3846" b="27322"/>
          <a:stretch/>
        </p:blipFill>
        <p:spPr bwMode="auto">
          <a:xfrm>
            <a:off x="8170965" y="5228993"/>
            <a:ext cx="1045764" cy="24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TextBox 63">
            <a:extLst>
              <a:ext uri="{FF2B5EF4-FFF2-40B4-BE49-F238E27FC236}">
                <a16:creationId xmlns:a16="http://schemas.microsoft.com/office/drawing/2014/main" id="{DB06C435-0204-2816-6A6A-B2C760F43B6D}"/>
              </a:ext>
            </a:extLst>
          </p:cNvPr>
          <p:cNvSpPr txBox="1"/>
          <p:nvPr/>
        </p:nvSpPr>
        <p:spPr>
          <a:xfrm>
            <a:off x="2761531" y="5207468"/>
            <a:ext cx="1361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>
                <a:solidFill>
                  <a:schemeClr val="bg2"/>
                </a:solidFill>
              </a:rPr>
              <a:t>NETWORK</a:t>
            </a:r>
            <a:endParaRPr lang="en-US" sz="1600">
              <a:solidFill>
                <a:schemeClr val="bg2"/>
              </a:solidFill>
            </a:endParaRPr>
          </a:p>
        </p:txBody>
      </p:sp>
      <p:grpSp>
        <p:nvGrpSpPr>
          <p:cNvPr id="68" name="Group 78">
            <a:extLst>
              <a:ext uri="{FF2B5EF4-FFF2-40B4-BE49-F238E27FC236}">
                <a16:creationId xmlns:a16="http://schemas.microsoft.com/office/drawing/2014/main" id="{24BDC88E-F14E-9E9A-3890-F6A27D64F3AE}"/>
              </a:ext>
            </a:extLst>
          </p:cNvPr>
          <p:cNvGrpSpPr/>
          <p:nvPr/>
        </p:nvGrpSpPr>
        <p:grpSpPr>
          <a:xfrm>
            <a:off x="2827379" y="3109077"/>
            <a:ext cx="617641" cy="633770"/>
            <a:chOff x="428437" y="2416250"/>
            <a:chExt cx="617641" cy="633770"/>
          </a:xfrm>
        </p:grpSpPr>
        <p:sp>
          <p:nvSpPr>
            <p:cNvPr id="69" name="Arrow: Right 73">
              <a:extLst>
                <a:ext uri="{FF2B5EF4-FFF2-40B4-BE49-F238E27FC236}">
                  <a16:creationId xmlns:a16="http://schemas.microsoft.com/office/drawing/2014/main" id="{51F00D14-BE23-B2F8-D03D-88CB75CAECCF}"/>
                </a:ext>
              </a:extLst>
            </p:cNvPr>
            <p:cNvSpPr/>
            <p:nvPr/>
          </p:nvSpPr>
          <p:spPr>
            <a:xfrm>
              <a:off x="428437" y="2654376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Arrow: Right 74">
              <a:extLst>
                <a:ext uri="{FF2B5EF4-FFF2-40B4-BE49-F238E27FC236}">
                  <a16:creationId xmlns:a16="http://schemas.microsoft.com/office/drawing/2014/main" id="{415A1FF7-8AF6-64EE-C6D0-BFAECA20F36F}"/>
                </a:ext>
              </a:extLst>
            </p:cNvPr>
            <p:cNvSpPr/>
            <p:nvPr/>
          </p:nvSpPr>
          <p:spPr>
            <a:xfrm rot="10800000">
              <a:off x="807953" y="2654376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Arrow: Right 75">
              <a:extLst>
                <a:ext uri="{FF2B5EF4-FFF2-40B4-BE49-F238E27FC236}">
                  <a16:creationId xmlns:a16="http://schemas.microsoft.com/office/drawing/2014/main" id="{94EBE597-7EE7-E101-136C-B3E969B9020A}"/>
                </a:ext>
              </a:extLst>
            </p:cNvPr>
            <p:cNvSpPr/>
            <p:nvPr/>
          </p:nvSpPr>
          <p:spPr>
            <a:xfrm rot="16200000">
              <a:off x="618196" y="2454466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Arrow: Right 76">
              <a:extLst>
                <a:ext uri="{FF2B5EF4-FFF2-40B4-BE49-F238E27FC236}">
                  <a16:creationId xmlns:a16="http://schemas.microsoft.com/office/drawing/2014/main" id="{58F1424A-FE7D-3BDC-B01E-E394DA9BE79C}"/>
                </a:ext>
              </a:extLst>
            </p:cNvPr>
            <p:cNvSpPr/>
            <p:nvPr/>
          </p:nvSpPr>
          <p:spPr>
            <a:xfrm rot="5400000">
              <a:off x="618196" y="2850111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87">
            <a:extLst>
              <a:ext uri="{FF2B5EF4-FFF2-40B4-BE49-F238E27FC236}">
                <a16:creationId xmlns:a16="http://schemas.microsoft.com/office/drawing/2014/main" id="{A5AC2104-0B7F-D7D5-17B4-F17E8E8B629A}"/>
              </a:ext>
            </a:extLst>
          </p:cNvPr>
          <p:cNvGrpSpPr/>
          <p:nvPr/>
        </p:nvGrpSpPr>
        <p:grpSpPr>
          <a:xfrm>
            <a:off x="3337532" y="4420678"/>
            <a:ext cx="515050" cy="406951"/>
            <a:chOff x="670854" y="4385130"/>
            <a:chExt cx="515050" cy="406951"/>
          </a:xfrm>
        </p:grpSpPr>
        <p:sp>
          <p:nvSpPr>
            <p:cNvPr id="74" name="Arrow: Right 83">
              <a:extLst>
                <a:ext uri="{FF2B5EF4-FFF2-40B4-BE49-F238E27FC236}">
                  <a16:creationId xmlns:a16="http://schemas.microsoft.com/office/drawing/2014/main" id="{F4F62A2B-50B9-2B71-F186-556476ECB3FB}"/>
                </a:ext>
              </a:extLst>
            </p:cNvPr>
            <p:cNvSpPr/>
            <p:nvPr/>
          </p:nvSpPr>
          <p:spPr>
            <a:xfrm>
              <a:off x="947779" y="4385130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Arrow: Right 84">
              <a:extLst>
                <a:ext uri="{FF2B5EF4-FFF2-40B4-BE49-F238E27FC236}">
                  <a16:creationId xmlns:a16="http://schemas.microsoft.com/office/drawing/2014/main" id="{E78B5F0C-5BB8-B19A-72A0-5DD23BB6D4CD}"/>
                </a:ext>
              </a:extLst>
            </p:cNvPr>
            <p:cNvSpPr/>
            <p:nvPr/>
          </p:nvSpPr>
          <p:spPr>
            <a:xfrm>
              <a:off x="947779" y="4581290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Arrow: Right 85">
              <a:extLst>
                <a:ext uri="{FF2B5EF4-FFF2-40B4-BE49-F238E27FC236}">
                  <a16:creationId xmlns:a16="http://schemas.microsoft.com/office/drawing/2014/main" id="{67420B69-C84C-C0B9-674E-80F52598DE14}"/>
                </a:ext>
              </a:extLst>
            </p:cNvPr>
            <p:cNvSpPr/>
            <p:nvPr/>
          </p:nvSpPr>
          <p:spPr>
            <a:xfrm rot="10800000">
              <a:off x="670854" y="4434227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Arrow: Right 86">
              <a:extLst>
                <a:ext uri="{FF2B5EF4-FFF2-40B4-BE49-F238E27FC236}">
                  <a16:creationId xmlns:a16="http://schemas.microsoft.com/office/drawing/2014/main" id="{0BF419AE-A83B-D6AC-3BBB-1259684B9FB9}"/>
                </a:ext>
              </a:extLst>
            </p:cNvPr>
            <p:cNvSpPr/>
            <p:nvPr/>
          </p:nvSpPr>
          <p:spPr>
            <a:xfrm rot="10800000">
              <a:off x="670854" y="4630387"/>
              <a:ext cx="238125" cy="16169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0333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architecture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2B9E41-833C-E022-710F-3C501FC51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9857" y="1112744"/>
            <a:ext cx="7445388" cy="484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0743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Try it! No, really try it!!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0939FD-B230-9B69-CD99-179C27F3F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00" y="1820863"/>
            <a:ext cx="6263831" cy="297973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0C1DE5D-2998-AAA9-268D-E0EF63164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8400" y="1520660"/>
            <a:ext cx="3506800" cy="403390"/>
          </a:xfrm>
        </p:spPr>
        <p:txBody>
          <a:bodyPr>
            <a:normAutofit lnSpcReduction="10000"/>
          </a:bodyPr>
          <a:lstStyle/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200" b="1">
                <a:solidFill>
                  <a:schemeClr val="tx1">
                    <a:lumMod val="65000"/>
                    <a:lumOff val="35000"/>
                  </a:schemeClr>
                </a:solidFill>
              </a:rPr>
              <a:t>TIG MDT Docker Container</a:t>
            </a: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FAEF4A9-8CE1-9C8A-2297-41B5CD651E9A}"/>
              </a:ext>
            </a:extLst>
          </p:cNvPr>
          <p:cNvSpPr txBox="1">
            <a:spLocks/>
          </p:cNvSpPr>
          <p:nvPr/>
        </p:nvSpPr>
        <p:spPr>
          <a:xfrm>
            <a:off x="7161200" y="1520660"/>
            <a:ext cx="3506800" cy="4033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200">
                <a:solidFill>
                  <a:schemeClr val="tx1">
                    <a:lumMod val="65000"/>
                    <a:lumOff val="35000"/>
                  </a:schemeClr>
                </a:solidFill>
              </a:rPr>
              <a:t>Separate Container</a:t>
            </a: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4DEF14-E514-DFDD-F622-C058FBB0DA40}"/>
              </a:ext>
            </a:extLst>
          </p:cNvPr>
          <p:cNvSpPr txBox="1"/>
          <p:nvPr/>
        </p:nvSpPr>
        <p:spPr>
          <a:xfrm>
            <a:off x="2133755" y="5183452"/>
            <a:ext cx="47432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>
                <a:hlinkClick r:id="rId3"/>
              </a:rPr>
              <a:t>https://github.com/DataKnox/Cisco-MDT-TIG-Docker</a:t>
            </a:r>
            <a:endParaRPr lang="en-GB" sz="16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0D73FF-6D55-3CAC-A3A8-2E5E1E47FED9}"/>
              </a:ext>
            </a:extLst>
          </p:cNvPr>
          <p:cNvSpPr txBox="1"/>
          <p:nvPr/>
        </p:nvSpPr>
        <p:spPr>
          <a:xfrm>
            <a:off x="6951908" y="5183452"/>
            <a:ext cx="39253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>
                <a:hlinkClick r:id="rId4"/>
              </a:rPr>
              <a:t>https://github.com/CiscoDevNet/yangsuite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6390906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Precision!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F5D9D4-E870-873E-8C72-1A827F184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7230" y="1050803"/>
            <a:ext cx="5531134" cy="47563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1D1B45-F39D-BAAD-F765-B813F4B6EC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636" y="1050803"/>
            <a:ext cx="5855001" cy="475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2062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CC0A20-3346-FB47-5318-73C11A870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75" y="656242"/>
            <a:ext cx="11755450" cy="544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6169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B5B48B-DA7A-66F2-0873-41380EAD9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88" y="661977"/>
            <a:ext cx="11884823" cy="553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388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7ADA81-2E49-E0A2-40C8-9DBD819EBC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16" y="905989"/>
            <a:ext cx="12041968" cy="504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4327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462DACE-4633-2312-233E-5A96AB962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13" y="710051"/>
            <a:ext cx="11723974" cy="529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8510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476D839-55D5-81F0-825A-443D2F6D9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746362"/>
            <a:ext cx="11944350" cy="536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2433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720DF515-FF51-16EE-8622-375D3184F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63" y="796454"/>
            <a:ext cx="11885273" cy="526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8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Hidden Agenda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0373B-2BFD-44DF-3520-3CE958036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50" y="1203159"/>
            <a:ext cx="11330334" cy="4719078"/>
          </a:xfrm>
        </p:spPr>
        <p:txBody>
          <a:bodyPr/>
          <a:lstStyle/>
          <a:p>
            <a:pPr>
              <a:lnSpc>
                <a:spcPct val="95000"/>
              </a:lnSpc>
              <a:spcAft>
                <a:spcPts val="900"/>
              </a:spcAft>
              <a:buClr>
                <a:schemeClr val="accent1"/>
              </a:buClr>
            </a:pPr>
            <a:r>
              <a:rPr lang="en-GB" sz="2600">
                <a:solidFill>
                  <a:schemeClr val="tx1">
                    <a:lumMod val="65000"/>
                    <a:lumOff val="35000"/>
                  </a:schemeClr>
                </a:solidFill>
              </a:rPr>
              <a:t>In this session we will: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6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22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GB" sz="2200" b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r>
              <a:rPr lang="en-GB" sz="3600" b="0">
                <a:solidFill>
                  <a:schemeClr val="tx1">
                    <a:lumMod val="65000"/>
                    <a:lumOff val="35000"/>
                  </a:schemeClr>
                </a:solidFill>
              </a:rPr>
              <a:t>-&gt; Drive your motivation to kill SNMP!</a:t>
            </a: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GB" sz="36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A silhouette of a hand holding a knife&#10;&#10;Description automatically generated">
            <a:extLst>
              <a:ext uri="{FF2B5EF4-FFF2-40B4-BE49-F238E27FC236}">
                <a16:creationId xmlns:a16="http://schemas.microsoft.com/office/drawing/2014/main" id="{1D201A3C-30EC-D920-880E-3D5106D19B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827" y="529630"/>
            <a:ext cx="1733792" cy="1590897"/>
          </a:xfrm>
          <a:prstGeom prst="rect">
            <a:avLst/>
          </a:prstGeom>
        </p:spPr>
      </p:pic>
      <p:pic>
        <p:nvPicPr>
          <p:cNvPr id="1030" name="Picture 6" descr="Guess who killed Kenny! - Tomb of Ash">
            <a:extLst>
              <a:ext uri="{FF2B5EF4-FFF2-40B4-BE49-F238E27FC236}">
                <a16:creationId xmlns:a16="http://schemas.microsoft.com/office/drawing/2014/main" id="{07BAFBE4-6370-81DD-7F0D-A8E0CB560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979" y="4579527"/>
            <a:ext cx="3022041" cy="169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0721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50DE7F1-1379-F96E-43D6-32DC8312C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4" y="1479819"/>
            <a:ext cx="11549770" cy="370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5321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31EFBFC9-6D06-DD3F-9078-9A0BF2220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92" y="955334"/>
            <a:ext cx="11907615" cy="494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1527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90BE7D0-4A8A-E656-92EB-BC60F6124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34" y="750395"/>
            <a:ext cx="11907531" cy="535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187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Less intrusive and more agile monitoring</a:t>
            </a:r>
            <a:endParaRPr lang="en-GB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4E2D8B8-4F83-74B1-CB00-7B5115BAD8A7}"/>
              </a:ext>
            </a:extLst>
          </p:cNvPr>
          <p:cNvSpPr txBox="1">
            <a:spLocks/>
          </p:cNvSpPr>
          <p:nvPr/>
        </p:nvSpPr>
        <p:spPr>
          <a:xfrm>
            <a:off x="306553" y="1848325"/>
            <a:ext cx="2850984" cy="466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srgbClr val="606672"/>
                </a:solidFill>
                <a:latin typeface="Verdana"/>
              </a:rPr>
              <a:t>Storm Control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A1833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F8379A6-0340-4219-7EF4-FEB371E6907E}"/>
              </a:ext>
            </a:extLst>
          </p:cNvPr>
          <p:cNvSpPr txBox="1">
            <a:spLocks/>
          </p:cNvSpPr>
          <p:nvPr/>
        </p:nvSpPr>
        <p:spPr>
          <a:xfrm>
            <a:off x="6795460" y="1848325"/>
            <a:ext cx="1812759" cy="466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srgbClr val="606672"/>
                </a:solidFill>
                <a:latin typeface="Verdana"/>
              </a:rPr>
              <a:t>Optics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A1833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BB0CF913-F6F0-2455-7BCF-41E00A84E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387" y="2517524"/>
            <a:ext cx="4512469" cy="2632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FF079670-3793-986E-A5E5-CEC7D0048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550" y="2517524"/>
            <a:ext cx="5924674" cy="1056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272981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DBC12-3BFB-60C7-C685-4641DCB9D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/>
              <a:t>Performance </a:t>
            </a:r>
            <a:r>
              <a:rPr lang="en-GB" sz="4800" dirty="0" err="1"/>
              <a:t>measurment</a:t>
            </a:r>
            <a:endParaRPr lang="en-GB" sz="48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D39BDF-B8AC-4B2D-C12F-63CEDAC4D9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7236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Segment routing feature stack</a:t>
            </a:r>
            <a:endParaRPr lang="en-GB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93D20E8-EB66-5D77-BB2B-15D1B1DFA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219" y="1292207"/>
            <a:ext cx="9290557" cy="474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9273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Performance Measurement</a:t>
            </a:r>
            <a:endParaRPr lang="en-GB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87762D70-D6BF-3714-4E41-5CACF89CF97A}"/>
              </a:ext>
            </a:extLst>
          </p:cNvPr>
          <p:cNvSpPr txBox="1">
            <a:spLocks/>
          </p:cNvSpPr>
          <p:nvPr/>
        </p:nvSpPr>
        <p:spPr>
          <a:xfrm>
            <a:off x="473369" y="1612581"/>
            <a:ext cx="10572583" cy="2636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Query's sent every 1s (default 3s)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Probes completed after 10 query's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P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Timestamps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pt-P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added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in hardware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PM Query format: RFC 5357 (TWAMP) or RFC 6374 (MPLS)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0667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Extracted values: Max, Min, Average, Variance, Query's sent/received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A1BAEC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A1833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860A32-A73C-425C-22D4-48FF8F70A00D}"/>
              </a:ext>
            </a:extLst>
          </p:cNvPr>
          <p:cNvSpPr/>
          <p:nvPr/>
        </p:nvSpPr>
        <p:spPr>
          <a:xfrm>
            <a:off x="3767189" y="5282995"/>
            <a:ext cx="477786" cy="465343"/>
          </a:xfrm>
          <a:prstGeom prst="ellipse">
            <a:avLst/>
          </a:prstGeom>
          <a:noFill/>
          <a:ln w="222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</a:rPr>
              <a:t>1</a:t>
            </a:r>
          </a:p>
        </p:txBody>
      </p:sp>
      <p:cxnSp>
        <p:nvCxnSpPr>
          <p:cNvPr id="21" name="Straight Connector 27">
            <a:extLst>
              <a:ext uri="{FF2B5EF4-FFF2-40B4-BE49-F238E27FC236}">
                <a16:creationId xmlns:a16="http://schemas.microsoft.com/office/drawing/2014/main" id="{F4DE04F5-7827-88EF-4C13-D8DBC7507EFD}"/>
              </a:ext>
            </a:extLst>
          </p:cNvPr>
          <p:cNvCxnSpPr>
            <a:cxnSpLocks/>
            <a:stCxn id="20" idx="6"/>
            <a:endCxn id="22" idx="2"/>
          </p:cNvCxnSpPr>
          <p:nvPr/>
        </p:nvCxnSpPr>
        <p:spPr>
          <a:xfrm>
            <a:off x="4244975" y="5515667"/>
            <a:ext cx="3356903" cy="0"/>
          </a:xfrm>
          <a:prstGeom prst="line">
            <a:avLst/>
          </a:prstGeom>
          <a:noFill/>
          <a:ln w="158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6B15F178-D26B-98B6-0923-EE844F812671}"/>
              </a:ext>
            </a:extLst>
          </p:cNvPr>
          <p:cNvSpPr/>
          <p:nvPr/>
        </p:nvSpPr>
        <p:spPr>
          <a:xfrm>
            <a:off x="7601878" y="5282995"/>
            <a:ext cx="477786" cy="465343"/>
          </a:xfrm>
          <a:prstGeom prst="ellipse">
            <a:avLst/>
          </a:prstGeom>
          <a:noFill/>
          <a:ln w="222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</a:rPr>
              <a:t>2</a:t>
            </a:r>
          </a:p>
        </p:txBody>
      </p:sp>
      <p:cxnSp>
        <p:nvCxnSpPr>
          <p:cNvPr id="23" name="Straight Arrow Connector 29">
            <a:extLst>
              <a:ext uri="{FF2B5EF4-FFF2-40B4-BE49-F238E27FC236}">
                <a16:creationId xmlns:a16="http://schemas.microsoft.com/office/drawing/2014/main" id="{6FCD86F1-B168-12FC-17D1-BF4F7C0C775D}"/>
              </a:ext>
            </a:extLst>
          </p:cNvPr>
          <p:cNvCxnSpPr>
            <a:cxnSpLocks/>
          </p:cNvCxnSpPr>
          <p:nvPr/>
        </p:nvCxnSpPr>
        <p:spPr>
          <a:xfrm>
            <a:off x="4306888" y="5367338"/>
            <a:ext cx="3262312" cy="0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" name="Straight Arrow Connector 30">
            <a:extLst>
              <a:ext uri="{FF2B5EF4-FFF2-40B4-BE49-F238E27FC236}">
                <a16:creationId xmlns:a16="http://schemas.microsoft.com/office/drawing/2014/main" id="{7312F7D5-1EDA-106D-4FF0-B21D5D6BDEE9}"/>
              </a:ext>
            </a:extLst>
          </p:cNvPr>
          <p:cNvCxnSpPr>
            <a:cxnSpLocks/>
          </p:cNvCxnSpPr>
          <p:nvPr/>
        </p:nvCxnSpPr>
        <p:spPr>
          <a:xfrm>
            <a:off x="4306887" y="5645944"/>
            <a:ext cx="3236913" cy="0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headEnd type="triangle"/>
            <a:tailEnd type="none"/>
          </a:ln>
          <a:effectLst/>
        </p:spPr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A41CBD2-FD55-633F-AB7F-EA3E05AC0A3E}"/>
              </a:ext>
            </a:extLst>
          </p:cNvPr>
          <p:cNvSpPr txBox="1">
            <a:spLocks/>
          </p:cNvSpPr>
          <p:nvPr/>
        </p:nvSpPr>
        <p:spPr>
          <a:xfrm>
            <a:off x="4567372" y="5151560"/>
            <a:ext cx="1317036" cy="26287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PM Query Packet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04C6D1C3-F17E-C832-12F9-BB2616F3FC02}"/>
              </a:ext>
            </a:extLst>
          </p:cNvPr>
          <p:cNvSpPr txBox="1">
            <a:spLocks/>
          </p:cNvSpPr>
          <p:nvPr/>
        </p:nvSpPr>
        <p:spPr>
          <a:xfrm>
            <a:off x="5938044" y="5622182"/>
            <a:ext cx="1525792" cy="26287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PM Response Packet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2D5051E7-E264-7E55-B7F8-4346BCC027A6}"/>
              </a:ext>
            </a:extLst>
          </p:cNvPr>
          <p:cNvSpPr txBox="1">
            <a:spLocks/>
          </p:cNvSpPr>
          <p:nvPr/>
        </p:nvSpPr>
        <p:spPr>
          <a:xfrm>
            <a:off x="3914907" y="4980518"/>
            <a:ext cx="892835" cy="18958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TX Timestamp T1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00B4F592-0EB2-CF3C-B95D-62A57F1E0588}"/>
              </a:ext>
            </a:extLst>
          </p:cNvPr>
          <p:cNvSpPr txBox="1">
            <a:spLocks/>
          </p:cNvSpPr>
          <p:nvPr/>
        </p:nvSpPr>
        <p:spPr>
          <a:xfrm>
            <a:off x="3914906" y="5843124"/>
            <a:ext cx="892835" cy="18958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TX Timestamp T4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21C849AE-F8ED-0BFE-7C90-DA30E542AEBC}"/>
              </a:ext>
            </a:extLst>
          </p:cNvPr>
          <p:cNvSpPr txBox="1">
            <a:spLocks/>
          </p:cNvSpPr>
          <p:nvPr/>
        </p:nvSpPr>
        <p:spPr>
          <a:xfrm>
            <a:off x="7097382" y="5017830"/>
            <a:ext cx="892835" cy="18958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TX Timestamp T2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4E342506-D5C4-05B0-1339-35A3C13B3C71}"/>
              </a:ext>
            </a:extLst>
          </p:cNvPr>
          <p:cNvSpPr txBox="1">
            <a:spLocks/>
          </p:cNvSpPr>
          <p:nvPr/>
        </p:nvSpPr>
        <p:spPr>
          <a:xfrm>
            <a:off x="7097382" y="5867015"/>
            <a:ext cx="892835" cy="18958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buClr>
                <a:srgbClr val="5B9BD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TX Timestamp T3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1184CD7F-5C4E-BD8F-8FF6-8B00CC76D078}"/>
              </a:ext>
            </a:extLst>
          </p:cNvPr>
          <p:cNvSpPr txBox="1">
            <a:spLocks/>
          </p:cNvSpPr>
          <p:nvPr/>
        </p:nvSpPr>
        <p:spPr>
          <a:xfrm>
            <a:off x="453465" y="4324477"/>
            <a:ext cx="3152525" cy="2063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Clr>
                <a:srgbClr val="A1BAEC">
                  <a:lumMod val="50000"/>
                </a:srgbClr>
              </a:buClr>
              <a:buFont typeface="Arial" panose="020B0604020202020204" pitchFamily="34" charset="0"/>
              <a:buNone/>
            </a:pPr>
            <a:r>
              <a:rPr lang="en-US" sz="1800">
                <a:solidFill>
                  <a:srgbClr val="A1BAEC">
                    <a:lumMod val="50000"/>
                  </a:srgbClr>
                </a:solidFill>
                <a:latin typeface="Verdana"/>
              </a:rPr>
              <a:t>Measurement mode: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One-Way (T2-T1)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Two-Way (T4-T1)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Loopback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endParaRPr lang="en-US" sz="1800">
              <a:solidFill>
                <a:srgbClr val="0A1833"/>
              </a:solidFill>
              <a:latin typeface="Verdana"/>
            </a:endParaRP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52C72D36-8B46-FB40-3700-4C376D45CEA3}"/>
              </a:ext>
            </a:extLst>
          </p:cNvPr>
          <p:cNvSpPr txBox="1">
            <a:spLocks/>
          </p:cNvSpPr>
          <p:nvPr/>
        </p:nvSpPr>
        <p:spPr>
          <a:xfrm>
            <a:off x="9143186" y="4422013"/>
            <a:ext cx="3152525" cy="2063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Clr>
                <a:srgbClr val="A1BAEC">
                  <a:lumMod val="50000"/>
                </a:srgbClr>
              </a:buClr>
              <a:buFont typeface="Arial" panose="020B0604020202020204" pitchFamily="34" charset="0"/>
              <a:buNone/>
            </a:pPr>
            <a:r>
              <a:rPr lang="en-US" sz="1800">
                <a:solidFill>
                  <a:srgbClr val="A1BAEC">
                    <a:lumMod val="50000"/>
                  </a:srgbClr>
                </a:solidFill>
                <a:latin typeface="Verdana"/>
              </a:rPr>
              <a:t>Probes type: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 Interface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 Endpoint</a:t>
            </a:r>
          </a:p>
          <a:p>
            <a:pPr>
              <a:spcAft>
                <a:spcPts val="600"/>
              </a:spcAft>
              <a:buClr>
                <a:srgbClr val="A1BAEC">
                  <a:lumMod val="50000"/>
                </a:srgbClr>
              </a:buClr>
            </a:pPr>
            <a:r>
              <a:rPr lang="en-US" sz="1600">
                <a:solidFill>
                  <a:srgbClr val="606672"/>
                </a:solidFill>
                <a:latin typeface="Verdana"/>
              </a:rPr>
              <a:t> SR-TE</a:t>
            </a:r>
          </a:p>
        </p:txBody>
      </p:sp>
    </p:spTree>
    <p:extLst>
      <p:ext uri="{BB962C8B-B14F-4D97-AF65-F5344CB8AC3E}">
        <p14:creationId xmlns:p14="http://schemas.microsoft.com/office/powerpoint/2010/main" val="36264873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 fontScale="90000"/>
          </a:bodyPr>
          <a:lstStyle/>
          <a:p>
            <a:r>
              <a:rPr lang="en-US" dirty="0"/>
              <a:t>Lisbon-Porto through the coast vs interior of country </a:t>
            </a:r>
            <a:endParaRPr lang="en-GB" dirty="0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D8B467CB-DFCF-7160-E479-5F8ED6330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812" y="1028865"/>
            <a:ext cx="6638943" cy="2463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9">
            <a:extLst>
              <a:ext uri="{FF2B5EF4-FFF2-40B4-BE49-F238E27FC236}">
                <a16:creationId xmlns:a16="http://schemas.microsoft.com/office/drawing/2014/main" id="{16C5DB57-9F08-01DE-85CC-4F5E4DEA3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812" y="3769066"/>
            <a:ext cx="6638943" cy="2395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09C8A9A2-60CF-D37B-960A-F057688752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3810" y="904173"/>
            <a:ext cx="2789162" cy="566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6438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 err="1"/>
              <a:t>Ncs</a:t>
            </a:r>
            <a:r>
              <a:rPr lang="en-US" dirty="0"/>
              <a:t> vs </a:t>
            </a:r>
            <a:r>
              <a:rPr lang="en-US" dirty="0" err="1"/>
              <a:t>asr</a:t>
            </a:r>
            <a:r>
              <a:rPr lang="en-US" dirty="0"/>
              <a:t> </a:t>
            </a:r>
            <a:r>
              <a:rPr lang="en-US" dirty="0" err="1"/>
              <a:t>plataforms</a:t>
            </a:r>
            <a:endParaRPr lang="en-GB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2FCE075E-D176-5303-B389-84214E91F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08" y="1452494"/>
            <a:ext cx="11546504" cy="3446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815134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Dashboard interface mode </a:t>
            </a:r>
            <a:endParaRPr lang="en-GB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6FAAEB5-CD86-B0A5-C97C-06C3082A4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97" y="1180342"/>
            <a:ext cx="11686522" cy="47080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4878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Motivation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F6ECDB-7373-D556-E0F9-0B793FE441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3753" y="431148"/>
            <a:ext cx="4119244" cy="587141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48326-DD21-E292-F18A-CE12E5B52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451" y="2759134"/>
            <a:ext cx="5209648" cy="2768830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US" sz="2200" b="0">
                <a:solidFill>
                  <a:schemeClr val="tx1">
                    <a:lumMod val="65000"/>
                    <a:lumOff val="35000"/>
                  </a:schemeClr>
                </a:solidFill>
              </a:rPr>
              <a:t>If this is a picture of your NOC personnel…</a:t>
            </a:r>
          </a:p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endParaRPr lang="en-US" sz="22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endParaRPr lang="en-US" sz="22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endParaRPr lang="en-US" sz="2200" b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US" sz="2200" b="0">
                <a:solidFill>
                  <a:schemeClr val="tx1">
                    <a:lumMod val="65000"/>
                    <a:lumOff val="35000"/>
                  </a:schemeClr>
                </a:solidFill>
              </a:rPr>
              <a:t>You may have a Finger-Defined Network.</a:t>
            </a:r>
            <a:endParaRPr lang="en-GB" sz="22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D9514C-0DD1-9264-53E3-E114F4505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1716" y="3268859"/>
            <a:ext cx="2350943" cy="174937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87144A1-1581-433A-407E-A12956C1ACDF}"/>
              </a:ext>
            </a:extLst>
          </p:cNvPr>
          <p:cNvSpPr txBox="1">
            <a:spLocks/>
          </p:cNvSpPr>
          <p:nvPr/>
        </p:nvSpPr>
        <p:spPr>
          <a:xfrm>
            <a:off x="200222" y="1566535"/>
            <a:ext cx="5525877" cy="6879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>
                <a:solidFill>
                  <a:schemeClr val="tx1">
                    <a:lumMod val="65000"/>
                    <a:lumOff val="35000"/>
                  </a:schemeClr>
                </a:solidFill>
              </a:rPr>
              <a:t>How do you monitor your Network?</a:t>
            </a:r>
          </a:p>
        </p:txBody>
      </p:sp>
    </p:spTree>
    <p:extLst>
      <p:ext uri="{BB962C8B-B14F-4D97-AF65-F5344CB8AC3E}">
        <p14:creationId xmlns:p14="http://schemas.microsoft.com/office/powerpoint/2010/main" val="2710602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Dashboard endpoint mode </a:t>
            </a:r>
            <a:endParaRPr lang="en-GB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0872B81-6038-1B43-ED8A-43951EFEC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45" y="1073654"/>
            <a:ext cx="11878310" cy="47106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1420640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DBC12-3BFB-60C7-C685-4641DCB9D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/>
              <a:t>Network map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D39BDF-B8AC-4B2D-C12F-63CEDAC4D9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4503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4CD68C50-D80D-27E4-05C4-CCD89E65E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798"/>
            <a:ext cx="12192000" cy="593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071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Backbone and core</a:t>
            </a:r>
            <a:endParaRPr lang="en-GB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FD4C3F2-E367-71B9-3C18-79DD03B17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55" y="1000125"/>
            <a:ext cx="4647508" cy="509428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E917AD4-96E7-28AF-4116-1AE930071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426" y="1799866"/>
            <a:ext cx="2759868" cy="364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525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Access ring example</a:t>
            </a:r>
            <a:endParaRPr lang="en-GB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C3E2815-DFAF-0A5A-E409-098D07CBF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0271" y="1502314"/>
            <a:ext cx="4376516" cy="445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0220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E0522BCE-F1ED-A5BA-DBC6-11464327D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232"/>
            <a:ext cx="12192000" cy="636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6994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73B9B4-72E3-4736-9FB0-B01D048D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 dirty="0"/>
              <a:t>bugs…. ups</a:t>
            </a:r>
            <a:endParaRPr lang="en-GB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9B5DB442-CA31-791A-9362-037CFB6E7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7172" y="6010083"/>
            <a:ext cx="673409" cy="450180"/>
          </a:xfrm>
          <a:prstGeom prst="rect">
            <a:avLst/>
          </a:prstGeo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7B89B8AD-55E6-AC69-C666-EEF91DC5D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87" y="3798042"/>
            <a:ext cx="638738" cy="392824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C2CF6D48-7AD3-6996-8E6E-EDBB6B4C5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281" y="529113"/>
            <a:ext cx="878091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Bug Vetores, Ícones e Planos de Fundo para Baixar Grátis">
            <a:extLst>
              <a:ext uri="{FF2B5EF4-FFF2-40B4-BE49-F238E27FC236}">
                <a16:creationId xmlns:a16="http://schemas.microsoft.com/office/drawing/2014/main" id="{03C2DABE-64C5-7EBE-EC26-99CFD8C5C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224" y="5716492"/>
            <a:ext cx="1484312" cy="103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Why you should let this creepy bug live in your house | WGME">
            <a:extLst>
              <a:ext uri="{FF2B5EF4-FFF2-40B4-BE49-F238E27FC236}">
                <a16:creationId xmlns:a16="http://schemas.microsoft.com/office/drawing/2014/main" id="{6805F4F1-ADC7-A1D3-0B40-BE6C78B6D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7830" y="2815380"/>
            <a:ext cx="982662" cy="98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Bug Club Family | Primary Curriculum">
            <a:extLst>
              <a:ext uri="{FF2B5EF4-FFF2-40B4-BE49-F238E27FC236}">
                <a16:creationId xmlns:a16="http://schemas.microsoft.com/office/drawing/2014/main" id="{D155506E-69A3-BEA3-A124-E2CEF91FC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4391" y="305224"/>
            <a:ext cx="641350" cy="64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8965574-D142-0254-6014-88F7DD8DC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8959" y="1883435"/>
            <a:ext cx="9794081" cy="2302805"/>
          </a:xfrm>
        </p:spPr>
        <p:txBody>
          <a:bodyPr>
            <a:normAutofit/>
          </a:bodyPr>
          <a:lstStyle/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IOS-XR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release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7.3.1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perf-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meas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probes weren’t working on BVI’s interfaces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release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7.5.2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they didn’t work on ES MH-SFA, MH-AA-PA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endpoint mode there wasn’t a yang model for last probe result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Beginning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24.1.x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release fixed all the above, but broke all ipv6 endpoint probes</a:t>
            </a:r>
          </a:p>
          <a:p>
            <a:pPr marL="388610" indent="-182875" algn="just"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IOS-XE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Catalyst switches had random drops – fixed in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17.12.1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053C0E7-3620-6E26-6EB2-DDE54B9E5431}"/>
              </a:ext>
            </a:extLst>
          </p:cNvPr>
          <p:cNvSpPr txBox="1">
            <a:spLocks/>
          </p:cNvSpPr>
          <p:nvPr/>
        </p:nvSpPr>
        <p:spPr>
          <a:xfrm>
            <a:off x="1640861" y="4855074"/>
            <a:ext cx="8438972" cy="519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5735" algn="just">
              <a:buClr>
                <a:schemeClr val="accent1"/>
              </a:buClr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Many TAC cases opened, a lot of calls and countless hours wasted….</a:t>
            </a:r>
          </a:p>
        </p:txBody>
      </p:sp>
    </p:spTree>
    <p:extLst>
      <p:ext uri="{BB962C8B-B14F-4D97-AF65-F5344CB8AC3E}">
        <p14:creationId xmlns:p14="http://schemas.microsoft.com/office/powerpoint/2010/main" val="192611538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02" y="252001"/>
            <a:ext cx="10772775" cy="1658199"/>
          </a:xfrm>
        </p:spPr>
        <p:txBody>
          <a:bodyPr>
            <a:normAutofit/>
          </a:bodyPr>
          <a:lstStyle/>
          <a:p>
            <a:r>
              <a:rPr lang="en-US"/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982" y="2091967"/>
            <a:ext cx="5378207" cy="2251434"/>
          </a:xfrm>
        </p:spPr>
        <p:txBody>
          <a:bodyPr>
            <a:normAutofit/>
          </a:bodyPr>
          <a:lstStyle/>
          <a:p>
            <a:pPr marL="0" lvl="1" indent="0" algn="just">
              <a:lnSpc>
                <a:spcPct val="100000"/>
              </a:lnSpc>
              <a:spcBef>
                <a:spcPts val="1300"/>
              </a:spcBef>
              <a:buNone/>
            </a:pP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FCT|FCCN</a:t>
            </a:r>
          </a:p>
          <a:p>
            <a:pPr marL="0" lvl="1" indent="0" algn="just">
              <a:lnSpc>
                <a:spcPct val="100000"/>
              </a:lnSpc>
              <a:spcBef>
                <a:spcPts val="1300"/>
              </a:spcBef>
              <a:buNone/>
            </a:pP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Network Services Area Manager</a:t>
            </a:r>
          </a:p>
          <a:p>
            <a:pPr marL="0" lvl="1" indent="0" algn="just">
              <a:lnSpc>
                <a:spcPct val="100000"/>
              </a:lnSpc>
              <a:spcBef>
                <a:spcPts val="1300"/>
              </a:spcBef>
              <a:buNone/>
            </a:pP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João Silva 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joao.silva@fccn.pt</a:t>
            </a:r>
            <a:endParaRPr lang="en-US" sz="2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" lvl="1" indent="0">
              <a:buNone/>
            </a:pPr>
            <a:endParaRPr lang="en-US" sz="2200" dirty="0"/>
          </a:p>
          <a:p>
            <a:pPr marL="4572" lvl="1" indent="0">
              <a:buNone/>
            </a:pPr>
            <a:endParaRPr lang="en-US" sz="2200" dirty="0"/>
          </a:p>
          <a:p>
            <a:pPr lvl="1"/>
            <a:endParaRPr lang="en-US" sz="2200" dirty="0"/>
          </a:p>
          <a:p>
            <a:pPr lvl="1"/>
            <a:endParaRPr lang="en-US" sz="22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044C74D-4DB7-3424-A9CF-34697F2885A1}"/>
              </a:ext>
            </a:extLst>
          </p:cNvPr>
          <p:cNvSpPr txBox="1">
            <a:spLocks/>
          </p:cNvSpPr>
          <p:nvPr/>
        </p:nvSpPr>
        <p:spPr>
          <a:xfrm>
            <a:off x="4682906" y="4525168"/>
            <a:ext cx="2826187" cy="798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lnSpc>
                <a:spcPct val="100000"/>
              </a:lnSpc>
              <a:spcBef>
                <a:spcPts val="1300"/>
              </a:spcBef>
              <a:buFont typeface="Arial" panose="020B0604020202020204" pitchFamily="34" charset="0"/>
              <a:buNone/>
            </a:pPr>
            <a:r>
              <a:rPr lang="en-US" sz="3200" b="1">
                <a:solidFill>
                  <a:schemeClr val="tx1">
                    <a:lumMod val="65000"/>
                    <a:lumOff val="35000"/>
                  </a:schemeClr>
                </a:solidFill>
              </a:rPr>
              <a:t>Over and Out!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68783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Why change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0373B-2BFD-44DF-3520-3CE958036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50" y="1496120"/>
            <a:ext cx="11330334" cy="4719078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us, personally:</a:t>
            </a: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Switches logs full of messages: “%SNMP-3-RESPONSE_DELAYED: processing 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GetNext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entSensorType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(150023 msecs)”, too many SNMP collectors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Routers: Change of default values in control-plane policies to accommodate the rate of snmp requests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Inability to fetch important data in equipment's, 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ie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evpn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/perf-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meas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bgp</a:t>
            </a: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2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afi’s-safi’s</a:t>
            </a:r>
            <a:endParaRPr lang="en-US" sz="2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Short spaced glitches where very hard to see</a:t>
            </a:r>
          </a:p>
          <a:p>
            <a:pPr>
              <a:lnSpc>
                <a:spcPct val="95000"/>
              </a:lnSpc>
              <a:buClr>
                <a:schemeClr val="accent1"/>
              </a:buClr>
            </a:pPr>
            <a:endParaRPr lang="en-US" sz="2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 in motion to:</a:t>
            </a:r>
          </a:p>
          <a:p>
            <a:pPr>
              <a:lnSpc>
                <a:spcPct val="95000"/>
              </a:lnSpc>
              <a:buClr>
                <a:schemeClr val="accent1"/>
              </a:buClr>
            </a:pPr>
            <a:r>
              <a:rPr lang="en-US" sz="2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-&gt; Improve visibility to help troubleshoot = faster problem resolution</a:t>
            </a:r>
          </a:p>
        </p:txBody>
      </p:sp>
    </p:spTree>
    <p:extLst>
      <p:ext uri="{BB962C8B-B14F-4D97-AF65-F5344CB8AC3E}">
        <p14:creationId xmlns:p14="http://schemas.microsoft.com/office/powerpoint/2010/main" val="1006070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“Pushing” More Data Really Does Work Better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249542-A90B-1D60-4B1F-3496D848B7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35" y="1310684"/>
            <a:ext cx="10377693" cy="450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253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DBC12-3BFB-60C7-C685-4641DCB9D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/>
              <a:t>streaming telemetry stack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D39BDF-B8AC-4B2D-C12F-63CEDAC4D9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76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57A3-51A9-A744-C7A3-0F069C78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50" y="247828"/>
            <a:ext cx="10784078" cy="687936"/>
          </a:xfrm>
        </p:spPr>
        <p:txBody>
          <a:bodyPr>
            <a:normAutofit/>
          </a:bodyPr>
          <a:lstStyle/>
          <a:p>
            <a:r>
              <a:rPr lang="en-US"/>
              <a:t>First things, first: Telemetry stack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0373B-2BFD-44DF-3520-3CE958036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014" y="1303518"/>
            <a:ext cx="5971899" cy="4719078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GB" sz="2200" b="1">
                <a:solidFill>
                  <a:schemeClr val="tx1">
                    <a:lumMod val="65000"/>
                    <a:lumOff val="35000"/>
                  </a:schemeClr>
                </a:solidFill>
              </a:rPr>
              <a:t>So, what is all this fuss about Streaming Telemetry</a:t>
            </a:r>
            <a:r>
              <a:rPr lang="en-GB" sz="220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Real-time data collection and transmission for monitoring.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Continuous and automated delivery of telemetry data.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Faster issue detection and response.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Enables historical data analysis.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Relies on efficient and reliable protocols.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Provides visibility into network and system operations.</a:t>
            </a:r>
          </a:p>
          <a:p>
            <a:pPr>
              <a:lnSpc>
                <a:spcPct val="9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tx1">
                    <a:lumMod val="65000"/>
                    <a:lumOff val="35000"/>
                  </a:schemeClr>
                </a:solidFill>
              </a:rPr>
              <a:t> Optimizes performance, enhances security, ensures reliability.</a:t>
            </a: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071A07-5938-B5C7-6F20-F743175FA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913" y="1751844"/>
            <a:ext cx="5973629" cy="362170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DBF66E0-40C5-C52B-13D2-97A8B4ED8FA3}"/>
              </a:ext>
            </a:extLst>
          </p:cNvPr>
          <p:cNvSpPr txBox="1">
            <a:spLocks/>
          </p:cNvSpPr>
          <p:nvPr/>
        </p:nvSpPr>
        <p:spPr>
          <a:xfrm>
            <a:off x="3534012" y="6045131"/>
            <a:ext cx="5971899" cy="635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US" sz="220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r>
              <a:rPr lang="en-US" sz="2200" strike="sngStrike">
                <a:solidFill>
                  <a:schemeClr val="tx1">
                    <a:lumMod val="65000"/>
                    <a:lumOff val="35000"/>
                  </a:schemeClr>
                </a:solidFill>
              </a:rPr>
              <a:t>Scream</a:t>
            </a:r>
            <a:r>
              <a:rPr lang="en-US" sz="2200">
                <a:solidFill>
                  <a:schemeClr val="tx1">
                    <a:lumMod val="65000"/>
                    <a:lumOff val="35000"/>
                  </a:schemeClr>
                </a:solidFill>
              </a:rPr>
              <a:t> Stream If You </a:t>
            </a:r>
            <a:r>
              <a:rPr lang="en-US" sz="220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Wanna</a:t>
            </a:r>
            <a:r>
              <a:rPr lang="en-US" sz="2200">
                <a:solidFill>
                  <a:schemeClr val="tx1">
                    <a:lumMod val="65000"/>
                    <a:lumOff val="35000"/>
                  </a:schemeClr>
                </a:solidFill>
              </a:rPr>
              <a:t> Go Faster”</a:t>
            </a:r>
            <a:endParaRPr lang="en-GB" sz="2000" b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38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35CC-FE8D-7836-9BD8-9286CA451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/>
              <a:t>Data model layer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3A5F1-AF97-6FC6-8D8E-EC7FB2B7A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52631" y="4016895"/>
            <a:ext cx="5408123" cy="1204586"/>
          </a:xfrm>
        </p:spPr>
        <p:txBody>
          <a:bodyPr/>
          <a:lstStyle/>
          <a:p>
            <a:r>
              <a:rPr lang="en-GB" b="1">
                <a:solidFill>
                  <a:schemeClr val="accent6">
                    <a:lumMod val="50000"/>
                  </a:schemeClr>
                </a:solidFill>
              </a:rPr>
              <a:t>Raw data </a:t>
            </a:r>
            <a:r>
              <a:rPr lang="en-GB" b="1" err="1">
                <a:solidFill>
                  <a:schemeClr val="accent6">
                    <a:lumMod val="50000"/>
                  </a:schemeClr>
                </a:solidFill>
              </a:rPr>
              <a:t>maped</a:t>
            </a:r>
            <a:r>
              <a:rPr lang="en-GB" b="1">
                <a:solidFill>
                  <a:schemeClr val="accent6">
                    <a:lumMod val="50000"/>
                  </a:schemeClr>
                </a:solidFill>
              </a:rPr>
              <a:t> to a model</a:t>
            </a:r>
          </a:p>
          <a:p>
            <a:r>
              <a:rPr lang="en-GB" b="1">
                <a:solidFill>
                  <a:schemeClr val="accent6">
                    <a:lumMod val="50000"/>
                  </a:schemeClr>
                </a:solidFill>
              </a:rPr>
              <a:t>(YANG models: Native, </a:t>
            </a:r>
            <a:r>
              <a:rPr lang="en-GB" b="1" err="1">
                <a:solidFill>
                  <a:schemeClr val="accent6">
                    <a:lumMod val="50000"/>
                  </a:schemeClr>
                </a:solidFill>
              </a:rPr>
              <a:t>OpenConfig</a:t>
            </a:r>
            <a:r>
              <a:rPr lang="en-GB" b="1">
                <a:solidFill>
                  <a:schemeClr val="accent6">
                    <a:lumMod val="50000"/>
                  </a:schemeClr>
                </a:solidFill>
              </a:rPr>
              <a:t>, etc)</a:t>
            </a:r>
          </a:p>
        </p:txBody>
      </p:sp>
    </p:spTree>
    <p:extLst>
      <p:ext uri="{BB962C8B-B14F-4D97-AF65-F5344CB8AC3E}">
        <p14:creationId xmlns:p14="http://schemas.microsoft.com/office/powerpoint/2010/main" val="3707206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E136CE4EF3E946A8C4B16DC1CC4F07" ma:contentTypeVersion="2" ma:contentTypeDescription="Create a new document." ma:contentTypeScope="" ma:versionID="6c9bc740bee880638cf53880d52e7dc0">
  <xsd:schema xmlns:xsd="http://www.w3.org/2001/XMLSchema" xmlns:xs="http://www.w3.org/2001/XMLSchema" xmlns:p="http://schemas.microsoft.com/office/2006/metadata/properties" xmlns:ns2="3d8be254-cec2-4bc4-94ad-191c284c9d6b" targetNamespace="http://schemas.microsoft.com/office/2006/metadata/properties" ma:root="true" ma:fieldsID="b91c5b6adce56501d1a83e4f704cd847" ns2:_="">
    <xsd:import namespace="3d8be254-cec2-4bc4-94ad-191c284c9d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8be254-cec2-4bc4-94ad-191c284c9d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21C85A-97C0-4CBC-B117-2034241A4A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3F5534-8F9F-4E21-A8ED-9C6934D64C86}">
  <ds:schemaRefs>
    <ds:schemaRef ds:uri="3d8be254-cec2-4bc4-94ad-191c284c9d6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4DAE00A-57C8-4E95-B88E-DE15AB2DE9D2}">
  <ds:schemaRefs>
    <ds:schemaRef ds:uri="3d8be254-cec2-4bc4-94ad-191c284c9d6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7280</TotalTime>
  <Words>1161</Words>
  <Application>Microsoft Office PowerPoint</Application>
  <PresentationFormat>Ecrã Panorâmico</PresentationFormat>
  <Paragraphs>196</Paragraphs>
  <Slides>47</Slides>
  <Notes>16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47</vt:i4>
      </vt:variant>
    </vt:vector>
  </HeadingPairs>
  <TitlesOfParts>
    <vt:vector size="53" baseType="lpstr">
      <vt:lpstr>Arial</vt:lpstr>
      <vt:lpstr>Calibri</vt:lpstr>
      <vt:lpstr>Calibri Light</vt:lpstr>
      <vt:lpstr>Verdana</vt:lpstr>
      <vt:lpstr>Wingdings 2</vt:lpstr>
      <vt:lpstr>Office Theme</vt:lpstr>
      <vt:lpstr>Streaming Telemetry</vt:lpstr>
      <vt:lpstr>HLD in 2019 for -&gt; RCTS 2.0 building blocks</vt:lpstr>
      <vt:lpstr>Hidden Agenda</vt:lpstr>
      <vt:lpstr>Motivation</vt:lpstr>
      <vt:lpstr>Why change</vt:lpstr>
      <vt:lpstr>“Pushing” More Data Really Does Work Better</vt:lpstr>
      <vt:lpstr>streaming telemetry stack</vt:lpstr>
      <vt:lpstr>First things, first: Telemetry stack</vt:lpstr>
      <vt:lpstr>Data model layer</vt:lpstr>
      <vt:lpstr>Yang data models, this is where all begins</vt:lpstr>
      <vt:lpstr>How to explore Yang data models</vt:lpstr>
      <vt:lpstr>Configuration vs operational</vt:lpstr>
      <vt:lpstr>How to explore Yang data models</vt:lpstr>
      <vt:lpstr>producer layer</vt:lpstr>
      <vt:lpstr>Publication options</vt:lpstr>
      <vt:lpstr>Telemetry taxonomy</vt:lpstr>
      <vt:lpstr>exporter layer</vt:lpstr>
      <vt:lpstr>MDT modes, dial-in vs dial-out</vt:lpstr>
      <vt:lpstr>analytics layer</vt:lpstr>
      <vt:lpstr>Analytics stack - tig</vt:lpstr>
      <vt:lpstr>architecture</vt:lpstr>
      <vt:lpstr>Try it! No, really try it!!</vt:lpstr>
      <vt:lpstr>Precision!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Less intrusive and more agile monitoring</vt:lpstr>
      <vt:lpstr>Performance measurment</vt:lpstr>
      <vt:lpstr>Segment routing feature stack</vt:lpstr>
      <vt:lpstr>Performance Measurement</vt:lpstr>
      <vt:lpstr>Lisbon-Porto through the coast vs interior of country </vt:lpstr>
      <vt:lpstr>Ncs vs asr plataforms</vt:lpstr>
      <vt:lpstr>Dashboard interface mode </vt:lpstr>
      <vt:lpstr>Dashboard endpoint mode </vt:lpstr>
      <vt:lpstr>Network map</vt:lpstr>
      <vt:lpstr>Apresentação do PowerPoint</vt:lpstr>
      <vt:lpstr>Backbone and core</vt:lpstr>
      <vt:lpstr>Access ring example</vt:lpstr>
      <vt:lpstr>Apresentação do PowerPoint</vt:lpstr>
      <vt:lpstr>bugs…. ups</vt:lpstr>
      <vt:lpstr>Thank you!</vt:lpstr>
    </vt:vector>
  </TitlesOfParts>
  <Company>FCCN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Hugo Mendes</dc:creator>
  <cp:lastModifiedBy>Joao Silva</cp:lastModifiedBy>
  <cp:revision>12</cp:revision>
  <dcterms:created xsi:type="dcterms:W3CDTF">2021-07-02T16:17:25Z</dcterms:created>
  <dcterms:modified xsi:type="dcterms:W3CDTF">2024-11-13T13:46:10Z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0x010100BCE136CE4EF3E946A8C4B16DC1CC4F07</vt:lpwstr>
  </property>
  <property fmtid="{D5CDD505-2E9C-101B-9397-08002B2CF9AE}" pid="3" name="MediaServiceImageTags">
    <vt:lpwstr/>
  </property>
</Properties>
</file>