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345" r:id="rId5"/>
    <p:sldId id="350" r:id="rId6"/>
    <p:sldId id="355" r:id="rId7"/>
    <p:sldId id="371" r:id="rId8"/>
    <p:sldId id="318" r:id="rId9"/>
    <p:sldId id="342" r:id="rId10"/>
    <p:sldId id="372" r:id="rId11"/>
    <p:sldId id="373" r:id="rId12"/>
    <p:sldId id="269" r:id="rId13"/>
    <p:sldId id="364" r:id="rId14"/>
    <p:sldId id="379" r:id="rId15"/>
    <p:sldId id="310" r:id="rId16"/>
    <p:sldId id="375" r:id="rId17"/>
    <p:sldId id="367" r:id="rId18"/>
    <p:sldId id="369" r:id="rId19"/>
    <p:sldId id="306" r:id="rId20"/>
    <p:sldId id="368" r:id="rId21"/>
  </p:sldIdLst>
  <p:sldSz cx="12192000" cy="6858000"/>
  <p:notesSz cx="67945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088" userDrawn="1">
          <p15:clr>
            <a:srgbClr val="A4A3A4"/>
          </p15:clr>
        </p15:guide>
        <p15:guide id="4" pos="38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249"/>
    <a:srgbClr val="004361"/>
    <a:srgbClr val="1C4161"/>
    <a:srgbClr val="ED1556"/>
    <a:srgbClr val="013F5E"/>
    <a:srgbClr val="003F5E"/>
    <a:srgbClr val="00436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 autoAdjust="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>
        <p:guide orient="horz" pos="2160"/>
        <p:guide pos="3840"/>
        <p:guide orient="horz" pos="2088"/>
        <p:guide pos="3845"/>
      </p:guideLst>
    </p:cSldViewPr>
  </p:slideViewPr>
  <p:outlineViewPr>
    <p:cViewPr>
      <p:scale>
        <a:sx n="33" d="100"/>
        <a:sy n="33" d="100"/>
      </p:scale>
      <p:origin x="0" y="1692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759" cy="496253"/>
          </a:xfrm>
          <a:prstGeom prst="rect">
            <a:avLst/>
          </a:prstGeom>
        </p:spPr>
        <p:txBody>
          <a:bodyPr vert="horz" lIns="91303" tIns="45651" rIns="91303" bIns="45651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57" y="0"/>
            <a:ext cx="2944759" cy="496253"/>
          </a:xfrm>
          <a:prstGeom prst="rect">
            <a:avLst/>
          </a:prstGeom>
        </p:spPr>
        <p:txBody>
          <a:bodyPr vert="horz" lIns="91303" tIns="45651" rIns="91303" bIns="45651" rtlCol="0"/>
          <a:lstStyle>
            <a:lvl1pPr algn="r">
              <a:defRPr sz="1200"/>
            </a:lvl1pPr>
          </a:lstStyle>
          <a:p>
            <a:fld id="{DCFA2A58-5188-4AFA-B2A4-94C11886DE2D}" type="datetimeFigureOut">
              <a:rPr lang="en-GB" smtClean="0"/>
              <a:pPr/>
              <a:t>21/02/2017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3562"/>
            <a:ext cx="2944759" cy="496253"/>
          </a:xfrm>
          <a:prstGeom prst="rect">
            <a:avLst/>
          </a:prstGeom>
        </p:spPr>
        <p:txBody>
          <a:bodyPr vert="horz" lIns="91303" tIns="45651" rIns="91303" bIns="45651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57" y="9433562"/>
            <a:ext cx="2944759" cy="496253"/>
          </a:xfrm>
          <a:prstGeom prst="rect">
            <a:avLst/>
          </a:prstGeom>
        </p:spPr>
        <p:txBody>
          <a:bodyPr vert="horz" lIns="91303" tIns="45651" rIns="91303" bIns="45651" rtlCol="0" anchor="b"/>
          <a:lstStyle>
            <a:lvl1pPr algn="r">
              <a:defRPr sz="1200"/>
            </a:lvl1pPr>
          </a:lstStyle>
          <a:p>
            <a:fld id="{4DB7355F-8B4E-49A5-ABCF-C34750BF2F3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08555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4283" cy="498296"/>
          </a:xfrm>
          <a:prstGeom prst="rect">
            <a:avLst/>
          </a:prstGeom>
        </p:spPr>
        <p:txBody>
          <a:bodyPr vert="horz" lIns="91303" tIns="45651" rIns="91303" bIns="45651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1"/>
            <a:ext cx="2944283" cy="498296"/>
          </a:xfrm>
          <a:prstGeom prst="rect">
            <a:avLst/>
          </a:prstGeom>
        </p:spPr>
        <p:txBody>
          <a:bodyPr vert="horz" lIns="91303" tIns="45651" rIns="91303" bIns="45651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pPr/>
              <a:t>21/02/2017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19100" y="1241425"/>
            <a:ext cx="59563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03" tIns="45651" rIns="91303" bIns="45651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9487"/>
            <a:ext cx="5435600" cy="3910488"/>
          </a:xfrm>
          <a:prstGeom prst="rect">
            <a:avLst/>
          </a:prstGeom>
        </p:spPr>
        <p:txBody>
          <a:bodyPr vert="horz" lIns="91303" tIns="45651" rIns="91303" bIns="4565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33108"/>
            <a:ext cx="2944283" cy="498294"/>
          </a:xfrm>
          <a:prstGeom prst="rect">
            <a:avLst/>
          </a:prstGeom>
        </p:spPr>
        <p:txBody>
          <a:bodyPr vert="horz" lIns="91303" tIns="45651" rIns="91303" bIns="45651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33108"/>
            <a:ext cx="2944283" cy="498294"/>
          </a:xfrm>
          <a:prstGeom prst="rect">
            <a:avLst/>
          </a:prstGeom>
        </p:spPr>
        <p:txBody>
          <a:bodyPr vert="horz" lIns="91303" tIns="45651" rIns="91303" bIns="45651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08538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75903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19100" y="1241425"/>
            <a:ext cx="5956300" cy="33512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6596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19100" y="1241425"/>
            <a:ext cx="5956300" cy="33512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11104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19100" y="1241425"/>
            <a:ext cx="5956300" cy="33512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30019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19100" y="1241425"/>
            <a:ext cx="5956300" cy="33512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69189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19100" y="1241425"/>
            <a:ext cx="5956300" cy="33512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35614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19100" y="1241425"/>
            <a:ext cx="5956300" cy="33512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61370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19100" y="1241425"/>
            <a:ext cx="5956300" cy="33512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17933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19100" y="1241425"/>
            <a:ext cx="5956300" cy="33512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44630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95264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19100" y="1241425"/>
            <a:ext cx="5956300" cy="33512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44630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19100" y="1241425"/>
            <a:ext cx="5956300" cy="33512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54582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85632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19100" y="1241425"/>
            <a:ext cx="5956300" cy="33512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23142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19100" y="1241425"/>
            <a:ext cx="5956300" cy="33512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89973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19100" y="1241425"/>
            <a:ext cx="5956300" cy="33512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5029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59267" y="2128672"/>
            <a:ext cx="12310533" cy="4729328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85559" y="245421"/>
            <a:ext cx="12031580" cy="1195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9411188" y="633663"/>
            <a:ext cx="2091451" cy="1114928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30195" y="2448124"/>
            <a:ext cx="5096933" cy="375289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930195" y="4552754"/>
            <a:ext cx="5003269" cy="43634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930196" y="1830669"/>
            <a:ext cx="5012795" cy="503459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0196" y="1331495"/>
            <a:ext cx="5012795" cy="473242"/>
          </a:xfrm>
        </p:spPr>
        <p:txBody>
          <a:bodyPr>
            <a:noAutofit/>
          </a:bodyPr>
          <a:lstStyle>
            <a:lvl1pPr marL="0" indent="0">
              <a:buNone/>
              <a:defRPr sz="3200" b="1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930195" y="4921727"/>
            <a:ext cx="5003269" cy="4283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930195" y="2821105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/>
              <a:t>Role in Project, GÉANT Project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30195" y="3166010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/>
              <a:t>Role in Organisation, Organisation Name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15093" y="3682169"/>
            <a:ext cx="914400" cy="190399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pPr lvl="0"/>
            <a:r>
              <a:rPr lang="en-US" dirty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90" y="1716840"/>
            <a:ext cx="6172201" cy="4144217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716837"/>
            <a:ext cx="4314825" cy="415215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9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489285" y="304803"/>
            <a:ext cx="55533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003F5D"/>
                </a:solidFill>
              </a:rPr>
              <a:t>Style</a:t>
            </a:r>
            <a:r>
              <a:rPr lang="en-GB" sz="2400" b="1" baseline="0" dirty="0">
                <a:solidFill>
                  <a:srgbClr val="003F5D"/>
                </a:solidFill>
              </a:rPr>
              <a:t> Guide</a:t>
            </a:r>
          </a:p>
          <a:p>
            <a:r>
              <a:rPr lang="en-GB" sz="2400" baseline="0" dirty="0">
                <a:solidFill>
                  <a:srgbClr val="ED1556"/>
                </a:solidFill>
              </a:rPr>
              <a:t>A Guide to Using the New GÉANT Template</a:t>
            </a:r>
            <a:endParaRPr lang="en-GB" sz="24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585277" y="1331502"/>
            <a:ext cx="1047653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3" indent="-285753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3F5D"/>
                </a:solidFill>
              </a:rPr>
              <a:t>This template is for use both to</a:t>
            </a:r>
            <a:r>
              <a:rPr lang="en-GB" sz="1800" baseline="0" dirty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85753" indent="-285753">
              <a:buFont typeface="Arial" panose="020B0604020202020204" pitchFamily="34" charset="0"/>
              <a:buChar char="•"/>
            </a:pPr>
            <a:endParaRPr lang="en-GB" sz="1800" baseline="0" dirty="0">
              <a:solidFill>
                <a:srgbClr val="003F5D"/>
              </a:solidFill>
            </a:endParaRPr>
          </a:p>
          <a:p>
            <a:pPr marL="285753" indent="-285753">
              <a:buFont typeface="Arial" panose="020B0604020202020204" pitchFamily="34" charset="0"/>
              <a:buChar char="•"/>
            </a:pPr>
            <a:r>
              <a:rPr lang="en-GB" sz="1800" baseline="0" dirty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800" baseline="0" dirty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sz="1800" baseline="0" dirty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sz="1800" baseline="0" dirty="0">
              <a:solidFill>
                <a:srgbClr val="ED1556"/>
              </a:solidFill>
            </a:endParaRPr>
          </a:p>
          <a:p>
            <a:pPr marL="285753" indent="-285753">
              <a:buFont typeface="Arial" panose="020B0604020202020204" pitchFamily="34" charset="0"/>
              <a:buChar char="•"/>
            </a:pPr>
            <a:endParaRPr lang="en-GB" sz="1800" baseline="0" dirty="0">
              <a:solidFill>
                <a:srgbClr val="ED1556"/>
              </a:solidFill>
            </a:endParaRPr>
          </a:p>
          <a:p>
            <a:pPr marL="285753" indent="-285753">
              <a:buFont typeface="Arial" panose="020B0604020202020204" pitchFamily="34" charset="0"/>
              <a:buChar char="•"/>
            </a:pPr>
            <a:r>
              <a:rPr lang="en-GB" sz="1800" baseline="0" dirty="0">
                <a:solidFill>
                  <a:srgbClr val="003F5D"/>
                </a:solidFill>
              </a:rPr>
              <a:t>The title slide has space for the speaker’s own organisation logo which should be no larger than the main GÉANT logo </a:t>
            </a:r>
          </a:p>
          <a:p>
            <a:pPr marL="285753" indent="-285753">
              <a:buFont typeface="Arial" panose="020B0604020202020204" pitchFamily="34" charset="0"/>
              <a:buChar char="•"/>
            </a:pPr>
            <a:endParaRPr lang="en-GB" sz="1800" baseline="0" dirty="0">
              <a:solidFill>
                <a:srgbClr val="003F5D"/>
              </a:solidFill>
            </a:endParaRPr>
          </a:p>
          <a:p>
            <a:pPr marL="285753" indent="-285753">
              <a:buFont typeface="Arial" panose="020B0604020202020204" pitchFamily="34" charset="0"/>
              <a:buChar char="•"/>
            </a:pPr>
            <a:r>
              <a:rPr lang="en-GB" sz="1800" baseline="0" dirty="0">
                <a:solidFill>
                  <a:srgbClr val="003F5D"/>
                </a:solidFill>
              </a:rPr>
              <a:t>There are two end slide versions: </a:t>
            </a:r>
          </a:p>
          <a:p>
            <a:pPr marL="742960" lvl="1" indent="-285753">
              <a:buFont typeface="Arial" panose="020B0604020202020204" pitchFamily="34" charset="0"/>
              <a:buChar char="•"/>
            </a:pPr>
            <a:r>
              <a:rPr lang="en-GB" sz="1800" baseline="0" dirty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742960" lvl="1" indent="-285753">
              <a:buFont typeface="Arial" panose="020B0604020202020204" pitchFamily="34" charset="0"/>
              <a:buChar char="•"/>
            </a:pPr>
            <a:r>
              <a:rPr lang="en-GB" sz="1800" baseline="0" dirty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457206" lvl="1" indent="0">
              <a:buFont typeface="Arial" panose="020B0604020202020204" pitchFamily="34" charset="0"/>
              <a:buNone/>
            </a:pPr>
            <a:r>
              <a:rPr lang="en-GB" sz="1800" baseline="0" dirty="0">
                <a:solidFill>
                  <a:srgbClr val="003F5D"/>
                </a:solidFill>
              </a:rPr>
              <a:t>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GB" sz="1800" baseline="0" dirty="0">
                <a:solidFill>
                  <a:srgbClr val="003F5D"/>
                </a:solidFill>
              </a:rPr>
              <a:t>If in doubt contact your line manager for clarification on which version to use</a:t>
            </a:r>
            <a:endParaRPr lang="en-GB" sz="1800" dirty="0">
              <a:solidFill>
                <a:srgbClr val="003F5D"/>
              </a:solidFill>
            </a:endParaRPr>
          </a:p>
        </p:txBody>
      </p:sp>
      <p:sp>
        <p:nvSpPr>
          <p:cNvPr id="9" name="Oval 8"/>
          <p:cNvSpPr/>
          <p:nvPr userDrawn="1"/>
        </p:nvSpPr>
        <p:spPr>
          <a:xfrm>
            <a:off x="8421159" y="2759502"/>
            <a:ext cx="545433" cy="529390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sp>
        <p:nvSpPr>
          <p:cNvPr id="10" name="Oval 9"/>
          <p:cNvSpPr/>
          <p:nvPr userDrawn="1"/>
        </p:nvSpPr>
        <p:spPr>
          <a:xfrm>
            <a:off x="7667179" y="2759502"/>
            <a:ext cx="545433" cy="529390"/>
          </a:xfrm>
          <a:prstGeom prst="ellipse">
            <a:avLst/>
          </a:prstGeom>
          <a:solidFill>
            <a:srgbClr val="ED1556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505946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12192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you and any questions</a:t>
            </a:r>
          </a:p>
        </p:txBody>
      </p:sp>
      <p:sp>
        <p:nvSpPr>
          <p:cNvPr id="26" name="Rectangle 25"/>
          <p:cNvSpPr/>
          <p:nvPr userDrawn="1"/>
        </p:nvSpPr>
        <p:spPr>
          <a:xfrm>
            <a:off x="3294576" y="1024187"/>
            <a:ext cx="5602848" cy="3984690"/>
          </a:xfrm>
          <a:prstGeom prst="rect">
            <a:avLst/>
          </a:prstGeom>
          <a:blipFill dpi="0" rotWithShape="1">
            <a:blip r:embed="rId2" cstate="print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4018847" y="4773551"/>
            <a:ext cx="4154313" cy="1167623"/>
            <a:chOff x="4003396" y="4773547"/>
            <a:chExt cx="4154312" cy="1167623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9144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dirty="0">
                  <a:solidFill>
                    <a:schemeClr val="bg1"/>
                  </a:solidFill>
                </a:rPr>
                <a:t>Networks </a:t>
              </a:r>
              <a:r>
                <a:rPr lang="en-GB" sz="1200" baseline="0" dirty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9144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b="0" i="0" dirty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1200" i="0" baseline="0" dirty="0">
                  <a:solidFill>
                    <a:schemeClr val="bg1"/>
                  </a:solidFill>
                </a:rPr>
                <a:t> </a:t>
              </a:r>
              <a:endParaRPr lang="en-GB" sz="12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sp>
        <p:nvSpPr>
          <p:cNvPr id="30" name="TextBox 29"/>
          <p:cNvSpPr txBox="1"/>
          <p:nvPr userDrawn="1"/>
        </p:nvSpPr>
        <p:spPr>
          <a:xfrm>
            <a:off x="2118285" y="6254093"/>
            <a:ext cx="79175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8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GEANT Limited on behalf of the GN4 Phase 1 project.</a:t>
            </a:r>
          </a:p>
          <a:p>
            <a:pPr algn="l"/>
            <a:r>
              <a:rPr lang="en-GB" sz="8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 the European Union’s Horizon 2020 research and innovation </a:t>
            </a:r>
            <a:r>
              <a:rPr lang="en-GB" sz="800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Programmeme</a:t>
            </a:r>
            <a:r>
              <a:rPr lang="en-GB" sz="8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under Grant Agreement No. 691567 (GN4-1).</a:t>
            </a:r>
            <a:endParaRPr lang="en-GB" sz="800" dirty="0">
              <a:solidFill>
                <a:schemeClr val="bg1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393" y="6304269"/>
            <a:ext cx="350587" cy="238209"/>
          </a:xfrm>
          <a:prstGeom prst="rect">
            <a:avLst/>
          </a:prstGeom>
        </p:spPr>
      </p:pic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565361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Presenter email</a:t>
            </a:r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6"/>
            <a:ext cx="12192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12192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12192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you and any questions</a:t>
            </a:r>
          </a:p>
        </p:txBody>
      </p:sp>
      <p:sp>
        <p:nvSpPr>
          <p:cNvPr id="15" name="Rectangle 14"/>
          <p:cNvSpPr/>
          <p:nvPr userDrawn="1"/>
        </p:nvSpPr>
        <p:spPr>
          <a:xfrm>
            <a:off x="3294576" y="1024187"/>
            <a:ext cx="5602848" cy="3984690"/>
          </a:xfrm>
          <a:prstGeom prst="rect">
            <a:avLst/>
          </a:prstGeom>
          <a:blipFill dpi="0" rotWithShape="1">
            <a:blip r:embed="rId2" cstate="print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4018847" y="5126475"/>
            <a:ext cx="4154313" cy="1167623"/>
            <a:chOff x="4003396" y="5126471"/>
            <a:chExt cx="4154312" cy="1167623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9144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dirty="0">
                  <a:solidFill>
                    <a:schemeClr val="bg1"/>
                  </a:solidFill>
                </a:rPr>
                <a:t>Networks </a:t>
              </a:r>
              <a:r>
                <a:rPr lang="en-GB" sz="1200" baseline="0" dirty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9144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b="0" i="0" dirty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1200" i="0" baseline="0" dirty="0">
                  <a:solidFill>
                    <a:schemeClr val="bg1"/>
                  </a:solidFill>
                </a:rPr>
                <a:t> </a:t>
              </a:r>
              <a:endParaRPr lang="en-GB" sz="12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565361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Presenter email</a:t>
            </a:r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9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3" y="1825625"/>
            <a:ext cx="5562601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3" y="1825625"/>
            <a:ext cx="5181600" cy="4351338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2605" y="1681163"/>
            <a:ext cx="5514974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603" y="2489206"/>
            <a:ext cx="5553076" cy="37004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2505076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5649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504" y="1524004"/>
            <a:ext cx="7864123" cy="4652963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9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8319911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8602124" y="1532467"/>
            <a:ext cx="4" cy="468206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5649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9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1"/>
            <a:ext cx="12192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70573" y="4083050"/>
            <a:ext cx="11208084" cy="218139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9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7"/>
            <a:ext cx="12192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48290" y="1524586"/>
            <a:ext cx="11315924" cy="210093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90" y="1651518"/>
            <a:ext cx="6172201" cy="42095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642188"/>
            <a:ext cx="4314825" cy="4226800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9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6938" y="203201"/>
            <a:ext cx="9040688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4506" y="1524004"/>
            <a:ext cx="10909300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61814" y="6406022"/>
            <a:ext cx="879977" cy="3359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8757" y="219648"/>
            <a:ext cx="845719" cy="379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3" indent="-228603" algn="l" defTabSz="91441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68580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143014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20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26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32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598056" y="2240107"/>
            <a:ext cx="8463758" cy="1343896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4600" b="1" dirty="0"/>
              <a:t>Managing People &amp; Performance in Virtual Teams - MPiViT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4600" b="1" dirty="0"/>
              <a:t>Session 4 - Virtual Meeting 3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2533613" y="1331495"/>
            <a:ext cx="3323345" cy="47324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4400" b="1" dirty="0"/>
              <a:t>GÉANT 4</a:t>
            </a:r>
          </a:p>
        </p:txBody>
      </p:sp>
      <p:sp>
        <p:nvSpPr>
          <p:cNvPr id="7" name="Text Placeholder 5"/>
          <p:cNvSpPr txBox="1">
            <a:spLocks/>
          </p:cNvSpPr>
          <p:nvPr/>
        </p:nvSpPr>
        <p:spPr>
          <a:xfrm>
            <a:off x="2569028" y="4894431"/>
            <a:ext cx="3231269" cy="42831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/>
              <a:t>December 2016 - June 2017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41600" y="3584003"/>
            <a:ext cx="2926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ED1556"/>
                </a:solidFill>
              </a:rPr>
              <a:t>Ref:  </a:t>
            </a:r>
            <a:r>
              <a:rPr lang="en-GB" b="1" dirty="0" smtClean="0">
                <a:solidFill>
                  <a:srgbClr val="ED1556"/>
                </a:solidFill>
              </a:rPr>
              <a:t>v4 200217</a:t>
            </a:r>
            <a:endParaRPr lang="en-GB" b="1" dirty="0">
              <a:solidFill>
                <a:srgbClr val="ED15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745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5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62100" y="74650"/>
            <a:ext cx="8505636" cy="929558"/>
          </a:xfrm>
        </p:spPr>
        <p:txBody>
          <a:bodyPr/>
          <a:lstStyle/>
          <a:p>
            <a:r>
              <a:rPr lang="en-GB" dirty="0"/>
              <a:t>GROW Performance Coaching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1770" y="881794"/>
            <a:ext cx="5012155" cy="5883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8440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4000"/>
            <a:lum/>
          </a:blip>
          <a:srcRect/>
          <a:stretch>
            <a:fillRect t="-108000" b="-10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25487" y="74650"/>
            <a:ext cx="7569545" cy="1084300"/>
          </a:xfrm>
        </p:spPr>
        <p:txBody>
          <a:bodyPr/>
          <a:lstStyle/>
          <a:p>
            <a:r>
              <a:rPr lang="en-GB" dirty="0"/>
              <a:t>My Key Learning re Coaching</a:t>
            </a:r>
          </a:p>
        </p:txBody>
      </p:sp>
      <p:sp>
        <p:nvSpPr>
          <p:cNvPr id="5" name="Rectangle 4"/>
          <p:cNvSpPr/>
          <p:nvPr/>
        </p:nvSpPr>
        <p:spPr>
          <a:xfrm>
            <a:off x="2514850" y="1575762"/>
            <a:ext cx="795821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0" indent="-53975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GB" sz="2400" b="1" dirty="0" smtClean="0">
                <a:solidFill>
                  <a:srgbClr val="00A249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Be </a:t>
            </a:r>
            <a:r>
              <a:rPr lang="en-GB" sz="2400" b="1" dirty="0">
                <a:solidFill>
                  <a:srgbClr val="00A249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in a calm, focused, relaxed State</a:t>
            </a:r>
            <a:endParaRPr lang="en-GB" sz="2400" b="1" dirty="0">
              <a:solidFill>
                <a:srgbClr val="00A249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539750" indent="-53975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GB" sz="2400" b="1" dirty="0" smtClean="0">
                <a:solidFill>
                  <a:srgbClr val="00436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It’s </a:t>
            </a:r>
            <a:r>
              <a:rPr lang="en-GB" sz="2400" b="1" dirty="0">
                <a:solidFill>
                  <a:srgbClr val="00436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about ‘You' not ‘Me’</a:t>
            </a:r>
            <a:endParaRPr lang="en-GB" sz="2400" b="1" dirty="0">
              <a:solidFill>
                <a:srgbClr val="004361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539750" indent="-53975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GB" sz="2400" b="1" dirty="0" smtClean="0">
                <a:solidFill>
                  <a:srgbClr val="00A249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Listen</a:t>
            </a:r>
            <a:endParaRPr lang="en-GB" sz="2400" b="1" dirty="0">
              <a:solidFill>
                <a:srgbClr val="00A249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539750" indent="-53975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GB" sz="2400" b="1" dirty="0">
                <a:solidFill>
                  <a:srgbClr val="00436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Observe cues</a:t>
            </a:r>
            <a:endParaRPr lang="en-GB" sz="2400" b="1" dirty="0">
              <a:solidFill>
                <a:srgbClr val="004361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539750" indent="-53975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GB" sz="2400" b="1" dirty="0">
                <a:solidFill>
                  <a:srgbClr val="00A249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Give Coachee enough time to think/speak</a:t>
            </a:r>
            <a:endParaRPr lang="en-GB" sz="2400" b="1" dirty="0">
              <a:solidFill>
                <a:srgbClr val="00A249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539750" indent="-53975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GB" sz="2400" b="1" dirty="0">
                <a:solidFill>
                  <a:srgbClr val="00436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Really clarify the Goal </a:t>
            </a:r>
            <a:endParaRPr lang="en-GB" sz="2400" b="1" dirty="0">
              <a:solidFill>
                <a:srgbClr val="004361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539750" indent="-53975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GB" sz="2400" b="1" dirty="0">
                <a:solidFill>
                  <a:srgbClr val="00A249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Use open ended questions</a:t>
            </a:r>
            <a:endParaRPr lang="en-GB" sz="2400" b="1" dirty="0">
              <a:solidFill>
                <a:srgbClr val="00A249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539750" indent="-53975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GB" sz="2400" b="1" dirty="0">
                <a:solidFill>
                  <a:srgbClr val="00436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Explore the ‘problem’</a:t>
            </a:r>
            <a:endParaRPr lang="en-GB" sz="2400" b="1" dirty="0">
              <a:solidFill>
                <a:srgbClr val="004361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539750" indent="-53975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GB" sz="2400" b="1" dirty="0">
                <a:solidFill>
                  <a:srgbClr val="00A249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Explore impact of options</a:t>
            </a:r>
            <a:endParaRPr lang="en-GB" sz="2400" b="1" dirty="0">
              <a:solidFill>
                <a:srgbClr val="00A249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539750" indent="-53975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GB" sz="2400" b="1" dirty="0">
                <a:solidFill>
                  <a:srgbClr val="004361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‘Cooking something new together’</a:t>
            </a:r>
            <a:r>
              <a:rPr lang="en-GB" sz="2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12391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20084" y="74649"/>
            <a:ext cx="8293526" cy="1325563"/>
          </a:xfrm>
        </p:spPr>
        <p:txBody>
          <a:bodyPr/>
          <a:lstStyle/>
          <a:p>
            <a:r>
              <a:rPr lang="en-GB" dirty="0"/>
              <a:t>My Key </a:t>
            </a:r>
            <a:r>
              <a:rPr lang="en-GB" dirty="0" smtClean="0"/>
              <a:t>Learnings </a:t>
            </a:r>
            <a:r>
              <a:rPr lang="en-GB" dirty="0"/>
              <a:t>re Coaching </a:t>
            </a:r>
          </a:p>
        </p:txBody>
      </p:sp>
    </p:spTree>
    <p:extLst>
      <p:ext uri="{BB962C8B-B14F-4D97-AF65-F5344CB8AC3E}">
        <p14:creationId xmlns:p14="http://schemas.microsoft.com/office/powerpoint/2010/main" val="30145536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4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88322" y="1370218"/>
            <a:ext cx="8457182" cy="5266402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2800" b="1" u="sng" dirty="0">
                <a:solidFill>
                  <a:srgbClr val="00B050"/>
                </a:solidFill>
              </a:rPr>
              <a:t>Work Based Assignment 3 – Part 1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en-GB" sz="2800" b="1" u="sng" dirty="0">
              <a:solidFill>
                <a:srgbClr val="00B050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2800" b="1" dirty="0">
                <a:solidFill>
                  <a:srgbClr val="00B050"/>
                </a:solidFill>
              </a:rPr>
              <a:t>Identify one </a:t>
            </a:r>
            <a:r>
              <a:rPr lang="en-GB" sz="2800" b="1" dirty="0" smtClean="0">
                <a:solidFill>
                  <a:srgbClr val="00B050"/>
                </a:solidFill>
              </a:rPr>
              <a:t>of your team members whose performance needs enhancing. </a:t>
            </a:r>
            <a:br>
              <a:rPr lang="en-GB" sz="2800" b="1" dirty="0" smtClean="0">
                <a:solidFill>
                  <a:srgbClr val="00B050"/>
                </a:solidFill>
              </a:rPr>
            </a:br>
            <a:r>
              <a:rPr lang="en-GB" sz="2800" b="1" dirty="0" smtClean="0">
                <a:solidFill>
                  <a:srgbClr val="00B050"/>
                </a:solidFill>
              </a:rPr>
              <a:t>  </a:t>
            </a:r>
            <a:endParaRPr lang="en-GB" sz="2800" b="1" dirty="0">
              <a:solidFill>
                <a:srgbClr val="00B050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2800" b="1" dirty="0">
                <a:solidFill>
                  <a:srgbClr val="00B050"/>
                </a:solidFill>
              </a:rPr>
              <a:t>Make a few notes about the situation in relation to the G and R of the GROW model in preparation for your buddy conversation.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en-GB" sz="2800" b="1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2800" b="1" u="sng" dirty="0">
                <a:solidFill>
                  <a:srgbClr val="7030A0"/>
                </a:solidFill>
              </a:rPr>
              <a:t>Buddy Conversation 3 – Using the GROW Performance Coaching Model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en-GB" sz="2800" b="1" u="sng" dirty="0">
              <a:solidFill>
                <a:srgbClr val="7030A0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2800" b="1" dirty="0">
                <a:solidFill>
                  <a:srgbClr val="7030A0"/>
                </a:solidFill>
              </a:rPr>
              <a:t>Agree equal timing. Coach each other about the enhancement of the performance of </a:t>
            </a:r>
            <a:r>
              <a:rPr lang="en-GB" sz="2800" b="1" dirty="0" smtClean="0">
                <a:solidFill>
                  <a:srgbClr val="7030A0"/>
                </a:solidFill>
              </a:rPr>
              <a:t>each of your </a:t>
            </a:r>
            <a:r>
              <a:rPr lang="en-GB" sz="2800" b="1" dirty="0">
                <a:solidFill>
                  <a:srgbClr val="7030A0"/>
                </a:solidFill>
              </a:rPr>
              <a:t>respective team members, using the GROW Performance Coaching Model.  </a:t>
            </a:r>
            <a:endParaRPr lang="en-GB" sz="2800" b="1" dirty="0" smtClean="0">
              <a:solidFill>
                <a:srgbClr val="7030A0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en-GB" sz="2800" b="1" dirty="0" smtClean="0">
              <a:solidFill>
                <a:srgbClr val="7030A0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2800" b="1" dirty="0" smtClean="0">
                <a:solidFill>
                  <a:srgbClr val="7030A0"/>
                </a:solidFill>
              </a:rPr>
              <a:t>Thank your buddy as this will be the last time you have a buddy conversation, unless you agree to connect up again.</a:t>
            </a:r>
            <a:endParaRPr lang="en-GB" sz="2800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en-GB" sz="24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20084" y="74649"/>
            <a:ext cx="8293526" cy="1325563"/>
          </a:xfrm>
        </p:spPr>
        <p:txBody>
          <a:bodyPr/>
          <a:lstStyle/>
          <a:p>
            <a:r>
              <a:rPr lang="en-GB" dirty="0"/>
              <a:t>Work Based Assignment 3 - Parts 1 &amp; 2 and</a:t>
            </a:r>
            <a:br>
              <a:rPr lang="en-GB" dirty="0"/>
            </a:br>
            <a:r>
              <a:rPr lang="en-GB" dirty="0"/>
              <a:t>Buddy Conversation 3 </a:t>
            </a:r>
          </a:p>
        </p:txBody>
      </p:sp>
    </p:spTree>
    <p:extLst>
      <p:ext uri="{BB962C8B-B14F-4D97-AF65-F5344CB8AC3E}">
        <p14:creationId xmlns:p14="http://schemas.microsoft.com/office/powerpoint/2010/main" val="5122943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4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20084" y="1805891"/>
            <a:ext cx="7876441" cy="37565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b="1" u="sng" dirty="0">
                <a:solidFill>
                  <a:srgbClr val="00B050"/>
                </a:solidFill>
              </a:rPr>
              <a:t>Work Based Assignment 3 – Part 2</a:t>
            </a:r>
          </a:p>
          <a:p>
            <a:pPr marL="0" indent="0">
              <a:buNone/>
            </a:pPr>
            <a:r>
              <a:rPr lang="en-GB" sz="2400" b="1" dirty="0">
                <a:solidFill>
                  <a:srgbClr val="00B050"/>
                </a:solidFill>
              </a:rPr>
              <a:t>Coach your team member using your learnings from the session with your buddy.  </a:t>
            </a:r>
          </a:p>
          <a:p>
            <a:pPr marL="0" indent="0">
              <a:buNone/>
            </a:pPr>
            <a:endParaRPr lang="en-GB" sz="24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GB" sz="2400" b="1" dirty="0">
                <a:solidFill>
                  <a:srgbClr val="00B050"/>
                </a:solidFill>
              </a:rPr>
              <a:t>Remember to explain to your team member/</a:t>
            </a:r>
            <a:r>
              <a:rPr lang="en-GB" sz="2400" b="1" dirty="0" err="1">
                <a:solidFill>
                  <a:srgbClr val="00B050"/>
                </a:solidFill>
              </a:rPr>
              <a:t>coachee</a:t>
            </a:r>
            <a:r>
              <a:rPr lang="en-GB" sz="2400" b="1" dirty="0">
                <a:solidFill>
                  <a:srgbClr val="00B050"/>
                </a:solidFill>
              </a:rPr>
              <a:t> that you are using the GROW </a:t>
            </a:r>
            <a:r>
              <a:rPr lang="en-GB" sz="2400" b="1" dirty="0" smtClean="0">
                <a:solidFill>
                  <a:srgbClr val="00B050"/>
                </a:solidFill>
              </a:rPr>
              <a:t>Model, which is </a:t>
            </a:r>
            <a:r>
              <a:rPr lang="en-GB" sz="2400" b="1" dirty="0">
                <a:solidFill>
                  <a:srgbClr val="00B050"/>
                </a:solidFill>
              </a:rPr>
              <a:t>about enhancing their already good performance.  </a:t>
            </a:r>
            <a:r>
              <a:rPr lang="en-GB" sz="2400" b="1" dirty="0" smtClean="0">
                <a:solidFill>
                  <a:srgbClr val="00B050"/>
                </a:solidFill>
              </a:rPr>
              <a:t/>
            </a:r>
            <a:br>
              <a:rPr lang="en-GB" sz="2400" b="1" dirty="0" smtClean="0">
                <a:solidFill>
                  <a:srgbClr val="00B050"/>
                </a:solidFill>
              </a:rPr>
            </a:br>
            <a:endParaRPr lang="en-GB" sz="24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GB" sz="2400" b="1" dirty="0" smtClean="0">
                <a:solidFill>
                  <a:srgbClr val="00B050"/>
                </a:solidFill>
              </a:rPr>
              <a:t>Explain </a:t>
            </a:r>
            <a:r>
              <a:rPr lang="en-GB" sz="2400" b="1" dirty="0">
                <a:solidFill>
                  <a:srgbClr val="00B050"/>
                </a:solidFill>
              </a:rPr>
              <a:t>you will ask them for some informal feedback on your coaching.  </a:t>
            </a:r>
          </a:p>
          <a:p>
            <a:pPr marL="0" indent="0">
              <a:buNone/>
            </a:pPr>
            <a:endParaRPr lang="en-GB" sz="24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GB" sz="2200" b="1" dirty="0"/>
          </a:p>
          <a:p>
            <a:pPr marL="0" indent="0">
              <a:buNone/>
            </a:pPr>
            <a:endParaRPr lang="en-GB" sz="2200" b="1" dirty="0"/>
          </a:p>
          <a:p>
            <a:pPr marL="0" indent="0">
              <a:buNone/>
            </a:pPr>
            <a:endParaRPr lang="en-GB" sz="2200" b="1" dirty="0"/>
          </a:p>
          <a:p>
            <a:pPr marL="0" indent="0">
              <a:buNone/>
            </a:pPr>
            <a:r>
              <a:rPr lang="en-GB" sz="2200" b="1" dirty="0"/>
              <a:t/>
            </a:r>
            <a:br>
              <a:rPr lang="en-GB" sz="2200" b="1" dirty="0"/>
            </a:br>
            <a:endParaRPr lang="en-GB" sz="22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20084" y="74649"/>
            <a:ext cx="8293526" cy="1325563"/>
          </a:xfrm>
        </p:spPr>
        <p:txBody>
          <a:bodyPr/>
          <a:lstStyle/>
          <a:p>
            <a:r>
              <a:rPr lang="en-GB" dirty="0"/>
              <a:t>Work Based Assignment 3 - Parts 1 </a:t>
            </a:r>
            <a:r>
              <a:rPr lang="en-GB" dirty="0" smtClean="0"/>
              <a:t>&amp; 2 </a:t>
            </a:r>
            <a:r>
              <a:rPr lang="en-GB" dirty="0"/>
              <a:t>and</a:t>
            </a:r>
            <a:br>
              <a:rPr lang="en-GB" dirty="0"/>
            </a:br>
            <a:r>
              <a:rPr lang="en-GB" dirty="0"/>
              <a:t>Buddy Conversation 3</a:t>
            </a:r>
          </a:p>
        </p:txBody>
      </p:sp>
    </p:spTree>
    <p:extLst>
      <p:ext uri="{BB962C8B-B14F-4D97-AF65-F5344CB8AC3E}">
        <p14:creationId xmlns:p14="http://schemas.microsoft.com/office/powerpoint/2010/main" val="33909124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45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74674" y="1400212"/>
            <a:ext cx="8838368" cy="433073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GB" sz="8800" b="1" u="sng" dirty="0">
                <a:solidFill>
                  <a:srgbClr val="00B050"/>
                </a:solidFill>
              </a:rPr>
              <a:t>Prepare 2 Slides to present at our next VM - 2 minutes max</a:t>
            </a:r>
          </a:p>
          <a:p>
            <a:pPr marL="0" indent="0">
              <a:buNone/>
            </a:pPr>
            <a:endParaRPr lang="en-GB" sz="8800" b="1" u="sng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GB" sz="8800" b="1" dirty="0">
                <a:solidFill>
                  <a:srgbClr val="ED1556"/>
                </a:solidFill>
              </a:rPr>
              <a:t>Slide 1</a:t>
            </a:r>
          </a:p>
          <a:p>
            <a:pPr marL="0" indent="0">
              <a:buNone/>
            </a:pPr>
            <a:r>
              <a:rPr lang="en-GB" sz="8800" b="1" dirty="0">
                <a:solidFill>
                  <a:srgbClr val="00B050"/>
                </a:solidFill>
              </a:rPr>
              <a:t>What I learned about the performance of my team member …</a:t>
            </a:r>
          </a:p>
          <a:p>
            <a:pPr marL="0" indent="0">
              <a:buNone/>
            </a:pPr>
            <a:r>
              <a:rPr lang="en-GB" sz="8800" b="1" dirty="0">
                <a:solidFill>
                  <a:srgbClr val="00B050"/>
                </a:solidFill>
              </a:rPr>
              <a:t>What actions they and I have put in place to enhance their performance …</a:t>
            </a:r>
          </a:p>
          <a:p>
            <a:pPr marL="0" indent="0">
              <a:buNone/>
            </a:pPr>
            <a:endParaRPr lang="en-GB" sz="8800" b="1" dirty="0">
              <a:solidFill>
                <a:srgbClr val="1C4161"/>
              </a:solidFill>
            </a:endParaRPr>
          </a:p>
          <a:p>
            <a:pPr marL="0" indent="0">
              <a:buNone/>
            </a:pPr>
            <a:r>
              <a:rPr lang="en-GB" sz="8800" b="1" dirty="0">
                <a:solidFill>
                  <a:srgbClr val="ED1556"/>
                </a:solidFill>
              </a:rPr>
              <a:t>Slide 2</a:t>
            </a:r>
          </a:p>
          <a:p>
            <a:pPr marL="0" indent="0">
              <a:buNone/>
            </a:pPr>
            <a:r>
              <a:rPr lang="en-GB" sz="8800" b="1" dirty="0">
                <a:solidFill>
                  <a:srgbClr val="00B050"/>
                </a:solidFill>
              </a:rPr>
              <a:t>What I have learnt about coaching is ..</a:t>
            </a:r>
          </a:p>
          <a:p>
            <a:pPr marL="0" indent="0">
              <a:buNone/>
            </a:pPr>
            <a:r>
              <a:rPr lang="en-GB" sz="8800" b="1" dirty="0">
                <a:solidFill>
                  <a:srgbClr val="00B050"/>
                </a:solidFill>
              </a:rPr>
              <a:t>What I am doing differently re coaching is …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8800" b="1" dirty="0">
                <a:solidFill>
                  <a:srgbClr val="00B050"/>
                </a:solidFill>
              </a:rPr>
              <a:t>My team/the project is benefitting from what I am doing differently re coaching by …</a:t>
            </a:r>
          </a:p>
          <a:p>
            <a:pPr marL="0" indent="0">
              <a:buNone/>
            </a:pPr>
            <a:endParaRPr lang="en-GB" sz="8800" b="1" dirty="0"/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GB" sz="8800" b="1" dirty="0"/>
              <a:t>Please send your slides to Ian by Friday 17</a:t>
            </a:r>
            <a:r>
              <a:rPr lang="en-GB" sz="8800" b="1" baseline="30000" dirty="0"/>
              <a:t>th</a:t>
            </a:r>
            <a:r>
              <a:rPr lang="en-GB" sz="8800" b="1" dirty="0"/>
              <a:t> March at the </a:t>
            </a:r>
            <a:r>
              <a:rPr lang="en-GB" sz="8800" b="1" dirty="0" smtClean="0"/>
              <a:t>latest – please send in PowerPoint</a:t>
            </a:r>
            <a:r>
              <a:rPr lang="en-GB" sz="8800" b="1" u="sng" dirty="0" smtClean="0"/>
              <a:t> </a:t>
            </a:r>
            <a:r>
              <a:rPr lang="en-GB" sz="8800" b="1" dirty="0" smtClean="0"/>
              <a:t>format not pdf</a:t>
            </a:r>
            <a:endParaRPr lang="en-GB" sz="8800" b="1" dirty="0"/>
          </a:p>
          <a:p>
            <a:pPr marL="0" indent="0">
              <a:buNone/>
            </a:pPr>
            <a:endParaRPr lang="en-GB" sz="2400" b="1" dirty="0"/>
          </a:p>
          <a:p>
            <a:pPr marL="0" indent="0">
              <a:buNone/>
            </a:pPr>
            <a:r>
              <a:rPr lang="en-GB" sz="2400" b="1" dirty="0"/>
              <a:t/>
            </a:r>
            <a:br>
              <a:rPr lang="en-GB" sz="2400" b="1" dirty="0"/>
            </a:br>
            <a:endParaRPr lang="en-GB" sz="24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20084" y="74650"/>
            <a:ext cx="8293526" cy="1084680"/>
          </a:xfrm>
        </p:spPr>
        <p:txBody>
          <a:bodyPr/>
          <a:lstStyle/>
          <a:p>
            <a:r>
              <a:rPr lang="en-GB" dirty="0"/>
              <a:t>Work Based Assignment 3 - Your Preparation for </a:t>
            </a:r>
            <a:br>
              <a:rPr lang="en-GB" dirty="0"/>
            </a:br>
            <a:r>
              <a:rPr lang="en-GB" dirty="0"/>
              <a:t>VM Session 5 </a:t>
            </a:r>
            <a:r>
              <a:rPr lang="en-GB" dirty="0" smtClean="0"/>
              <a:t>(March 21 &amp; 22)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07993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8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57450" y="74649"/>
            <a:ext cx="7610284" cy="1325563"/>
          </a:xfrm>
        </p:spPr>
        <p:txBody>
          <a:bodyPr/>
          <a:lstStyle/>
          <a:p>
            <a:r>
              <a:rPr lang="en-GB" dirty="0"/>
              <a:t>Virtual Meetings - Best Practice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3496375"/>
              </p:ext>
            </p:extLst>
          </p:nvPr>
        </p:nvGraphicFramePr>
        <p:xfrm>
          <a:off x="2490107" y="1460312"/>
          <a:ext cx="9110490" cy="47189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5524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55524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718965">
                <a:tc>
                  <a:txBody>
                    <a:bodyPr/>
                    <a:lstStyle/>
                    <a:p>
                      <a:pPr marL="358775" indent="-358775">
                        <a:buNone/>
                        <a:tabLst>
                          <a:tab pos="269875" algn="l"/>
                        </a:tabLst>
                      </a:pPr>
                      <a:r>
                        <a:rPr lang="en-GB" sz="1400" b="1" dirty="0">
                          <a:solidFill>
                            <a:srgbClr val="ED1556"/>
                          </a:solidFill>
                        </a:rPr>
                        <a:t>1.  Preparation</a:t>
                      </a:r>
                      <a:r>
                        <a:rPr lang="en-GB" sz="1400" b="1" baseline="0" dirty="0">
                          <a:solidFill>
                            <a:srgbClr val="ED1556"/>
                          </a:solidFill>
                        </a:rPr>
                        <a:t> - Facilitator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Determine purpose of meeting (as per TCP)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Send out clear agenda &amp; timings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Invite participants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Plan opportunities to engage participants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Send any additional material ahead of time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Plan technical requirements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Back-up plan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endParaRPr lang="en-GB" sz="1400" b="1" baseline="0" dirty="0">
                        <a:solidFill>
                          <a:srgbClr val="004360"/>
                        </a:solidFill>
                      </a:endParaRPr>
                    </a:p>
                    <a:p>
                      <a:pPr marL="358775" indent="-358775" algn="l" defTabSz="914400" rtl="0" eaLnBrk="1" latinLnBrk="0" hangingPunct="1">
                        <a:tabLst>
                          <a:tab pos="269875" algn="l"/>
                        </a:tabLst>
                      </a:pPr>
                      <a:r>
                        <a:rPr lang="en-GB" sz="1400" b="1" kern="1200" dirty="0">
                          <a:solidFill>
                            <a:srgbClr val="ED1556"/>
                          </a:solidFill>
                          <a:latin typeface="+mn-lt"/>
                          <a:ea typeface="+mn-ea"/>
                          <a:cs typeface="+mn-cs"/>
                        </a:rPr>
                        <a:t>3.  Meeting Etiquette - Participants</a:t>
                      </a:r>
                    </a:p>
                    <a:p>
                      <a:pPr marL="358775" lvl="0" indent="-358775" algn="l" defTabSz="914400" rtl="0" eaLnBrk="1" latinLnBrk="0" hangingPunct="1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latin typeface="+mn-lt"/>
                          <a:ea typeface="+mn-ea"/>
                          <a:cs typeface="+mn-cs"/>
                        </a:rPr>
                        <a:t>Respond to meeting notices</a:t>
                      </a:r>
                    </a:p>
                    <a:p>
                      <a:pPr marL="358775" lvl="0" indent="-358775" algn="l" defTabSz="914400" rtl="0" eaLnBrk="1" latinLnBrk="0" hangingPunct="1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latin typeface="+mn-lt"/>
                          <a:ea typeface="+mn-ea"/>
                          <a:cs typeface="+mn-cs"/>
                        </a:rPr>
                        <a:t>Arrive in good time</a:t>
                      </a:r>
                    </a:p>
                    <a:p>
                      <a:pPr marL="358775" lvl="0" indent="-358775" algn="l" defTabSz="914400" rtl="0" eaLnBrk="1" latinLnBrk="0" hangingPunct="1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latin typeface="+mn-lt"/>
                          <a:ea typeface="+mn-ea"/>
                          <a:cs typeface="+mn-cs"/>
                        </a:rPr>
                        <a:t>Know how to use meeting technology</a:t>
                      </a:r>
                    </a:p>
                    <a:p>
                      <a:pPr marL="358775" lvl="0" indent="-358775" algn="l" defTabSz="914400" rtl="0" eaLnBrk="1" latinLnBrk="0" hangingPunct="1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latin typeface="+mn-lt"/>
                          <a:ea typeface="+mn-ea"/>
                          <a:cs typeface="+mn-cs"/>
                        </a:rPr>
                        <a:t>Limit background noise</a:t>
                      </a:r>
                    </a:p>
                    <a:p>
                      <a:pPr marL="358775" lvl="0" indent="-358775" algn="l" defTabSz="914400" rtl="0" eaLnBrk="1" latinLnBrk="0" hangingPunct="1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latin typeface="+mn-lt"/>
                          <a:ea typeface="+mn-ea"/>
                          <a:cs typeface="+mn-cs"/>
                        </a:rPr>
                        <a:t>Use mute unless contributing</a:t>
                      </a:r>
                    </a:p>
                    <a:p>
                      <a:pPr marL="358775" lvl="0" indent="-358775" algn="l" defTabSz="914400" rtl="0" eaLnBrk="1" latinLnBrk="0" hangingPunct="1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latin typeface="+mn-lt"/>
                          <a:ea typeface="+mn-ea"/>
                          <a:cs typeface="+mn-cs"/>
                        </a:rPr>
                        <a:t>Identify yourself </a:t>
                      </a:r>
                    </a:p>
                    <a:p>
                      <a:pPr marL="358775" lvl="0" indent="-358775" algn="l" defTabSz="914400" rtl="0" eaLnBrk="1" latinLnBrk="0" hangingPunct="1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latin typeface="+mn-lt"/>
                          <a:ea typeface="+mn-ea"/>
                          <a:cs typeface="+mn-cs"/>
                        </a:rPr>
                        <a:t>Stay focused - speak clearly, be polite</a:t>
                      </a:r>
                    </a:p>
                    <a:p>
                      <a:pPr marL="358775" lvl="0" indent="-358775" algn="l" defTabSz="914400" rtl="0" eaLnBrk="1" latinLnBrk="0" hangingPunct="1">
                        <a:buFont typeface="Arial" panose="020B0604020202020204" pitchFamily="34" charset="0"/>
                        <a:buChar char="•"/>
                        <a:tabLst>
                          <a:tab pos="269875" algn="l"/>
                        </a:tabLst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latin typeface="+mn-lt"/>
                          <a:ea typeface="+mn-ea"/>
                          <a:cs typeface="+mn-cs"/>
                        </a:rPr>
                        <a:t>Contribute</a:t>
                      </a:r>
                    </a:p>
                    <a:p>
                      <a:endParaRPr lang="en-GB" sz="1400" b="1" dirty="0">
                        <a:solidFill>
                          <a:srgbClr val="004360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  <a:tabLst>
                          <a:tab pos="269875" algn="l"/>
                        </a:tabLst>
                      </a:pPr>
                      <a:endParaRPr lang="en-GB" sz="1400" b="1" dirty="0">
                        <a:solidFill>
                          <a:srgbClr val="0043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58775" indent="-358775"/>
                      <a:r>
                        <a:rPr lang="en-GB" sz="1400" b="1" dirty="0">
                          <a:solidFill>
                            <a:srgbClr val="ED1556"/>
                          </a:solidFill>
                        </a:rPr>
                        <a:t>2.  Technical - Producer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dirty="0">
                          <a:solidFill>
                            <a:srgbClr val="004360"/>
                          </a:solidFill>
                        </a:rPr>
                        <a:t>Arrange technical requirements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dirty="0">
                          <a:solidFill>
                            <a:srgbClr val="004360"/>
                          </a:solidFill>
                        </a:rPr>
                        <a:t>Check audio/visual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dirty="0">
                          <a:solidFill>
                            <a:srgbClr val="004360"/>
                          </a:solidFill>
                        </a:rPr>
                        <a:t>Carry out prior</a:t>
                      </a: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 check</a:t>
                      </a:r>
                    </a:p>
                    <a:p>
                      <a:pPr marL="358775" marR="0" lvl="0" indent="-35877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Ensure Technical Support available</a:t>
                      </a:r>
                    </a:p>
                    <a:p>
                      <a:pPr marL="358775" indent="-358775"/>
                      <a:endParaRPr lang="en-GB" sz="1400" b="1" dirty="0">
                        <a:solidFill>
                          <a:srgbClr val="004360"/>
                        </a:solidFill>
                      </a:endParaRPr>
                    </a:p>
                    <a:p>
                      <a:pPr marL="358775" indent="-358775" algn="l" defTabSz="914400" rtl="0" eaLnBrk="1" latinLnBrk="0" hangingPunct="1"/>
                      <a:r>
                        <a:rPr lang="en-GB" sz="1400" b="1" kern="1200" dirty="0">
                          <a:solidFill>
                            <a:srgbClr val="ED1556"/>
                          </a:solidFill>
                          <a:latin typeface="+mn-lt"/>
                          <a:ea typeface="+mn-ea"/>
                          <a:cs typeface="+mn-cs"/>
                        </a:rPr>
                        <a:t>4.  Facilitating - Facilitator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dirty="0">
                          <a:solidFill>
                            <a:srgbClr val="004360"/>
                          </a:solidFill>
                        </a:rPr>
                        <a:t>Verify connectivity with participants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dirty="0">
                          <a:solidFill>
                            <a:srgbClr val="004360"/>
                          </a:solidFill>
                        </a:rPr>
                        <a:t>Run through agenda &amp; etiquette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dirty="0">
                          <a:solidFill>
                            <a:srgbClr val="004360"/>
                          </a:solidFill>
                        </a:rPr>
                        <a:t>Instruct</a:t>
                      </a: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 participants on processes/tools for providing input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Encourage discussion &amp; maintain control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Evaluate meeting</a:t>
                      </a:r>
                    </a:p>
                    <a:p>
                      <a:pPr marL="358775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baseline="0" dirty="0">
                          <a:solidFill>
                            <a:srgbClr val="004360"/>
                          </a:solidFill>
                        </a:rPr>
                        <a:t>Verify date for next meeting (as per TCP)</a:t>
                      </a:r>
                    </a:p>
                    <a:p>
                      <a:pPr marL="358775" indent="-358775"/>
                      <a:endParaRPr lang="en-GB" sz="1400" b="1" dirty="0">
                        <a:solidFill>
                          <a:srgbClr val="004360"/>
                        </a:solidFill>
                      </a:endParaRPr>
                    </a:p>
                    <a:p>
                      <a:pPr marL="358775" indent="-358775"/>
                      <a:r>
                        <a:rPr lang="en-GB" sz="1400" b="1" dirty="0">
                          <a:solidFill>
                            <a:srgbClr val="ED1556"/>
                          </a:solidFill>
                        </a:rPr>
                        <a:t>5.  Follow-up</a:t>
                      </a:r>
                      <a:r>
                        <a:rPr lang="en-GB" sz="1400" b="1" baseline="0" dirty="0">
                          <a:solidFill>
                            <a:srgbClr val="ED1556"/>
                          </a:solidFill>
                        </a:rPr>
                        <a:t> - Facilitator</a:t>
                      </a:r>
                    </a:p>
                    <a:p>
                      <a:pPr marL="358775" lvl="0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E-mail minutes &amp; actions</a:t>
                      </a:r>
                    </a:p>
                    <a:p>
                      <a:pPr marL="358775" lvl="0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 clear actions</a:t>
                      </a:r>
                    </a:p>
                    <a:p>
                      <a:pPr marL="358775" lvl="0" indent="-358775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kern="1200" dirty="0">
                          <a:solidFill>
                            <a:srgbClr val="0043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Contact absentees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400" b="1" dirty="0">
                        <a:solidFill>
                          <a:srgbClr val="0043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40716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8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8232" y="969109"/>
            <a:ext cx="8797557" cy="560363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/>
              <a:t>__________________________________________________________________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b="1" dirty="0"/>
              <a:t>__________________________________________________________________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b="1" dirty="0"/>
              <a:t>__________________________________________________________________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b="1" dirty="0"/>
              <a:t>__________________________________________________________________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b="1" dirty="0"/>
              <a:t>__________________________________________________________________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b="1" dirty="0"/>
              <a:t>__________________________________________________________________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b="1" dirty="0"/>
              <a:t>__________________________________________________________________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b="1" dirty="0"/>
              <a:t>__________________________________________________________________ </a:t>
            </a:r>
            <a:r>
              <a:rPr lang="en-GB" dirty="0"/>
              <a:t>		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25487" y="74649"/>
            <a:ext cx="7569545" cy="1325563"/>
          </a:xfrm>
        </p:spPr>
        <p:txBody>
          <a:bodyPr/>
          <a:lstStyle/>
          <a:p>
            <a:r>
              <a:rPr lang="en-GB" dirty="0"/>
              <a:t>Feedback on our VM Today </a:t>
            </a:r>
          </a:p>
        </p:txBody>
      </p:sp>
    </p:spTree>
    <p:extLst>
      <p:ext uri="{BB962C8B-B14F-4D97-AF65-F5344CB8AC3E}">
        <p14:creationId xmlns:p14="http://schemas.microsoft.com/office/powerpoint/2010/main" val="2064140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8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83544" y="969109"/>
            <a:ext cx="8797557" cy="560363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/>
              <a:t>__________________________________________________________________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b="1" dirty="0"/>
              <a:t>__________________________________________________________________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b="1" dirty="0"/>
              <a:t>__________________________________________________________________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b="1" dirty="0"/>
              <a:t>__________________________________________________________________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b="1" dirty="0"/>
              <a:t>__________________________________________________________________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b="1" dirty="0"/>
              <a:t>__________________________________________________________________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b="1" dirty="0"/>
              <a:t>__________________________________________________________________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b="1" dirty="0"/>
              <a:t>__________________________________________________________________ </a:t>
            </a:r>
            <a:r>
              <a:rPr lang="en-GB" dirty="0"/>
              <a:t>		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25487" y="74649"/>
            <a:ext cx="7569545" cy="1325563"/>
          </a:xfrm>
        </p:spPr>
        <p:txBody>
          <a:bodyPr/>
          <a:lstStyle/>
          <a:p>
            <a:r>
              <a:rPr lang="en-GB" dirty="0"/>
              <a:t>Re-Introductions</a:t>
            </a:r>
          </a:p>
        </p:txBody>
      </p:sp>
    </p:spTree>
    <p:extLst>
      <p:ext uri="{BB962C8B-B14F-4D97-AF65-F5344CB8AC3E}">
        <p14:creationId xmlns:p14="http://schemas.microsoft.com/office/powerpoint/2010/main" val="3666874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1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5649" y="74649"/>
            <a:ext cx="9612087" cy="905065"/>
          </a:xfrm>
        </p:spPr>
        <p:txBody>
          <a:bodyPr>
            <a:normAutofit/>
          </a:bodyPr>
          <a:lstStyle/>
          <a:p>
            <a:r>
              <a:rPr lang="en-GB" sz="2400" dirty="0"/>
              <a:t>High Performing Teams Model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765" y="811811"/>
            <a:ext cx="4857750" cy="5825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974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8000"/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25487" y="74649"/>
            <a:ext cx="7569545" cy="1325563"/>
          </a:xfrm>
        </p:spPr>
        <p:txBody>
          <a:bodyPr/>
          <a:lstStyle/>
          <a:p>
            <a:r>
              <a:rPr lang="en-GB" dirty="0"/>
              <a:t>Group Contract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3881" y="1004207"/>
            <a:ext cx="4180114" cy="5609672"/>
          </a:xfrm>
        </p:spPr>
      </p:pic>
    </p:spTree>
    <p:extLst>
      <p:ext uri="{BB962C8B-B14F-4D97-AF65-F5344CB8AC3E}">
        <p14:creationId xmlns:p14="http://schemas.microsoft.com/office/powerpoint/2010/main" val="3843190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4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2509155" y="1526720"/>
            <a:ext cx="8780515" cy="4530048"/>
          </a:xfrm>
          <a:ln w="28575" cmpd="sng">
            <a:solidFill>
              <a:srgbClr val="ED1556"/>
            </a:solidFill>
            <a:prstDash val="solid"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600" b="1" dirty="0"/>
              <a:t/>
            </a:r>
            <a:br>
              <a:rPr lang="en-GB" sz="2600" b="1" dirty="0"/>
            </a:br>
            <a:r>
              <a:rPr lang="en-GB" sz="2600" b="1" dirty="0"/>
              <a:t>In our meeting today we will cover:</a:t>
            </a:r>
          </a:p>
          <a:p>
            <a:r>
              <a:rPr lang="en-GB" sz="2600" b="1" dirty="0"/>
              <a:t>Re-visit the overall aim of MPiViT Programme</a:t>
            </a:r>
          </a:p>
          <a:p>
            <a:r>
              <a:rPr lang="en-GB" sz="2600" b="1" dirty="0"/>
              <a:t>Work Based Assignment 2 - your Slide 1 re Virtual Meetings</a:t>
            </a:r>
          </a:p>
          <a:p>
            <a:r>
              <a:rPr lang="en-GB" sz="2600" b="1" dirty="0"/>
              <a:t>Work Based Assignment 2 - your Slide 2 re Coaching</a:t>
            </a:r>
          </a:p>
          <a:p>
            <a:r>
              <a:rPr lang="en-GB" sz="2600" b="1" dirty="0"/>
              <a:t>Briefing for Work Based Assignment &amp; Buddy Conversation 3 - Performance Coaching using GROW</a:t>
            </a:r>
          </a:p>
          <a:p>
            <a:r>
              <a:rPr lang="en-GB" sz="2600" b="1" dirty="0"/>
              <a:t>How has the meeting been in relation to the VM Best Practice?</a:t>
            </a:r>
            <a:br>
              <a:rPr lang="en-GB" sz="2600" b="1" dirty="0"/>
            </a:br>
            <a:r>
              <a:rPr lang="en-GB" sz="2600" b="1" dirty="0"/>
              <a:t>	</a:t>
            </a:r>
          </a:p>
          <a:p>
            <a:pPr marL="0" indent="0">
              <a:buNone/>
            </a:pPr>
            <a:endParaRPr lang="en-GB" sz="22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213622" y="6406022"/>
            <a:ext cx="728168" cy="335972"/>
          </a:xfrm>
        </p:spPr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39309" y="219529"/>
            <a:ext cx="8321376" cy="927768"/>
          </a:xfrm>
        </p:spPr>
        <p:txBody>
          <a:bodyPr>
            <a:normAutofit/>
          </a:bodyPr>
          <a:lstStyle/>
          <a:p>
            <a:r>
              <a:rPr lang="en-GB" sz="2800" dirty="0"/>
              <a:t>MPiViT Meeting Agenda</a:t>
            </a:r>
          </a:p>
        </p:txBody>
      </p:sp>
    </p:spTree>
    <p:extLst>
      <p:ext uri="{BB962C8B-B14F-4D97-AF65-F5344CB8AC3E}">
        <p14:creationId xmlns:p14="http://schemas.microsoft.com/office/powerpoint/2010/main" val="22664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5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57450" y="74649"/>
            <a:ext cx="7610285" cy="1325563"/>
          </a:xfrm>
        </p:spPr>
        <p:txBody>
          <a:bodyPr/>
          <a:lstStyle/>
          <a:p>
            <a:r>
              <a:rPr lang="en-GB" dirty="0"/>
              <a:t>The Overall Aim of the MPiViT Programme</a:t>
            </a:r>
          </a:p>
        </p:txBody>
      </p:sp>
      <p:sp>
        <p:nvSpPr>
          <p:cNvPr id="26" name="Content Placeholder 1"/>
          <p:cNvSpPr>
            <a:spLocks noGrp="1"/>
          </p:cNvSpPr>
          <p:nvPr>
            <p:ph sz="half" idx="1"/>
          </p:nvPr>
        </p:nvSpPr>
        <p:spPr>
          <a:xfrm>
            <a:off x="1653564" y="1717680"/>
            <a:ext cx="2454067" cy="618371"/>
          </a:xfrm>
          <a:ln w="28575" cmpd="sng">
            <a:solidFill>
              <a:srgbClr val="ED1556"/>
            </a:solidFill>
            <a:prstDash val="solid"/>
          </a:ln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en-GB" sz="2600" b="1" dirty="0"/>
              <a:t/>
            </a:r>
            <a:br>
              <a:rPr lang="en-GB" sz="2600" b="1" dirty="0"/>
            </a:br>
            <a:r>
              <a:rPr lang="en-GB" sz="2600" b="1" dirty="0"/>
              <a:t>Develop Human Capital</a:t>
            </a:r>
            <a:br>
              <a:rPr lang="en-GB" sz="2600" b="1" dirty="0"/>
            </a:br>
            <a:r>
              <a:rPr lang="en-GB" sz="2600" b="1" dirty="0"/>
              <a:t>	</a:t>
            </a:r>
          </a:p>
          <a:p>
            <a:pPr marL="0" indent="0" algn="ctr">
              <a:buNone/>
            </a:pPr>
            <a:endParaRPr lang="en-GB" sz="2200" b="1" dirty="0"/>
          </a:p>
        </p:txBody>
      </p:sp>
      <p:sp>
        <p:nvSpPr>
          <p:cNvPr id="28" name="Content Placeholder 1"/>
          <p:cNvSpPr txBox="1">
            <a:spLocks/>
          </p:cNvSpPr>
          <p:nvPr/>
        </p:nvSpPr>
        <p:spPr>
          <a:xfrm>
            <a:off x="1063427" y="2962991"/>
            <a:ext cx="2454067" cy="618371"/>
          </a:xfrm>
          <a:prstGeom prst="rect">
            <a:avLst/>
          </a:prstGeom>
          <a:ln w="28575" cmpd="sng">
            <a:solidFill>
              <a:srgbClr val="ED1556"/>
            </a:solidFill>
            <a:prstDash val="solid"/>
          </a:ln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3" indent="-228603" algn="l" defTabSz="914411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8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14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20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26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32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37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43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48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2600" b="1" dirty="0"/>
              <a:t/>
            </a:r>
            <a:br>
              <a:rPr lang="en-GB" sz="2600" b="1" dirty="0"/>
            </a:br>
            <a:r>
              <a:rPr lang="en-GB" sz="2600" b="1" dirty="0"/>
              <a:t>Managing People</a:t>
            </a:r>
            <a:br>
              <a:rPr lang="en-GB" sz="2600" b="1" dirty="0"/>
            </a:br>
            <a:r>
              <a:rPr lang="en-GB" sz="2600" b="1" dirty="0"/>
              <a:t>	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GB" sz="2200" b="1" dirty="0"/>
          </a:p>
        </p:txBody>
      </p:sp>
      <p:sp>
        <p:nvSpPr>
          <p:cNvPr id="29" name="Content Placeholder 1"/>
          <p:cNvSpPr txBox="1">
            <a:spLocks/>
          </p:cNvSpPr>
          <p:nvPr/>
        </p:nvSpPr>
        <p:spPr>
          <a:xfrm>
            <a:off x="4673427" y="2730342"/>
            <a:ext cx="2454067" cy="618371"/>
          </a:xfrm>
          <a:prstGeom prst="rect">
            <a:avLst/>
          </a:prstGeom>
          <a:ln w="28575" cmpd="sng">
            <a:solidFill>
              <a:srgbClr val="ED1556"/>
            </a:solidFill>
            <a:prstDash val="solid"/>
          </a:ln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3" indent="-228603" algn="l" defTabSz="914411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8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14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20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26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32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37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43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48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2600" b="1" dirty="0"/>
              <a:t/>
            </a:r>
            <a:br>
              <a:rPr lang="en-GB" sz="2600" b="1" dirty="0"/>
            </a:br>
            <a:r>
              <a:rPr lang="en-GB" sz="2600" b="1" dirty="0"/>
              <a:t>Coaching &amp; Motivation</a:t>
            </a:r>
            <a:br>
              <a:rPr lang="en-GB" sz="2600" b="1" dirty="0"/>
            </a:br>
            <a:r>
              <a:rPr lang="en-GB" sz="2600" b="1" dirty="0"/>
              <a:t>	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GB" sz="2200" b="1" dirty="0"/>
          </a:p>
        </p:txBody>
      </p:sp>
      <p:sp>
        <p:nvSpPr>
          <p:cNvPr id="30" name="Content Placeholder 1"/>
          <p:cNvSpPr txBox="1">
            <a:spLocks/>
          </p:cNvSpPr>
          <p:nvPr/>
        </p:nvSpPr>
        <p:spPr>
          <a:xfrm>
            <a:off x="3996302" y="3666181"/>
            <a:ext cx="2454067" cy="618371"/>
          </a:xfrm>
          <a:prstGeom prst="rect">
            <a:avLst/>
          </a:prstGeom>
          <a:ln w="28575" cmpd="sng">
            <a:solidFill>
              <a:srgbClr val="ED1556"/>
            </a:solidFill>
            <a:prstDash val="solid"/>
          </a:ln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3" indent="-228603" algn="l" defTabSz="914411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8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14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20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26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32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37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43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48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2600" b="1" dirty="0"/>
              <a:t/>
            </a:r>
            <a:br>
              <a:rPr lang="en-GB" sz="2600" b="1" dirty="0"/>
            </a:br>
            <a:r>
              <a:rPr lang="en-GB" sz="2600" b="1" dirty="0"/>
              <a:t>Managing Performance</a:t>
            </a:r>
            <a:br>
              <a:rPr lang="en-GB" sz="2600" b="1" dirty="0"/>
            </a:br>
            <a:r>
              <a:rPr lang="en-GB" sz="2600" b="1" dirty="0"/>
              <a:t>	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GB" sz="2200" b="1" dirty="0"/>
          </a:p>
        </p:txBody>
      </p:sp>
      <p:sp>
        <p:nvSpPr>
          <p:cNvPr id="32" name="Content Placeholder 1"/>
          <p:cNvSpPr txBox="1">
            <a:spLocks/>
          </p:cNvSpPr>
          <p:nvPr/>
        </p:nvSpPr>
        <p:spPr>
          <a:xfrm>
            <a:off x="4673428" y="4627657"/>
            <a:ext cx="2454067" cy="618371"/>
          </a:xfrm>
          <a:prstGeom prst="rect">
            <a:avLst/>
          </a:prstGeom>
          <a:ln w="28575" cmpd="sng">
            <a:solidFill>
              <a:srgbClr val="ED1556"/>
            </a:solidFill>
            <a:prstDash val="solid"/>
          </a:ln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3" indent="-228603" algn="l" defTabSz="914411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8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14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20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26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32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37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43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48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2600" b="1" dirty="0"/>
              <a:t/>
            </a:r>
            <a:br>
              <a:rPr lang="en-GB" sz="2600" b="1" dirty="0"/>
            </a:br>
            <a:r>
              <a:rPr lang="en-GB" sz="2600" b="1" dirty="0"/>
              <a:t>Efficiency</a:t>
            </a:r>
            <a:br>
              <a:rPr lang="en-GB" sz="2600" b="1" dirty="0"/>
            </a:br>
            <a:r>
              <a:rPr lang="en-GB" sz="2600" b="1" dirty="0"/>
              <a:t>	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GB" sz="2200" b="1" dirty="0"/>
          </a:p>
        </p:txBody>
      </p:sp>
      <p:sp>
        <p:nvSpPr>
          <p:cNvPr id="33" name="Content Placeholder 1"/>
          <p:cNvSpPr txBox="1">
            <a:spLocks/>
          </p:cNvSpPr>
          <p:nvPr/>
        </p:nvSpPr>
        <p:spPr>
          <a:xfrm>
            <a:off x="1230416" y="4134520"/>
            <a:ext cx="2454067" cy="618371"/>
          </a:xfrm>
          <a:prstGeom prst="rect">
            <a:avLst/>
          </a:prstGeom>
          <a:ln w="28575" cmpd="sng">
            <a:solidFill>
              <a:srgbClr val="ED1556"/>
            </a:solidFill>
            <a:prstDash val="solid"/>
          </a:ln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3" indent="-228603" algn="l" defTabSz="914411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8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14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20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26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32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37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43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48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2600" b="1" dirty="0"/>
              <a:t/>
            </a:r>
            <a:br>
              <a:rPr lang="en-GB" sz="2600" b="1" dirty="0"/>
            </a:br>
            <a:r>
              <a:rPr lang="en-GB" sz="2600" b="1" dirty="0"/>
              <a:t>Effectiveness</a:t>
            </a:r>
            <a:br>
              <a:rPr lang="en-GB" sz="2600" b="1" dirty="0"/>
            </a:br>
            <a:r>
              <a:rPr lang="en-GB" sz="2600" b="1" dirty="0"/>
              <a:t>	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GB" sz="2200" b="1" dirty="0"/>
          </a:p>
        </p:txBody>
      </p:sp>
      <p:sp>
        <p:nvSpPr>
          <p:cNvPr id="34" name="Content Placeholder 1"/>
          <p:cNvSpPr txBox="1">
            <a:spLocks/>
          </p:cNvSpPr>
          <p:nvPr/>
        </p:nvSpPr>
        <p:spPr>
          <a:xfrm>
            <a:off x="6947779" y="3887915"/>
            <a:ext cx="2454067" cy="618371"/>
          </a:xfrm>
          <a:prstGeom prst="rect">
            <a:avLst/>
          </a:prstGeom>
          <a:ln w="28575" cmpd="sng">
            <a:solidFill>
              <a:srgbClr val="ED1556"/>
            </a:solidFill>
            <a:prstDash val="solid"/>
          </a:ln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3" indent="-228603" algn="l" defTabSz="914411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8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14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20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26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32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37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43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48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2600" b="1" dirty="0"/>
              <a:t/>
            </a:r>
            <a:br>
              <a:rPr lang="en-GB" sz="2600" b="1" dirty="0"/>
            </a:br>
            <a:r>
              <a:rPr lang="en-GB" sz="2600" b="1" dirty="0"/>
              <a:t>Playing To Strengths</a:t>
            </a:r>
            <a:br>
              <a:rPr lang="en-GB" sz="2600" b="1" dirty="0"/>
            </a:br>
            <a:r>
              <a:rPr lang="en-GB" sz="2600" b="1" dirty="0"/>
              <a:t>	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GB" sz="2200" b="1" dirty="0"/>
          </a:p>
        </p:txBody>
      </p:sp>
      <p:sp>
        <p:nvSpPr>
          <p:cNvPr id="35" name="Content Placeholder 1"/>
          <p:cNvSpPr txBox="1">
            <a:spLocks/>
          </p:cNvSpPr>
          <p:nvPr/>
        </p:nvSpPr>
        <p:spPr>
          <a:xfrm>
            <a:off x="2045811" y="5473505"/>
            <a:ext cx="2454067" cy="618371"/>
          </a:xfrm>
          <a:prstGeom prst="rect">
            <a:avLst/>
          </a:prstGeom>
          <a:ln w="28575" cmpd="sng">
            <a:solidFill>
              <a:srgbClr val="ED1556"/>
            </a:solidFill>
            <a:prstDash val="solid"/>
          </a:ln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3" indent="-228603" algn="l" defTabSz="914411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8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14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20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26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32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37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43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48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2600" b="1" dirty="0"/>
              <a:t/>
            </a:r>
            <a:br>
              <a:rPr lang="en-GB" sz="2600" b="1" dirty="0"/>
            </a:br>
            <a:r>
              <a:rPr lang="en-GB" sz="2600" b="1" dirty="0"/>
              <a:t>Enhancing Performance</a:t>
            </a:r>
            <a:br>
              <a:rPr lang="en-GB" sz="2600" b="1" dirty="0"/>
            </a:br>
            <a:r>
              <a:rPr lang="en-GB" sz="2600" b="1" dirty="0"/>
              <a:t>	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GB" sz="2200" b="1" dirty="0"/>
          </a:p>
        </p:txBody>
      </p:sp>
      <p:sp>
        <p:nvSpPr>
          <p:cNvPr id="36" name="Content Placeholder 1"/>
          <p:cNvSpPr txBox="1">
            <a:spLocks/>
          </p:cNvSpPr>
          <p:nvPr/>
        </p:nvSpPr>
        <p:spPr>
          <a:xfrm>
            <a:off x="8708856" y="4821519"/>
            <a:ext cx="2454067" cy="618371"/>
          </a:xfrm>
          <a:prstGeom prst="rect">
            <a:avLst/>
          </a:prstGeom>
          <a:ln w="28575" cmpd="sng">
            <a:solidFill>
              <a:srgbClr val="ED1556"/>
            </a:solidFill>
            <a:prstDash val="solid"/>
          </a:ln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3" indent="-228603" algn="l" defTabSz="914411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8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14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20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26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32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37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43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48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2600" b="1" dirty="0"/>
              <a:t/>
            </a:r>
            <a:br>
              <a:rPr lang="en-GB" sz="2600" b="1" dirty="0"/>
            </a:br>
            <a:r>
              <a:rPr lang="en-GB" sz="2600" b="1" dirty="0"/>
              <a:t>Relationship Building</a:t>
            </a:r>
            <a:br>
              <a:rPr lang="en-GB" sz="2600" b="1" dirty="0"/>
            </a:br>
            <a:r>
              <a:rPr lang="en-GB" sz="2600" b="1" dirty="0"/>
              <a:t>	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GB" sz="2200" b="1" dirty="0"/>
          </a:p>
        </p:txBody>
      </p:sp>
      <p:sp>
        <p:nvSpPr>
          <p:cNvPr id="37" name="Content Placeholder 1"/>
          <p:cNvSpPr txBox="1">
            <a:spLocks/>
          </p:cNvSpPr>
          <p:nvPr/>
        </p:nvSpPr>
        <p:spPr>
          <a:xfrm>
            <a:off x="6096000" y="5576763"/>
            <a:ext cx="2454067" cy="618371"/>
          </a:xfrm>
          <a:prstGeom prst="rect">
            <a:avLst/>
          </a:prstGeom>
          <a:ln w="28575" cmpd="sng">
            <a:solidFill>
              <a:srgbClr val="ED1556"/>
            </a:solidFill>
            <a:prstDash val="solid"/>
          </a:ln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3" indent="-228603" algn="l" defTabSz="914411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8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14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20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26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32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37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43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48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2600" b="1" dirty="0"/>
              <a:t/>
            </a:r>
            <a:br>
              <a:rPr lang="en-GB" sz="2600" b="1" dirty="0"/>
            </a:br>
            <a:r>
              <a:rPr lang="en-GB" sz="2600" b="1" dirty="0"/>
              <a:t>Meeting GN4 Strategy</a:t>
            </a:r>
            <a:br>
              <a:rPr lang="en-GB" sz="2600" b="1" dirty="0"/>
            </a:br>
            <a:r>
              <a:rPr lang="en-GB" sz="2600" b="1" dirty="0"/>
              <a:t>	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GB" sz="2200" b="1" dirty="0"/>
          </a:p>
        </p:txBody>
      </p:sp>
      <p:sp>
        <p:nvSpPr>
          <p:cNvPr id="38" name="Content Placeholder 1"/>
          <p:cNvSpPr txBox="1">
            <a:spLocks/>
          </p:cNvSpPr>
          <p:nvPr/>
        </p:nvSpPr>
        <p:spPr>
          <a:xfrm>
            <a:off x="8303170" y="2802742"/>
            <a:ext cx="2454067" cy="618371"/>
          </a:xfrm>
          <a:prstGeom prst="rect">
            <a:avLst/>
          </a:prstGeom>
          <a:ln w="28575" cmpd="sng">
            <a:solidFill>
              <a:srgbClr val="ED1556"/>
            </a:solidFill>
            <a:prstDash val="solid"/>
          </a:ln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3" indent="-228603" algn="l" defTabSz="914411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8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14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20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26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32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37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43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48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2600" b="1" dirty="0"/>
              <a:t/>
            </a:r>
            <a:br>
              <a:rPr lang="en-GB" sz="2600" b="1" dirty="0"/>
            </a:br>
            <a:r>
              <a:rPr lang="en-GB" sz="2600" b="1" dirty="0"/>
              <a:t>Enjoying Ourselves</a:t>
            </a:r>
            <a:br>
              <a:rPr lang="en-GB" sz="2600" b="1" dirty="0"/>
            </a:br>
            <a:r>
              <a:rPr lang="en-GB" sz="2600" b="1" dirty="0"/>
              <a:t>	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GB" sz="2200" b="1" dirty="0"/>
          </a:p>
        </p:txBody>
      </p:sp>
      <p:sp>
        <p:nvSpPr>
          <p:cNvPr id="39" name="Content Placeholder 1"/>
          <p:cNvSpPr txBox="1">
            <a:spLocks/>
          </p:cNvSpPr>
          <p:nvPr/>
        </p:nvSpPr>
        <p:spPr>
          <a:xfrm>
            <a:off x="5714356" y="1720084"/>
            <a:ext cx="3217353" cy="672093"/>
          </a:xfrm>
          <a:prstGeom prst="rect">
            <a:avLst/>
          </a:prstGeom>
          <a:ln w="28575" cmpd="sng">
            <a:solidFill>
              <a:srgbClr val="ED1556"/>
            </a:solidFill>
            <a:prstDash val="solid"/>
          </a:ln>
        </p:spPr>
        <p:txBody>
          <a:bodyPr vert="horz" wrap="none" lIns="91440" tIns="45720" rIns="91440" bIns="45720" rtlCol="0">
            <a:noAutofit/>
          </a:bodyPr>
          <a:lstStyle>
            <a:lvl1pPr marL="228603" indent="-228603" algn="l" defTabSz="914411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8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14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20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26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32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37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43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48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1200" b="1" dirty="0"/>
              <a:t/>
            </a:r>
            <a:br>
              <a:rPr lang="en-GB" sz="1200" b="1" dirty="0"/>
            </a:br>
            <a:r>
              <a:rPr lang="en-GB" sz="1600" b="1" dirty="0"/>
              <a:t>Effective Virtual Team Meetings</a:t>
            </a:r>
            <a:r>
              <a:rPr lang="en-GB" sz="1200" b="1" dirty="0"/>
              <a:t/>
            </a:r>
            <a:br>
              <a:rPr lang="en-GB" sz="1200" b="1" dirty="0"/>
            </a:br>
            <a:r>
              <a:rPr lang="en-GB" sz="1200" b="1" dirty="0"/>
              <a:t>	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GB" sz="2200" b="1" dirty="0"/>
          </a:p>
        </p:txBody>
      </p:sp>
      <p:sp>
        <p:nvSpPr>
          <p:cNvPr id="40" name="Content Placeholder 1"/>
          <p:cNvSpPr txBox="1">
            <a:spLocks/>
          </p:cNvSpPr>
          <p:nvPr/>
        </p:nvSpPr>
        <p:spPr>
          <a:xfrm>
            <a:off x="1063427" y="941757"/>
            <a:ext cx="10099496" cy="507411"/>
          </a:xfrm>
          <a:prstGeom prst="rect">
            <a:avLst/>
          </a:prstGeom>
          <a:ln w="28575" cmpd="sng">
            <a:solidFill>
              <a:schemeClr val="tx2"/>
            </a:solidFill>
            <a:prstDash val="solid"/>
          </a:ln>
        </p:spPr>
        <p:txBody>
          <a:bodyPr vert="horz" wrap="square" lIns="91440" tIns="45720" rIns="91440" bIns="45720" rtlCol="0">
            <a:noAutofit/>
          </a:bodyPr>
          <a:lstStyle>
            <a:lvl1pPr marL="228603" indent="-228603" algn="l" defTabSz="914411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8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14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20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26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32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37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43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48" indent="-228603" algn="l" defTabSz="91441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sz="1400" b="1" dirty="0">
                <a:solidFill>
                  <a:schemeClr val="bg1">
                    <a:lumMod val="95000"/>
                  </a:schemeClr>
                </a:solidFill>
              </a:rPr>
              <a:t>As an individual you are experiencing this programme in your own unique way.  From your perspective, from the words below choose the 3 which are coming over to you most strongly.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35758259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4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2509155" y="1526720"/>
            <a:ext cx="7892145" cy="4530048"/>
          </a:xfrm>
          <a:ln w="28575" cmpd="sng">
            <a:solidFill>
              <a:srgbClr val="ED1556"/>
            </a:solidFill>
            <a:prstDash val="solid"/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2400" b="1" dirty="0">
                <a:solidFill>
                  <a:srgbClr val="ED1556"/>
                </a:solidFill>
              </a:rPr>
              <a:t/>
            </a:r>
            <a:br>
              <a:rPr lang="en-GB" sz="2400" b="1" dirty="0">
                <a:solidFill>
                  <a:srgbClr val="ED1556"/>
                </a:solidFill>
              </a:rPr>
            </a:br>
            <a:r>
              <a:rPr lang="en-GB" sz="2400" b="1" dirty="0">
                <a:solidFill>
                  <a:srgbClr val="ED1556"/>
                </a:solidFill>
              </a:rPr>
              <a:t>Slide 1 - presentation time 1 minute max</a:t>
            </a:r>
          </a:p>
          <a:p>
            <a:pPr marL="0" indent="0">
              <a:buNone/>
            </a:pPr>
            <a:endParaRPr lang="en-GB" sz="24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GB" sz="2400" b="1" dirty="0">
                <a:solidFill>
                  <a:srgbClr val="00A249"/>
                </a:solidFill>
              </a:rPr>
              <a:t>What I have learnt about meetings best practice is …</a:t>
            </a:r>
          </a:p>
          <a:p>
            <a:pPr marL="0" indent="0">
              <a:buNone/>
            </a:pPr>
            <a:r>
              <a:rPr lang="en-GB" sz="2400" b="1" dirty="0">
                <a:solidFill>
                  <a:srgbClr val="00A249"/>
                </a:solidFill>
              </a:rPr>
              <a:t/>
            </a:r>
            <a:br>
              <a:rPr lang="en-GB" sz="2400" b="1" dirty="0">
                <a:solidFill>
                  <a:srgbClr val="00A249"/>
                </a:solidFill>
              </a:rPr>
            </a:br>
            <a:r>
              <a:rPr lang="en-GB" sz="2400" b="1" dirty="0">
                <a:solidFill>
                  <a:srgbClr val="00A249"/>
                </a:solidFill>
              </a:rPr>
              <a:t>What I am doing differently re meetings is …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400" b="1" dirty="0">
                <a:solidFill>
                  <a:srgbClr val="00A249"/>
                </a:solidFill>
              </a:rPr>
              <a:t/>
            </a:r>
            <a:br>
              <a:rPr lang="en-GB" sz="2400" b="1" dirty="0">
                <a:solidFill>
                  <a:srgbClr val="00A249"/>
                </a:solidFill>
              </a:rPr>
            </a:br>
            <a:r>
              <a:rPr lang="en-GB" sz="2400" b="1" dirty="0">
                <a:solidFill>
                  <a:srgbClr val="00A249"/>
                </a:solidFill>
              </a:rPr>
              <a:t>My team/the project is benefitting from what I am doing differently re meetings by …</a:t>
            </a:r>
          </a:p>
          <a:p>
            <a:pPr marL="0" indent="0">
              <a:buNone/>
            </a:pPr>
            <a:r>
              <a:rPr lang="en-GB" sz="2600" b="1" dirty="0"/>
              <a:t/>
            </a:r>
            <a:br>
              <a:rPr lang="en-GB" sz="2600" b="1" dirty="0"/>
            </a:br>
            <a:r>
              <a:rPr lang="en-GB" sz="2600" b="1" dirty="0"/>
              <a:t/>
            </a:r>
            <a:br>
              <a:rPr lang="en-GB" sz="2600" b="1" dirty="0"/>
            </a:br>
            <a:r>
              <a:rPr lang="en-GB" sz="2600" b="1" dirty="0"/>
              <a:t>	</a:t>
            </a:r>
          </a:p>
          <a:p>
            <a:pPr marL="0" indent="0">
              <a:buNone/>
            </a:pPr>
            <a:endParaRPr lang="en-GB" sz="22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1213622" y="6406022"/>
            <a:ext cx="728168" cy="335972"/>
          </a:xfrm>
        </p:spPr>
        <p:txBody>
          <a:bodyPr/>
          <a:lstStyle/>
          <a:p>
            <a:fld id="{6F576E6A-F32A-4612-884C-86870357C6B4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39309" y="219529"/>
            <a:ext cx="8321376" cy="927768"/>
          </a:xfrm>
        </p:spPr>
        <p:txBody>
          <a:bodyPr>
            <a:normAutofit/>
          </a:bodyPr>
          <a:lstStyle/>
          <a:p>
            <a:r>
              <a:rPr lang="en-GB" sz="2800" dirty="0"/>
              <a:t>Work Based Assignment 2 - your Slide 1 re Virtual Meetings</a:t>
            </a:r>
          </a:p>
        </p:txBody>
      </p:sp>
    </p:spTree>
    <p:extLst>
      <p:ext uri="{BB962C8B-B14F-4D97-AF65-F5344CB8AC3E}">
        <p14:creationId xmlns:p14="http://schemas.microsoft.com/office/powerpoint/2010/main" val="17834647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5000"/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20084" y="74649"/>
            <a:ext cx="8293526" cy="1325563"/>
          </a:xfrm>
        </p:spPr>
        <p:txBody>
          <a:bodyPr/>
          <a:lstStyle/>
          <a:p>
            <a:r>
              <a:rPr lang="en-GB" dirty="0"/>
              <a:t>Work Based Assignment 2 - Your Slide 2 re Coaching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420084" y="1524004"/>
            <a:ext cx="7857391" cy="4652963"/>
          </a:xfrm>
          <a:ln w="28575">
            <a:solidFill>
              <a:srgbClr val="ED1556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b="1" dirty="0">
                <a:solidFill>
                  <a:srgbClr val="ED1556"/>
                </a:solidFill>
              </a:rPr>
              <a:t/>
            </a:r>
            <a:br>
              <a:rPr lang="en-GB" b="1" dirty="0">
                <a:solidFill>
                  <a:srgbClr val="ED1556"/>
                </a:solidFill>
              </a:rPr>
            </a:br>
            <a:r>
              <a:rPr lang="en-GB" sz="2200" b="1" dirty="0">
                <a:solidFill>
                  <a:srgbClr val="ED1556"/>
                </a:solidFill>
              </a:rPr>
              <a:t>Slide 2 - presentation time 2 minutes max</a:t>
            </a:r>
          </a:p>
          <a:p>
            <a:pPr marL="0" indent="0">
              <a:buNone/>
            </a:pPr>
            <a:r>
              <a:rPr lang="en-GB" sz="2200" b="1" dirty="0">
                <a:solidFill>
                  <a:srgbClr val="00B050"/>
                </a:solidFill>
              </a:rPr>
              <a:t/>
            </a:r>
            <a:br>
              <a:rPr lang="en-GB" sz="2200" b="1" dirty="0">
                <a:solidFill>
                  <a:srgbClr val="00B050"/>
                </a:solidFill>
              </a:rPr>
            </a:br>
            <a:r>
              <a:rPr lang="en-GB" sz="2200" b="1" dirty="0">
                <a:solidFill>
                  <a:srgbClr val="00B050"/>
                </a:solidFill>
              </a:rPr>
              <a:t>What I have learnt about coaching is ..</a:t>
            </a:r>
          </a:p>
          <a:p>
            <a:pPr marL="0" indent="0">
              <a:buNone/>
            </a:pPr>
            <a:r>
              <a:rPr lang="en-GB" sz="2200" b="1" dirty="0">
                <a:solidFill>
                  <a:srgbClr val="00B050"/>
                </a:solidFill>
              </a:rPr>
              <a:t/>
            </a:r>
            <a:br>
              <a:rPr lang="en-GB" sz="2200" b="1" dirty="0">
                <a:solidFill>
                  <a:srgbClr val="00B050"/>
                </a:solidFill>
              </a:rPr>
            </a:br>
            <a:r>
              <a:rPr lang="en-GB" sz="2200" b="1" dirty="0">
                <a:solidFill>
                  <a:srgbClr val="00B050"/>
                </a:solidFill>
              </a:rPr>
              <a:t>What I am doing differently re coaching is …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200" b="1" dirty="0">
                <a:solidFill>
                  <a:srgbClr val="00B050"/>
                </a:solidFill>
              </a:rPr>
              <a:t/>
            </a:r>
            <a:br>
              <a:rPr lang="en-GB" sz="2200" b="1" dirty="0">
                <a:solidFill>
                  <a:srgbClr val="00B050"/>
                </a:solidFill>
              </a:rPr>
            </a:br>
            <a:r>
              <a:rPr lang="en-GB" sz="2200" b="1" dirty="0">
                <a:solidFill>
                  <a:srgbClr val="00B050"/>
                </a:solidFill>
              </a:rPr>
              <a:t>My team/the project is benefitting from what I am doing differently re coaching by …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1326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06653" y="457200"/>
            <a:ext cx="8298922" cy="919017"/>
          </a:xfrm>
        </p:spPr>
        <p:txBody>
          <a:bodyPr>
            <a:normAutofit fontScale="90000"/>
          </a:bodyPr>
          <a:lstStyle/>
          <a:p>
            <a:r>
              <a:rPr lang="en-GB" dirty="0"/>
              <a:t/>
            </a:r>
            <a:br>
              <a:rPr lang="en-GB" dirty="0"/>
            </a:br>
            <a:r>
              <a:rPr lang="en-GB" dirty="0"/>
              <a:t>Running Order for WBA 2 - Your </a:t>
            </a:r>
            <a:r>
              <a:rPr lang="en-GB" dirty="0" smtClean="0"/>
              <a:t>Slides </a:t>
            </a:r>
            <a:r>
              <a:rPr lang="en-GB" dirty="0"/>
              <a:t>re </a:t>
            </a:r>
            <a:r>
              <a:rPr lang="en-GB" dirty="0" smtClean="0"/>
              <a:t>VM &amp; Coaching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573079" y="2083981"/>
            <a:ext cx="662408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AutoNum type="arabicPeriod"/>
            </a:pPr>
            <a:r>
              <a:rPr lang="en-GB" sz="2000" b="1" dirty="0">
                <a:solidFill>
                  <a:srgbClr val="1C4161"/>
                </a:solidFill>
              </a:rPr>
              <a:t>xxx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GB" sz="2000" b="1" dirty="0">
                <a:solidFill>
                  <a:srgbClr val="1C4161"/>
                </a:solidFill>
              </a:rPr>
              <a:t>xxx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GB" sz="2000" b="1" dirty="0">
                <a:solidFill>
                  <a:srgbClr val="1C4161"/>
                </a:solidFill>
              </a:rPr>
              <a:t>xxx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GB" sz="2000" b="1" dirty="0">
                <a:solidFill>
                  <a:srgbClr val="1C4161"/>
                </a:solidFill>
              </a:rPr>
              <a:t>xxx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GB" sz="2000" b="1" dirty="0">
                <a:solidFill>
                  <a:srgbClr val="1C4161"/>
                </a:solidFill>
              </a:rPr>
              <a:t>xxx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GB" sz="2000" b="1" dirty="0">
                <a:solidFill>
                  <a:srgbClr val="1C4161"/>
                </a:solidFill>
              </a:rPr>
              <a:t>xxx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2450654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D342B61AA90142A8D5A114AFFAD389" ma:contentTypeVersion="1" ma:contentTypeDescription="Create a new document." ma:contentTypeScope="" ma:versionID="138dd77d572eb9aa87051d9216bdb443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F8F0BB2-8848-4E68-80B0-B0624BDBD5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9AA3960-760A-4B61-8C8B-DBF90F37C8C8}">
  <ds:schemaRefs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7439</TotalTime>
  <Words>541</Words>
  <Application>Microsoft Office PowerPoint</Application>
  <PresentationFormat>Widescreen</PresentationFormat>
  <Paragraphs>189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Times New Roman</vt:lpstr>
      <vt:lpstr>Verdana</vt:lpstr>
      <vt:lpstr>Wingdings</vt:lpstr>
      <vt:lpstr>GEANT Association</vt:lpstr>
      <vt:lpstr>PowerPoint Presentation</vt:lpstr>
      <vt:lpstr>Re-Introductions</vt:lpstr>
      <vt:lpstr>High Performing Teams Model</vt:lpstr>
      <vt:lpstr>Group Contract</vt:lpstr>
      <vt:lpstr>MPiViT Meeting Agenda</vt:lpstr>
      <vt:lpstr>The Overall Aim of the MPiViT Programme</vt:lpstr>
      <vt:lpstr>Work Based Assignment 2 - your Slide 1 re Virtual Meetings</vt:lpstr>
      <vt:lpstr>Work Based Assignment 2 - Your Slide 2 re Coaching</vt:lpstr>
      <vt:lpstr> Running Order for WBA 2 - Your Slides re VM &amp; Coaching</vt:lpstr>
      <vt:lpstr>GROW Performance Coaching</vt:lpstr>
      <vt:lpstr>My Key Learning re Coaching</vt:lpstr>
      <vt:lpstr>My Key Learnings re Coaching </vt:lpstr>
      <vt:lpstr>Work Based Assignment 3 - Parts 1 &amp; 2 and Buddy Conversation 3 </vt:lpstr>
      <vt:lpstr>Work Based Assignment 3 - Parts 1 &amp; 2 and Buddy Conversation 3</vt:lpstr>
      <vt:lpstr>Work Based Assignment 3 - Your Preparation for  VM Session 5 (March 21 &amp; 22)</vt:lpstr>
      <vt:lpstr>Virtual Meetings - Best Practice</vt:lpstr>
      <vt:lpstr>Feedback on our VM Today </vt:lpstr>
    </vt:vector>
  </TitlesOfParts>
  <Company>DANTE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lastModifiedBy>Ian Barker</cp:lastModifiedBy>
  <cp:revision>383</cp:revision>
  <cp:lastPrinted>2017-02-13T14:53:29Z</cp:lastPrinted>
  <dcterms:created xsi:type="dcterms:W3CDTF">2015-04-29T14:13:57Z</dcterms:created>
  <dcterms:modified xsi:type="dcterms:W3CDTF">2017-02-21T10:12:46Z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0x01010015D342B61AA90142A8D5A114AFFAD389</vt:lpwstr>
  </property>
</Properties>
</file>