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345" r:id="rId5"/>
    <p:sldId id="350" r:id="rId6"/>
    <p:sldId id="371" r:id="rId7"/>
    <p:sldId id="318" r:id="rId8"/>
    <p:sldId id="342" r:id="rId9"/>
    <p:sldId id="344" r:id="rId10"/>
    <p:sldId id="354" r:id="rId11"/>
    <p:sldId id="355" r:id="rId12"/>
    <p:sldId id="356" r:id="rId13"/>
    <p:sldId id="352" r:id="rId14"/>
    <p:sldId id="357" r:id="rId15"/>
    <p:sldId id="370" r:id="rId16"/>
    <p:sldId id="358" r:id="rId17"/>
    <p:sldId id="359" r:id="rId18"/>
    <p:sldId id="360" r:id="rId19"/>
    <p:sldId id="361" r:id="rId20"/>
    <p:sldId id="362" r:id="rId21"/>
    <p:sldId id="269" r:id="rId22"/>
    <p:sldId id="310" r:id="rId23"/>
    <p:sldId id="364" r:id="rId24"/>
    <p:sldId id="367" r:id="rId25"/>
    <p:sldId id="306" r:id="rId26"/>
    <p:sldId id="369" r:id="rId27"/>
    <p:sldId id="368" r:id="rId28"/>
  </p:sldIdLst>
  <p:sldSz cx="12192000" cy="6858000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70" userDrawn="1">
          <p15:clr>
            <a:srgbClr val="A4A3A4"/>
          </p15:clr>
        </p15:guide>
        <p15:guide id="4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ED1556"/>
    <a:srgbClr val="013F5E"/>
    <a:srgbClr val="003F5E"/>
    <a:srgbClr val="004360"/>
    <a:srgbClr val="00436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>
        <p:scale>
          <a:sx n="117" d="100"/>
          <a:sy n="117" d="100"/>
        </p:scale>
        <p:origin x="-204" y="192"/>
      </p:cViewPr>
      <p:guideLst>
        <p:guide orient="horz" pos="2160"/>
        <p:guide orient="horz" pos="2170"/>
        <p:guide pos="3840"/>
        <p:guide pos="3845"/>
      </p:guideLst>
    </p:cSldViewPr>
  </p:slideViewPr>
  <p:outlineViewPr>
    <p:cViewPr>
      <p:scale>
        <a:sx n="33" d="100"/>
        <a:sy n="33" d="100"/>
      </p:scale>
      <p:origin x="0" y="1692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57" y="0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DCFA2A58-5188-4AFA-B2A4-94C11886DE2D}" type="datetimeFigureOut">
              <a:rPr lang="en-GB" smtClean="0"/>
              <a:pPr/>
              <a:t>23/01/2017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562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57" y="9433562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4DB7355F-8B4E-49A5-ABCF-C34750BF2F3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85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283" cy="498296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8296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pPr/>
              <a:t>23/01/2017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8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108"/>
            <a:ext cx="2944283" cy="49829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8"/>
            <a:ext cx="2944283" cy="49829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53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530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401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923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852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2301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8874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685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7696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29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110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4630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590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918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370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5614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793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463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458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563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899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630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526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543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45421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411188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5" y="2448124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5" y="4552754"/>
            <a:ext cx="5003269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6" y="1830669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6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5" y="4921727"/>
            <a:ext cx="5003269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5" y="2821105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5" y="3166010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9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0" y="1716840"/>
            <a:ext cx="6172201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803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7" y="1331502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3F5D"/>
                </a:solidFill>
              </a:rPr>
              <a:t>This template is for use both to</a:t>
            </a:r>
            <a:r>
              <a:rPr lang="en-GB" sz="18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GB" sz="1800" baseline="0" dirty="0">
              <a:solidFill>
                <a:srgbClr val="003F5D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00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>
              <a:solidFill>
                <a:srgbClr val="ED1556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GB" sz="1800" baseline="0" dirty="0">
              <a:solidFill>
                <a:srgbClr val="ED1556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GB" sz="1800" baseline="0" dirty="0">
              <a:solidFill>
                <a:srgbClr val="003F5D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60" lvl="1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60" lvl="1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6" lvl="1" indent="0">
              <a:buFont typeface="Arial" panose="020B0604020202020204" pitchFamily="34" charset="0"/>
              <a:buNone/>
            </a:pPr>
            <a:r>
              <a:rPr lang="en-GB" sz="1800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800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sz="1800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9" y="2759502"/>
            <a:ext cx="54543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0" name="Oval 9"/>
          <p:cNvSpPr/>
          <p:nvPr userDrawn="1"/>
        </p:nvSpPr>
        <p:spPr>
          <a:xfrm>
            <a:off x="7667179" y="2759502"/>
            <a:ext cx="545433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7" y="4773551"/>
            <a:ext cx="4154313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5" y="6254093"/>
            <a:ext cx="791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</a:t>
            </a:r>
            <a:r>
              <a:rPr lang="en-GB" sz="800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Programmeme</a:t>
            </a:r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3" y="6304269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1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7" y="5126475"/>
            <a:ext cx="4154313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1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825625"/>
            <a:ext cx="5562601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3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3" y="2489206"/>
            <a:ext cx="5553076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4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4" y="1532467"/>
            <a:ext cx="4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0"/>
            <a:ext cx="11208084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90" y="1524586"/>
            <a:ext cx="11315924" cy="21009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0" y="1651518"/>
            <a:ext cx="6172201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8" y="203201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6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4" y="6406022"/>
            <a:ext cx="879977" cy="335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757" y="219648"/>
            <a:ext cx="845719" cy="37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598057" y="2240107"/>
            <a:ext cx="5590600" cy="1221063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600" b="1" dirty="0"/>
              <a:t>Managing People &amp; Performance in Virtual Teams - MPiViT</a:t>
            </a:r>
          </a:p>
          <a:p>
            <a:pPr marL="0" indent="0">
              <a:buNone/>
            </a:pPr>
            <a:r>
              <a:rPr lang="en-GB" sz="4600" b="1" dirty="0"/>
              <a:t>Session 3 - Virtual Meeting 2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533613" y="1331495"/>
            <a:ext cx="3323345" cy="4732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/>
              <a:t>GÉANT 4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2569028" y="4894431"/>
            <a:ext cx="3231269" cy="4283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December 2016 - June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1600" y="3584003"/>
            <a:ext cx="292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ED1556"/>
                </a:solidFill>
              </a:rPr>
              <a:t>Ref:  </a:t>
            </a:r>
            <a:r>
              <a:rPr lang="en-GB" b="1" dirty="0" smtClean="0">
                <a:solidFill>
                  <a:srgbClr val="ED1556"/>
                </a:solidFill>
              </a:rPr>
              <a:t>v7 240117</a:t>
            </a:r>
            <a:endParaRPr lang="en-GB" b="1" dirty="0">
              <a:solidFill>
                <a:srgbClr val="ED15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- Behaviour Iceberg</a:t>
            </a:r>
          </a:p>
        </p:txBody>
      </p:sp>
      <p:pic>
        <p:nvPicPr>
          <p:cNvPr id="2050" name="Picture 2" descr="Icebe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938893"/>
            <a:ext cx="5657850" cy="577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2486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2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– Triune Brain Model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389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724" y="1061357"/>
            <a:ext cx="4536428" cy="567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3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– </a:t>
            </a:r>
            <a:r>
              <a:rPr lang="en-GB" dirty="0" smtClean="0"/>
              <a:t>Myers Briggs</a:t>
            </a:r>
            <a:endParaRPr lang="en-GB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389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637" y="1046291"/>
            <a:ext cx="4795606" cy="56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79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– Constructive </a:t>
            </a:r>
            <a:r>
              <a:rPr lang="en-GB" dirty="0" smtClean="0"/>
              <a:t>&amp; Positive Language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29" y="886106"/>
            <a:ext cx="4642102" cy="584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02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- Maslow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944" y="987879"/>
            <a:ext cx="456892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84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- Herzberg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443" y="1127053"/>
            <a:ext cx="8049986" cy="520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30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- </a:t>
            </a:r>
            <a:r>
              <a:rPr lang="en-GB" dirty="0" smtClean="0"/>
              <a:t>Daniel Pink PAM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683" y="984207"/>
            <a:ext cx="5690509" cy="577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71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9" y="74650"/>
            <a:ext cx="9612087" cy="929558"/>
          </a:xfrm>
        </p:spPr>
        <p:txBody>
          <a:bodyPr/>
          <a:lstStyle/>
          <a:p>
            <a:r>
              <a:rPr lang="en-GB" dirty="0"/>
              <a:t>Picture Gallery from Amsterdam – Situational Leadership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507" y="938892"/>
            <a:ext cx="4775881" cy="575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82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6653" y="50654"/>
            <a:ext cx="8298922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Running Order for the Personal Check In </a:t>
            </a:r>
            <a:br>
              <a:rPr lang="en-GB" dirty="0"/>
            </a:br>
            <a:r>
              <a:rPr lang="en-GB" dirty="0"/>
              <a:t>‘My Learnings &amp; Actions from the Amsterdam Workshop’</a:t>
            </a:r>
            <a:br>
              <a:rPr lang="en-GB" dirty="0"/>
            </a:br>
            <a:r>
              <a:rPr lang="en-GB" dirty="0"/>
              <a:t>2 mins each</a:t>
            </a:r>
            <a:br>
              <a:rPr lang="en-GB" dirty="0"/>
            </a:b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73079" y="2083981"/>
            <a:ext cx="66240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GB" sz="2000" b="1" dirty="0" err="1" smtClean="0">
                <a:solidFill>
                  <a:srgbClr val="1C4161"/>
                </a:solidFill>
              </a:rPr>
              <a:t>Mian</a:t>
            </a:r>
            <a:r>
              <a:rPr lang="en-GB" sz="2000" b="1" dirty="0" smtClean="0">
                <a:solidFill>
                  <a:srgbClr val="1C4161"/>
                </a:solidFill>
              </a:rPr>
              <a:t> Usman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 smtClean="0">
                <a:solidFill>
                  <a:srgbClr val="1C4161"/>
                </a:solidFill>
              </a:rPr>
              <a:t>Craig </a:t>
            </a:r>
            <a:r>
              <a:rPr lang="en-GB" sz="2000" b="1" dirty="0" err="1">
                <a:solidFill>
                  <a:srgbClr val="1C4161"/>
                </a:solidFill>
              </a:rPr>
              <a:t>Volp</a:t>
            </a:r>
            <a:endParaRPr lang="en-GB" sz="2000" b="1" dirty="0">
              <a:solidFill>
                <a:srgbClr val="1C416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Pavel Skoda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Sergio </a:t>
            </a:r>
            <a:r>
              <a:rPr lang="en-GB" sz="2000" b="1" dirty="0" err="1">
                <a:solidFill>
                  <a:srgbClr val="1C4161"/>
                </a:solidFill>
              </a:rPr>
              <a:t>Andreozzi</a:t>
            </a:r>
            <a:endParaRPr lang="en-GB" sz="2000" b="1" dirty="0">
              <a:solidFill>
                <a:srgbClr val="1C416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 err="1">
                <a:solidFill>
                  <a:srgbClr val="1C4161"/>
                </a:solidFill>
              </a:rPr>
              <a:t>Janusz</a:t>
            </a:r>
            <a:r>
              <a:rPr lang="en-GB" sz="2000" b="1" dirty="0">
                <a:solidFill>
                  <a:srgbClr val="1C4161"/>
                </a:solidFill>
              </a:rPr>
              <a:t> </a:t>
            </a:r>
            <a:r>
              <a:rPr lang="en-GB" sz="2000" b="1" dirty="0" err="1">
                <a:solidFill>
                  <a:srgbClr val="1C4161"/>
                </a:solidFill>
              </a:rPr>
              <a:t>Ulanowski</a:t>
            </a:r>
            <a:endParaRPr lang="en-GB" sz="2000" b="1" dirty="0">
              <a:solidFill>
                <a:srgbClr val="1C416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 err="1">
                <a:solidFill>
                  <a:srgbClr val="1C4161"/>
                </a:solidFill>
              </a:rPr>
              <a:t>Gyongyi</a:t>
            </a:r>
            <a:r>
              <a:rPr lang="en-GB" sz="2000" b="1" dirty="0">
                <a:solidFill>
                  <a:srgbClr val="1C4161"/>
                </a:solidFill>
              </a:rPr>
              <a:t> Horvath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450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4674" y="1649189"/>
            <a:ext cx="8318514" cy="4527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u="sng" dirty="0">
                <a:solidFill>
                  <a:srgbClr val="00B050"/>
                </a:solidFill>
              </a:rPr>
              <a:t>Work Based Assignment 2 – Part 1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00B050"/>
                </a:solidFill>
              </a:rPr>
              <a:t>Set up and prepare for a real VM that you need to run.  Prepare the plan, slides and other material </a:t>
            </a:r>
            <a:r>
              <a:rPr lang="en-GB" sz="2400" b="1" dirty="0" smtClean="0">
                <a:solidFill>
                  <a:srgbClr val="00B050"/>
                </a:solidFill>
              </a:rPr>
              <a:t>that you need.</a:t>
            </a: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400" b="1" u="sng" dirty="0">
                <a:solidFill>
                  <a:srgbClr val="7030A0"/>
                </a:solidFill>
              </a:rPr>
              <a:t>Buddy Conversation 2 – Using the GROW Model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7030A0"/>
                </a:solidFill>
              </a:rPr>
              <a:t>Run through the prepared meeting with your Buddy using the GROW Model.  Offer each other constructive feedback on both the meeting </a:t>
            </a:r>
            <a:r>
              <a:rPr lang="en-GB" sz="2400" b="1" dirty="0" smtClean="0">
                <a:solidFill>
                  <a:srgbClr val="7030A0"/>
                </a:solidFill>
              </a:rPr>
              <a:t>preparation </a:t>
            </a:r>
            <a:r>
              <a:rPr lang="en-GB" sz="2400" b="1" dirty="0">
                <a:solidFill>
                  <a:srgbClr val="7030A0"/>
                </a:solidFill>
              </a:rPr>
              <a:t>and on the </a:t>
            </a:r>
            <a:r>
              <a:rPr lang="en-GB" sz="2400" b="1" dirty="0" smtClean="0">
                <a:solidFill>
                  <a:srgbClr val="7030A0"/>
                </a:solidFill>
              </a:rPr>
              <a:t>coaching of the coach.  Ensure you allocate equal time for each other.</a:t>
            </a: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49"/>
            <a:ext cx="8293526" cy="1325563"/>
          </a:xfrm>
        </p:spPr>
        <p:txBody>
          <a:bodyPr/>
          <a:lstStyle/>
          <a:p>
            <a:r>
              <a:rPr lang="en-GB" dirty="0"/>
              <a:t>Work Based Assignment 2 - Parts 1 </a:t>
            </a:r>
            <a:r>
              <a:rPr lang="en-GB" dirty="0" smtClean="0"/>
              <a:t>&amp; 2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Buddy Conversation 2</a:t>
            </a:r>
          </a:p>
        </p:txBody>
      </p:sp>
    </p:spTree>
    <p:extLst>
      <p:ext uri="{BB962C8B-B14F-4D97-AF65-F5344CB8AC3E}">
        <p14:creationId xmlns:p14="http://schemas.microsoft.com/office/powerpoint/2010/main" val="301455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83544" y="969109"/>
            <a:ext cx="8797557" cy="56036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__________________________________________________________________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  <a:r>
              <a:rPr lang="en-GB" dirty="0"/>
              <a:t>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49"/>
            <a:ext cx="7569545" cy="1325563"/>
          </a:xfrm>
        </p:spPr>
        <p:txBody>
          <a:bodyPr/>
          <a:lstStyle/>
          <a:p>
            <a:r>
              <a:rPr lang="en-GB" dirty="0"/>
              <a:t>Re-Introductions</a:t>
            </a:r>
          </a:p>
        </p:txBody>
      </p:sp>
    </p:spTree>
    <p:extLst>
      <p:ext uri="{BB962C8B-B14F-4D97-AF65-F5344CB8AC3E}">
        <p14:creationId xmlns:p14="http://schemas.microsoft.com/office/powerpoint/2010/main" val="3666874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9" y="74650"/>
            <a:ext cx="9612087" cy="929558"/>
          </a:xfrm>
        </p:spPr>
        <p:txBody>
          <a:bodyPr/>
          <a:lstStyle/>
          <a:p>
            <a:r>
              <a:rPr lang="en-GB" dirty="0"/>
              <a:t>Review of </a:t>
            </a:r>
            <a:r>
              <a:rPr lang="en-GB" dirty="0" smtClean="0"/>
              <a:t>GROW</a:t>
            </a:r>
            <a:endParaRPr lang="en-GB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770" y="726621"/>
            <a:ext cx="5144336" cy="603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44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20084" y="1550710"/>
            <a:ext cx="8238936" cy="3756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u="sng" dirty="0">
                <a:solidFill>
                  <a:srgbClr val="00B050"/>
                </a:solidFill>
              </a:rPr>
              <a:t>Work Based Assignment 2 – Part 2</a:t>
            </a:r>
          </a:p>
          <a:p>
            <a:pPr marL="0" indent="0">
              <a:buNone/>
            </a:pP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B050"/>
                </a:solidFill>
              </a:rPr>
              <a:t>Facilitate </a:t>
            </a:r>
            <a:r>
              <a:rPr lang="en-GB" sz="2400" b="1" dirty="0" smtClean="0">
                <a:solidFill>
                  <a:srgbClr val="00B050"/>
                </a:solidFill>
              </a:rPr>
              <a:t>your VM </a:t>
            </a:r>
            <a:r>
              <a:rPr lang="en-GB" sz="2400" b="1" dirty="0">
                <a:solidFill>
                  <a:srgbClr val="00B050"/>
                </a:solidFill>
              </a:rPr>
              <a:t>and obtain feedback from the </a:t>
            </a:r>
            <a:r>
              <a:rPr lang="en-GB" sz="2400" b="1" dirty="0" smtClean="0">
                <a:solidFill>
                  <a:srgbClr val="00B050"/>
                </a:solidFill>
              </a:rPr>
              <a:t>participants </a:t>
            </a:r>
            <a:r>
              <a:rPr lang="en-GB" sz="2400" b="1" dirty="0">
                <a:solidFill>
                  <a:srgbClr val="00B050"/>
                </a:solidFill>
              </a:rPr>
              <a:t>in relation to </a:t>
            </a:r>
            <a:r>
              <a:rPr lang="en-GB" sz="2400" b="1" dirty="0" smtClean="0">
                <a:solidFill>
                  <a:srgbClr val="00B050"/>
                </a:solidFill>
              </a:rPr>
              <a:t>the VM </a:t>
            </a:r>
            <a:r>
              <a:rPr lang="en-GB" sz="2400" b="1" dirty="0">
                <a:solidFill>
                  <a:srgbClr val="00B050"/>
                </a:solidFill>
              </a:rPr>
              <a:t>Best Practice Guide.</a:t>
            </a:r>
          </a:p>
          <a:p>
            <a:pPr marL="0" indent="0">
              <a:buNone/>
            </a:pP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B050"/>
                </a:solidFill>
              </a:rPr>
              <a:t>Let them know at the start of the meeting that you are going to ask them for this feedback and outline what is in the Best Practice Guide.</a:t>
            </a:r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r>
              <a:rPr lang="en-GB" sz="2200" b="1" dirty="0"/>
              <a:t/>
            </a:r>
            <a:br>
              <a:rPr lang="en-GB" sz="2200" b="1" dirty="0"/>
            </a:br>
            <a:endParaRPr lang="en-GB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49"/>
            <a:ext cx="8293526" cy="1325563"/>
          </a:xfrm>
        </p:spPr>
        <p:txBody>
          <a:bodyPr/>
          <a:lstStyle/>
          <a:p>
            <a:r>
              <a:rPr lang="en-GB" dirty="0"/>
              <a:t>Work Based Assignment 2 - Parts 1 &amp;2 and</a:t>
            </a:r>
            <a:br>
              <a:rPr lang="en-GB" dirty="0"/>
            </a:br>
            <a:r>
              <a:rPr lang="en-GB" dirty="0"/>
              <a:t>Buddy Conversation 2</a:t>
            </a:r>
          </a:p>
        </p:txBody>
      </p:sp>
    </p:spTree>
    <p:extLst>
      <p:ext uri="{BB962C8B-B14F-4D97-AF65-F5344CB8AC3E}">
        <p14:creationId xmlns:p14="http://schemas.microsoft.com/office/powerpoint/2010/main" val="3390912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7450" y="74649"/>
            <a:ext cx="7610284" cy="1325563"/>
          </a:xfrm>
        </p:spPr>
        <p:txBody>
          <a:bodyPr/>
          <a:lstStyle/>
          <a:p>
            <a:r>
              <a:rPr lang="en-GB" dirty="0"/>
              <a:t>Virtual Meetings - Best Practice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496375"/>
              </p:ext>
            </p:extLst>
          </p:nvPr>
        </p:nvGraphicFramePr>
        <p:xfrm>
          <a:off x="2490107" y="1460312"/>
          <a:ext cx="9110490" cy="4718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552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552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18965">
                <a:tc>
                  <a:txBody>
                    <a:bodyPr/>
                    <a:lstStyle/>
                    <a:p>
                      <a:pPr marL="358775" indent="-358775">
                        <a:buNone/>
                        <a:tabLst>
                          <a:tab pos="269875" algn="l"/>
                        </a:tabLst>
                      </a:pPr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1.  Preparation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Determine purpose of meeting (as per TCP)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out clear agenda &amp; timings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Invite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opportunities to engage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any additional material ahead of time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Back-up plan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endParaRPr lang="en-GB" sz="1400" b="1" baseline="0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3.  Meeting Etiquette - Participants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Respond to meeting notices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Arrive in good time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Know how to use meeting technology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Limit background noise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Use mute unless contributing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Identify yourself 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Stay focused - speak clearly, be polite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Contribute</a:t>
                      </a:r>
                    </a:p>
                    <a:p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269875" algn="l"/>
                        </a:tabLst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2.  Technical - Producer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Arrange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Check audio/visual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Carry out prior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check</a:t>
                      </a:r>
                    </a:p>
                    <a:p>
                      <a:pPr marL="358775" marR="0" lvl="0" indent="-358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Technical Support available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/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4.  Facilitating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Verify connectivity with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Run through agenda &amp; etiquette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Instruct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participants on processes/tools for providing input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Encourage discussion &amp; maintain control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Evaluate meeting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Verify date for next meeting (as per TCP)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5.  Follow-up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E-mail minutes &amp;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clear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 absentees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071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4674" y="1400212"/>
            <a:ext cx="8838368" cy="43307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8800" b="1" u="sng" dirty="0" smtClean="0">
                <a:solidFill>
                  <a:srgbClr val="00B050"/>
                </a:solidFill>
              </a:rPr>
              <a:t>Prepare </a:t>
            </a:r>
            <a:r>
              <a:rPr lang="en-GB" sz="8800" b="1" u="sng" dirty="0">
                <a:solidFill>
                  <a:srgbClr val="00B050"/>
                </a:solidFill>
              </a:rPr>
              <a:t>2 Slides to bring to our next VM</a:t>
            </a:r>
          </a:p>
          <a:p>
            <a:pPr marL="0" indent="0">
              <a:buNone/>
            </a:pPr>
            <a:endParaRPr lang="en-GB" sz="8800" b="1" u="sng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8800" b="1" dirty="0">
                <a:solidFill>
                  <a:srgbClr val="ED1556"/>
                </a:solidFill>
              </a:rPr>
              <a:t>Slide 1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</a:t>
            </a:r>
            <a:r>
              <a:rPr lang="en-GB" sz="8800" b="1" dirty="0" smtClean="0">
                <a:solidFill>
                  <a:srgbClr val="00B050"/>
                </a:solidFill>
              </a:rPr>
              <a:t>I have learnt </a:t>
            </a:r>
            <a:r>
              <a:rPr lang="en-GB" sz="8800" b="1" dirty="0">
                <a:solidFill>
                  <a:srgbClr val="00B050"/>
                </a:solidFill>
              </a:rPr>
              <a:t>about meetings best practice is …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I am doing differently re meetings is 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8800" b="1" dirty="0">
                <a:solidFill>
                  <a:srgbClr val="00B050"/>
                </a:solidFill>
              </a:rPr>
              <a:t>My team/the project is benefitting from what I am </a:t>
            </a:r>
            <a:r>
              <a:rPr lang="en-GB" sz="8800" b="1" dirty="0" smtClean="0">
                <a:solidFill>
                  <a:srgbClr val="00B050"/>
                </a:solidFill>
              </a:rPr>
              <a:t>doing </a:t>
            </a:r>
            <a:r>
              <a:rPr lang="en-GB" sz="8800" b="1" dirty="0">
                <a:solidFill>
                  <a:srgbClr val="00B050"/>
                </a:solidFill>
              </a:rPr>
              <a:t>differently re meetings by …</a:t>
            </a:r>
          </a:p>
          <a:p>
            <a:pPr marL="0" indent="0">
              <a:buNone/>
            </a:pPr>
            <a:endParaRPr lang="en-GB" sz="8800" b="1" dirty="0">
              <a:solidFill>
                <a:srgbClr val="1C4161"/>
              </a:solidFill>
            </a:endParaRPr>
          </a:p>
          <a:p>
            <a:pPr marL="0" indent="0">
              <a:buNone/>
            </a:pPr>
            <a:r>
              <a:rPr lang="en-GB" sz="8800" b="1" dirty="0">
                <a:solidFill>
                  <a:srgbClr val="ED1556"/>
                </a:solidFill>
              </a:rPr>
              <a:t>Slide 2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I have learnt about coaching is ..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I am doing differently re coaching is 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8800" b="1" dirty="0">
                <a:solidFill>
                  <a:srgbClr val="00B050"/>
                </a:solidFill>
              </a:rPr>
              <a:t>My team/the project is benefitting from what I am doing differently re coaching by …</a:t>
            </a:r>
          </a:p>
          <a:p>
            <a:pPr marL="0" indent="0">
              <a:buNone/>
            </a:pPr>
            <a:endParaRPr lang="en-GB" sz="88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50"/>
            <a:ext cx="8293526" cy="1084680"/>
          </a:xfrm>
        </p:spPr>
        <p:txBody>
          <a:bodyPr/>
          <a:lstStyle/>
          <a:p>
            <a:r>
              <a:rPr lang="en-GB" dirty="0"/>
              <a:t>Work Based Assignment 2 - </a:t>
            </a:r>
            <a:r>
              <a:rPr lang="en-GB" dirty="0" smtClean="0"/>
              <a:t>Your Preparation for our Next VM Session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99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8232" y="969109"/>
            <a:ext cx="8797557" cy="56036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__________________________________________________________________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  <a:r>
              <a:rPr lang="en-GB" dirty="0"/>
              <a:t>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49"/>
            <a:ext cx="7569545" cy="1325563"/>
          </a:xfrm>
        </p:spPr>
        <p:txBody>
          <a:bodyPr/>
          <a:lstStyle/>
          <a:p>
            <a:r>
              <a:rPr lang="en-GB" dirty="0"/>
              <a:t>Feedback on our </a:t>
            </a:r>
            <a:r>
              <a:rPr lang="en-GB" dirty="0" smtClean="0"/>
              <a:t>VM in Relation to </a:t>
            </a:r>
            <a:br>
              <a:rPr lang="en-GB" dirty="0" smtClean="0"/>
            </a:br>
            <a:r>
              <a:rPr lang="en-GB" dirty="0" smtClean="0"/>
              <a:t>VM </a:t>
            </a:r>
            <a:r>
              <a:rPr lang="en-GB" dirty="0"/>
              <a:t>Best Practice</a:t>
            </a:r>
          </a:p>
        </p:txBody>
      </p:sp>
    </p:spTree>
    <p:extLst>
      <p:ext uri="{BB962C8B-B14F-4D97-AF65-F5344CB8AC3E}">
        <p14:creationId xmlns:p14="http://schemas.microsoft.com/office/powerpoint/2010/main" val="2064140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49"/>
            <a:ext cx="7569545" cy="1325563"/>
          </a:xfrm>
        </p:spPr>
        <p:txBody>
          <a:bodyPr/>
          <a:lstStyle/>
          <a:p>
            <a:r>
              <a:rPr lang="en-GB" dirty="0" smtClean="0"/>
              <a:t>Group Contract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881" y="1004207"/>
            <a:ext cx="4180114" cy="5609672"/>
          </a:xfrm>
        </p:spPr>
      </p:pic>
    </p:spTree>
    <p:extLst>
      <p:ext uri="{BB962C8B-B14F-4D97-AF65-F5344CB8AC3E}">
        <p14:creationId xmlns:p14="http://schemas.microsoft.com/office/powerpoint/2010/main" val="384319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09156" y="1526720"/>
            <a:ext cx="8704466" cy="4416879"/>
          </a:xfrm>
          <a:ln w="28575" cmpd="sng">
            <a:solidFill>
              <a:srgbClr val="ED1556"/>
            </a:solidFill>
            <a:prstDash val="solid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b="1" dirty="0"/>
              <a:t>In this meeting we will:</a:t>
            </a:r>
          </a:p>
          <a:p>
            <a:pPr marL="0" indent="0">
              <a:buNone/>
            </a:pPr>
            <a:endParaRPr lang="en-GB" sz="2600" b="1" dirty="0"/>
          </a:p>
          <a:p>
            <a:r>
              <a:rPr lang="en-GB" sz="2600" b="1" dirty="0"/>
              <a:t>Revisit MPiViT </a:t>
            </a:r>
            <a:r>
              <a:rPr lang="en-GB" sz="2600" b="1" dirty="0" smtClean="0"/>
              <a:t>Programme </a:t>
            </a:r>
            <a:r>
              <a:rPr lang="en-GB" sz="2600" b="1" dirty="0"/>
              <a:t>Aims &amp; Outcomes</a:t>
            </a:r>
          </a:p>
          <a:p>
            <a:r>
              <a:rPr lang="en-GB" sz="2600" b="1" dirty="0"/>
              <a:t>Picture gallery of key concepts from Amsterdam</a:t>
            </a:r>
          </a:p>
          <a:p>
            <a:r>
              <a:rPr lang="en-GB" sz="2600" b="1" dirty="0"/>
              <a:t>Check-in – 2 mins Your Learnings &amp; Actions from Amsterdam</a:t>
            </a:r>
          </a:p>
          <a:p>
            <a:r>
              <a:rPr lang="en-GB" sz="2600" b="1" dirty="0" smtClean="0"/>
              <a:t>Work </a:t>
            </a:r>
            <a:r>
              <a:rPr lang="en-GB" sz="2600" b="1" dirty="0"/>
              <a:t>Based Assignment </a:t>
            </a:r>
            <a:r>
              <a:rPr lang="en-GB" sz="2600" b="1" dirty="0" smtClean="0"/>
              <a:t>2 and </a:t>
            </a:r>
            <a:r>
              <a:rPr lang="en-GB" sz="2600" b="1" dirty="0"/>
              <a:t>Buddy Conversation 2</a:t>
            </a:r>
          </a:p>
          <a:p>
            <a:r>
              <a:rPr lang="en-GB" sz="2600" b="1" dirty="0" smtClean="0"/>
              <a:t>How </a:t>
            </a:r>
            <a:r>
              <a:rPr lang="en-GB" sz="2600" b="1" dirty="0"/>
              <a:t>has the meeting been </a:t>
            </a:r>
            <a:r>
              <a:rPr lang="en-GB" sz="2600" b="1" dirty="0" smtClean="0"/>
              <a:t>in relation to the VM </a:t>
            </a:r>
            <a:r>
              <a:rPr lang="en-GB" sz="2600" b="1" dirty="0"/>
              <a:t>Best Practice?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>
              <a:buNone/>
            </a:pPr>
            <a:endParaRPr lang="en-GB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13622" y="6406022"/>
            <a:ext cx="728168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9309" y="219529"/>
            <a:ext cx="8321376" cy="927768"/>
          </a:xfrm>
        </p:spPr>
        <p:txBody>
          <a:bodyPr>
            <a:normAutofit/>
          </a:bodyPr>
          <a:lstStyle/>
          <a:p>
            <a:r>
              <a:rPr lang="en-GB" sz="2800" dirty="0"/>
              <a:t>MPiViT Meeting Agenda</a:t>
            </a:r>
          </a:p>
        </p:txBody>
      </p:sp>
    </p:spTree>
    <p:extLst>
      <p:ext uri="{BB962C8B-B14F-4D97-AF65-F5344CB8AC3E}">
        <p14:creationId xmlns:p14="http://schemas.microsoft.com/office/powerpoint/2010/main" val="22664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7450" y="74649"/>
            <a:ext cx="7610285" cy="1325563"/>
          </a:xfrm>
        </p:spPr>
        <p:txBody>
          <a:bodyPr/>
          <a:lstStyle/>
          <a:p>
            <a:r>
              <a:rPr lang="en-GB" dirty="0"/>
              <a:t>The Aims of the MPiViT </a:t>
            </a:r>
            <a:r>
              <a:rPr lang="en-GB" dirty="0" smtClean="0"/>
              <a:t>Programme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>
            <a:off x="2220686" y="1428364"/>
            <a:ext cx="8174707" cy="4596880"/>
            <a:chOff x="1955161" y="2280848"/>
            <a:chExt cx="6373374" cy="3303711"/>
          </a:xfrm>
        </p:grpSpPr>
        <p:grpSp>
          <p:nvGrpSpPr>
            <p:cNvPr id="10" name="Group 9"/>
            <p:cNvGrpSpPr/>
            <p:nvPr/>
          </p:nvGrpSpPr>
          <p:grpSpPr>
            <a:xfrm>
              <a:off x="4946970" y="2280848"/>
              <a:ext cx="3381565" cy="1633775"/>
              <a:chOff x="2789879" y="3031963"/>
              <a:chExt cx="3381565" cy="1633775"/>
            </a:xfrm>
          </p:grpSpPr>
          <p:sp>
            <p:nvSpPr>
              <p:cNvPr id="5" name="TextBox 4"/>
              <p:cNvSpPr txBox="1"/>
              <p:nvPr/>
            </p:nvSpPr>
            <p:spPr>
              <a:xfrm rot="20345126">
                <a:off x="2789879" y="3941956"/>
                <a:ext cx="1545832" cy="723782"/>
              </a:xfrm>
              <a:prstGeom prst="rect">
                <a:avLst/>
              </a:prstGeom>
              <a:noFill/>
              <a:ln w="28575" cmpd="sng">
                <a:solidFill>
                  <a:srgbClr val="004361"/>
                </a:solidFill>
                <a:prstDash val="solid"/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b="1" dirty="0">
                    <a:solidFill>
                      <a:srgbClr val="ED1556"/>
                    </a:solidFill>
                  </a:rPr>
                  <a:t>Efficiency</a:t>
                </a:r>
                <a:r>
                  <a:rPr lang="en-GB" b="1" dirty="0">
                    <a:solidFill>
                      <a:srgbClr val="004361"/>
                    </a:solidFill>
                  </a:rPr>
                  <a:t/>
                </a:r>
                <a:br>
                  <a:rPr lang="en-GB" b="1" dirty="0">
                    <a:solidFill>
                      <a:srgbClr val="004361"/>
                    </a:solidFill>
                  </a:rPr>
                </a:br>
                <a:r>
                  <a:rPr lang="en-GB" b="1" dirty="0">
                    <a:solidFill>
                      <a:srgbClr val="ED1556"/>
                    </a:solidFill>
                  </a:rPr>
                  <a:t>Effectiveness         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20345126">
                <a:off x="4242599" y="3451950"/>
                <a:ext cx="1413399" cy="721899"/>
              </a:xfrm>
              <a:prstGeom prst="rect">
                <a:avLst/>
              </a:prstGeom>
              <a:noFill/>
              <a:ln w="28575" cmpd="sng">
                <a:solidFill>
                  <a:srgbClr val="004361"/>
                </a:solidFill>
                <a:prstDash val="solid"/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GB" b="1" dirty="0">
                    <a:solidFill>
                      <a:srgbClr val="ED1556"/>
                    </a:solidFill>
                  </a:rPr>
                  <a:t>Performance</a:t>
                </a:r>
                <a:endParaRPr lang="en-GB" sz="2200" b="1" dirty="0">
                  <a:solidFill>
                    <a:srgbClr val="ED1556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4146851">
                <a:off x="5451390" y="3180020"/>
                <a:ext cx="868111" cy="571997"/>
              </a:xfrm>
              <a:prstGeom prst="triangle">
                <a:avLst/>
              </a:prstGeom>
              <a:noFill/>
              <a:ln w="28575" cmpd="sng">
                <a:solidFill>
                  <a:srgbClr val="004361"/>
                </a:solidFill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b="1">
                  <a:solidFill>
                    <a:srgbClr val="004361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643179" y="3322598"/>
              <a:ext cx="588066" cy="1017276"/>
              <a:chOff x="4643179" y="3322598"/>
              <a:chExt cx="588066" cy="1017276"/>
            </a:xfrm>
            <a:solidFill>
              <a:srgbClr val="ED1556"/>
            </a:solidFill>
          </p:grpSpPr>
          <p:sp>
            <p:nvSpPr>
              <p:cNvPr id="11" name="Isosceles Triangle 10"/>
              <p:cNvSpPr/>
              <p:nvPr/>
            </p:nvSpPr>
            <p:spPr>
              <a:xfrm rot="4938580" flipH="1">
                <a:off x="4643550" y="3322227"/>
                <a:ext cx="244552" cy="245294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4225851" flipH="1">
                <a:off x="4676702" y="3567677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3956022" flipH="1">
                <a:off x="4763163" y="3761442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3641230" flipH="1">
                <a:off x="4860393" y="3969250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2511177" flipH="1">
                <a:off x="4982234" y="4127604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Connector 18"/>
            <p:cNvCxnSpPr>
              <a:endCxn id="11" idx="4"/>
            </p:cNvCxnSpPr>
            <p:nvPr/>
          </p:nvCxnSpPr>
          <p:spPr>
            <a:xfrm>
              <a:off x="1955161" y="3241221"/>
              <a:ext cx="2671371" cy="97605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955161" y="3578775"/>
              <a:ext cx="2716427" cy="134197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12" idx="2"/>
            </p:cNvCxnSpPr>
            <p:nvPr/>
          </p:nvCxnSpPr>
          <p:spPr>
            <a:xfrm flipV="1">
              <a:off x="1955161" y="3823895"/>
              <a:ext cx="2791281" cy="412018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15" idx="4"/>
            </p:cNvCxnSpPr>
            <p:nvPr/>
          </p:nvCxnSpPr>
          <p:spPr>
            <a:xfrm flipV="1">
              <a:off x="2057005" y="4014720"/>
              <a:ext cx="2769222" cy="690151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139753" y="4235913"/>
              <a:ext cx="2823226" cy="937916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247962" y="4377638"/>
              <a:ext cx="2868328" cy="1206921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702271" y="2583370"/>
              <a:ext cx="615607" cy="265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ED1556"/>
                  </a:solidFill>
                </a:rPr>
                <a:t>GN4-2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5825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8467" y="58322"/>
            <a:ext cx="7610285" cy="1325563"/>
          </a:xfrm>
        </p:spPr>
        <p:txBody>
          <a:bodyPr/>
          <a:lstStyle/>
          <a:p>
            <a:r>
              <a:rPr lang="en-GB" dirty="0"/>
              <a:t>The Aims of the MPiViT </a:t>
            </a:r>
            <a:r>
              <a:rPr lang="en-GB" dirty="0" smtClean="0"/>
              <a:t>Programme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>
            <a:off x="2220687" y="1436527"/>
            <a:ext cx="8334775" cy="4678523"/>
            <a:chOff x="1955161" y="2286715"/>
            <a:chExt cx="6498171" cy="3362386"/>
          </a:xfrm>
        </p:grpSpPr>
        <p:grpSp>
          <p:nvGrpSpPr>
            <p:cNvPr id="10" name="Group 9"/>
            <p:cNvGrpSpPr/>
            <p:nvPr/>
          </p:nvGrpSpPr>
          <p:grpSpPr>
            <a:xfrm>
              <a:off x="4953335" y="2286715"/>
              <a:ext cx="3375200" cy="1633776"/>
              <a:chOff x="2796244" y="3037830"/>
              <a:chExt cx="3375200" cy="1633776"/>
            </a:xfrm>
          </p:grpSpPr>
          <p:sp>
            <p:nvSpPr>
              <p:cNvPr id="5" name="TextBox 4"/>
              <p:cNvSpPr txBox="1"/>
              <p:nvPr/>
            </p:nvSpPr>
            <p:spPr>
              <a:xfrm rot="20345126">
                <a:off x="2796244" y="3947824"/>
                <a:ext cx="1545832" cy="723782"/>
              </a:xfrm>
              <a:prstGeom prst="rect">
                <a:avLst/>
              </a:prstGeom>
              <a:noFill/>
              <a:ln w="28575" cmpd="sng">
                <a:solidFill>
                  <a:srgbClr val="004361"/>
                </a:solidFill>
                <a:prstDash val="solid"/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b="1" dirty="0">
                    <a:solidFill>
                      <a:srgbClr val="ED1556"/>
                    </a:solidFill>
                  </a:rPr>
                  <a:t>Efficiency</a:t>
                </a:r>
                <a:r>
                  <a:rPr lang="en-GB" b="1" dirty="0">
                    <a:solidFill>
                      <a:srgbClr val="004361"/>
                    </a:solidFill>
                  </a:rPr>
                  <a:t/>
                </a:r>
                <a:br>
                  <a:rPr lang="en-GB" b="1" dirty="0">
                    <a:solidFill>
                      <a:srgbClr val="004361"/>
                    </a:solidFill>
                  </a:rPr>
                </a:br>
                <a:r>
                  <a:rPr lang="en-GB" b="1" dirty="0">
                    <a:solidFill>
                      <a:srgbClr val="ED1556"/>
                    </a:solidFill>
                  </a:rPr>
                  <a:t>Effectiveness</a:t>
                </a:r>
                <a:r>
                  <a:rPr lang="en-GB" b="1" dirty="0">
                    <a:solidFill>
                      <a:srgbClr val="004361"/>
                    </a:solidFill>
                  </a:rPr>
                  <a:t>         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20345126">
                <a:off x="4248964" y="3457818"/>
                <a:ext cx="1413399" cy="721899"/>
              </a:xfrm>
              <a:prstGeom prst="rect">
                <a:avLst/>
              </a:prstGeom>
              <a:noFill/>
              <a:ln w="28575" cmpd="sng">
                <a:solidFill>
                  <a:srgbClr val="004361"/>
                </a:solidFill>
                <a:prstDash val="solid"/>
              </a:ln>
            </p:spPr>
            <p:txBody>
              <a:bodyPr wrap="none" rtlCol="0" anchor="ctr" anchorCtr="0">
                <a:noAutofit/>
              </a:bodyPr>
              <a:lstStyle/>
              <a:p>
                <a:pPr algn="ctr"/>
                <a:r>
                  <a:rPr lang="en-GB" b="1" dirty="0">
                    <a:solidFill>
                      <a:srgbClr val="ED1556"/>
                    </a:solidFill>
                  </a:rPr>
                  <a:t>Performance</a:t>
                </a:r>
                <a:endParaRPr lang="en-GB" sz="2200" b="1" dirty="0">
                  <a:solidFill>
                    <a:srgbClr val="ED1556"/>
                  </a:solidFill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4146851">
                <a:off x="5451390" y="3185887"/>
                <a:ext cx="868111" cy="571997"/>
              </a:xfrm>
              <a:prstGeom prst="triangle">
                <a:avLst/>
              </a:prstGeom>
              <a:noFill/>
              <a:ln w="28575" cmpd="sng">
                <a:solidFill>
                  <a:srgbClr val="004361"/>
                </a:solidFill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b="1">
                  <a:solidFill>
                    <a:srgbClr val="004361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643179" y="3322598"/>
              <a:ext cx="588066" cy="1017276"/>
              <a:chOff x="4643179" y="3322598"/>
              <a:chExt cx="588066" cy="1017276"/>
            </a:xfrm>
            <a:solidFill>
              <a:srgbClr val="ED1556"/>
            </a:solidFill>
          </p:grpSpPr>
          <p:sp>
            <p:nvSpPr>
              <p:cNvPr id="11" name="Isosceles Triangle 10"/>
              <p:cNvSpPr/>
              <p:nvPr/>
            </p:nvSpPr>
            <p:spPr>
              <a:xfrm rot="4938580" flipH="1">
                <a:off x="4643550" y="3322227"/>
                <a:ext cx="244552" cy="245294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4225851" flipH="1">
                <a:off x="4676702" y="3567677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rot="3956022" flipH="1">
                <a:off x="4763163" y="3761442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3641230" flipH="1">
                <a:off x="4860393" y="3969250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2511177" flipH="1">
                <a:off x="4982234" y="4127604"/>
                <a:ext cx="249011" cy="212270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Connector 18"/>
            <p:cNvCxnSpPr>
              <a:endCxn id="11" idx="4"/>
            </p:cNvCxnSpPr>
            <p:nvPr/>
          </p:nvCxnSpPr>
          <p:spPr>
            <a:xfrm>
              <a:off x="1955161" y="3241221"/>
              <a:ext cx="2671371" cy="97605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955161" y="3578775"/>
              <a:ext cx="2716427" cy="134197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12" idx="2"/>
            </p:cNvCxnSpPr>
            <p:nvPr/>
          </p:nvCxnSpPr>
          <p:spPr>
            <a:xfrm flipV="1">
              <a:off x="1955161" y="3823895"/>
              <a:ext cx="2791281" cy="412018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15" idx="4"/>
            </p:cNvCxnSpPr>
            <p:nvPr/>
          </p:nvCxnSpPr>
          <p:spPr>
            <a:xfrm flipV="1">
              <a:off x="2057005" y="4014720"/>
              <a:ext cx="2769222" cy="690151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139753" y="4235913"/>
              <a:ext cx="2823226" cy="937916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endCxn id="16" idx="2"/>
            </p:cNvCxnSpPr>
            <p:nvPr/>
          </p:nvCxnSpPr>
          <p:spPr>
            <a:xfrm flipV="1">
              <a:off x="2209771" y="4389372"/>
              <a:ext cx="2912885" cy="1259729"/>
            </a:xfrm>
            <a:prstGeom prst="line">
              <a:avLst/>
            </a:prstGeom>
            <a:ln w="25400">
              <a:solidFill>
                <a:srgbClr val="013F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692056" y="2581596"/>
              <a:ext cx="761276" cy="269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ED1556"/>
                  </a:solidFill>
                </a:rPr>
                <a:t>GN4-2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 rot="173195">
            <a:off x="2109409" y="2576398"/>
            <a:ext cx="3456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ED1556"/>
                </a:solidFill>
              </a:rPr>
              <a:t>Sharing Best Practices re L&amp;M People</a:t>
            </a:r>
            <a:endParaRPr lang="en-GB" sz="1600" b="1" dirty="0">
              <a:solidFill>
                <a:srgbClr val="ED155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286574">
            <a:off x="2125544" y="3041957"/>
            <a:ext cx="2463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ED1556"/>
                </a:solidFill>
              </a:rPr>
              <a:t>Relationship Building</a:t>
            </a:r>
            <a:endParaRPr lang="en-GB" sz="1600" b="1" dirty="0">
              <a:solidFill>
                <a:srgbClr val="ED155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21106664">
            <a:off x="2110548" y="3669390"/>
            <a:ext cx="2218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ED1556"/>
                </a:solidFill>
              </a:rPr>
              <a:t>Performance Coaching</a:t>
            </a:r>
            <a:endParaRPr lang="en-GB" sz="1600" b="1" dirty="0">
              <a:solidFill>
                <a:srgbClr val="ED155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0717284">
            <a:off x="2222700" y="4194733"/>
            <a:ext cx="2688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ED1556"/>
                </a:solidFill>
              </a:rPr>
              <a:t>Planning &amp; Facilitating VMs</a:t>
            </a:r>
            <a:endParaRPr lang="en-GB" sz="1600" b="1" dirty="0">
              <a:solidFill>
                <a:srgbClr val="ED1556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0472413">
            <a:off x="2248980" y="4635969"/>
            <a:ext cx="3433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ED1556"/>
                </a:solidFill>
              </a:rPr>
              <a:t>People Playing to Their Strengths</a:t>
            </a:r>
            <a:endParaRPr lang="en-GB" sz="1600" b="1" dirty="0">
              <a:solidFill>
                <a:srgbClr val="ED155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20108646">
            <a:off x="2248532" y="5092532"/>
            <a:ext cx="3707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ED1556"/>
                </a:solidFill>
              </a:rPr>
              <a:t>Leading &amp; Managing Virtual Teams</a:t>
            </a:r>
            <a:endParaRPr lang="en-GB" sz="1600" b="1" dirty="0">
              <a:solidFill>
                <a:srgbClr val="ED15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90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4423" y="1524004"/>
            <a:ext cx="7933127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>Question 1a:  </a:t>
            </a:r>
            <a:r>
              <a:rPr lang="en-GB" b="1" dirty="0"/>
              <a:t>On a scale of 1 - 10, please rate how effectively and efficiently Virtual Team Meetings are currently run.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endParaRPr lang="en-GB" b="1" dirty="0">
              <a:solidFill>
                <a:srgbClr val="ED1556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/>
            </a:r>
            <a:br>
              <a:rPr lang="en-GB" b="1" dirty="0">
                <a:solidFill>
                  <a:srgbClr val="ED1556"/>
                </a:solidFill>
              </a:rPr>
            </a:br>
            <a:r>
              <a:rPr lang="en-GB" b="1" dirty="0">
                <a:solidFill>
                  <a:srgbClr val="ED1556"/>
                </a:solidFill>
              </a:rPr>
              <a:t>Question 1b:  </a:t>
            </a:r>
            <a:r>
              <a:rPr lang="en-GB" b="1" dirty="0"/>
              <a:t>On a scale of 1 - 10, please rate how interested, inspired and motivated you currently feel during Virtual Team Meetings: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802027" y="640602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9979" y="74649"/>
            <a:ext cx="8320822" cy="1325563"/>
          </a:xfrm>
        </p:spPr>
        <p:txBody>
          <a:bodyPr/>
          <a:lstStyle/>
          <a:p>
            <a:r>
              <a:rPr lang="en-GB" dirty="0"/>
              <a:t>GÉANT  Meeting Survey Results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1867" y="2114560"/>
            <a:ext cx="3812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13F5E"/>
                </a:solidFill>
              </a:rPr>
              <a:t>Average score 5.2</a:t>
            </a:r>
            <a:br>
              <a:rPr lang="en-GB" sz="3200" b="1" dirty="0">
                <a:solidFill>
                  <a:srgbClr val="013F5E"/>
                </a:solidFill>
              </a:rPr>
            </a:br>
            <a:r>
              <a:rPr lang="en-GB" sz="3200" b="1" dirty="0">
                <a:solidFill>
                  <a:srgbClr val="013F5E"/>
                </a:solidFill>
              </a:rPr>
              <a:t>Score range 2 to 9</a:t>
            </a:r>
            <a:endParaRPr lang="en-GB" sz="3200" dirty="0">
              <a:solidFill>
                <a:srgbClr val="013F5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1867" y="4373325"/>
            <a:ext cx="42018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13F5E"/>
                </a:solidFill>
              </a:rPr>
              <a:t>Average score 5.4</a:t>
            </a:r>
            <a:br>
              <a:rPr lang="en-GB" sz="3200" b="1" dirty="0">
                <a:solidFill>
                  <a:srgbClr val="013F5E"/>
                </a:solidFill>
              </a:rPr>
            </a:br>
            <a:r>
              <a:rPr lang="en-GB" sz="3200" b="1" dirty="0">
                <a:solidFill>
                  <a:srgbClr val="013F5E"/>
                </a:solidFill>
              </a:rPr>
              <a:t>Score range 1 to 10</a:t>
            </a:r>
            <a:endParaRPr lang="en-GB" sz="3200" dirty="0">
              <a:solidFill>
                <a:srgbClr val="01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88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90506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Picture Gallery from Amsterdam - High </a:t>
            </a:r>
            <a:r>
              <a:rPr lang="en-GB" sz="2400" dirty="0"/>
              <a:t>Performing Teams Model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765" y="811811"/>
            <a:ext cx="4857750" cy="582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97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Picture Gallery from Amsterdam – Leader Manager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831" y="1257730"/>
            <a:ext cx="9438214" cy="531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33677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sharepoint/v3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7107</TotalTime>
  <Words>716</Words>
  <Application>Microsoft Office PowerPoint</Application>
  <PresentationFormat>Custom</PresentationFormat>
  <Paragraphs>191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GEANT Association</vt:lpstr>
      <vt:lpstr>PowerPoint Presentation</vt:lpstr>
      <vt:lpstr>Re-Introductions</vt:lpstr>
      <vt:lpstr>Group Contract</vt:lpstr>
      <vt:lpstr>MPiViT Meeting Agenda</vt:lpstr>
      <vt:lpstr>The Aims of the MPiViT Programme</vt:lpstr>
      <vt:lpstr>The Aims of the MPiViT Programme</vt:lpstr>
      <vt:lpstr>GÉANT  Meeting Survey Results</vt:lpstr>
      <vt:lpstr>Picture Gallery from Amsterdam - High Performing Teams Model</vt:lpstr>
      <vt:lpstr>Picture Gallery from Amsterdam – Leader Manager</vt:lpstr>
      <vt:lpstr>Picture Gallery from Amsterdam - Behaviour Iceberg</vt:lpstr>
      <vt:lpstr>Picture Gallery from Amsterdam – Triune Brain Model</vt:lpstr>
      <vt:lpstr>Picture Gallery from Amsterdam – Myers Briggs</vt:lpstr>
      <vt:lpstr>Picture Gallery from Amsterdam – Constructive &amp; Positive Language</vt:lpstr>
      <vt:lpstr>Picture Gallery from Amsterdam - Maslow</vt:lpstr>
      <vt:lpstr>Picture Gallery from Amsterdam - Herzberg</vt:lpstr>
      <vt:lpstr>Picture Gallery from Amsterdam - Daniel Pink PAM</vt:lpstr>
      <vt:lpstr>Picture Gallery from Amsterdam – Situational Leadership</vt:lpstr>
      <vt:lpstr> Running Order for the Personal Check In  ‘My Learnings &amp; Actions from the Amsterdam Workshop’ 2 mins each </vt:lpstr>
      <vt:lpstr>Work Based Assignment 2 - Parts 1 &amp; 2  Buddy Conversation 2</vt:lpstr>
      <vt:lpstr>Review of GROW</vt:lpstr>
      <vt:lpstr>Work Based Assignment 2 - Parts 1 &amp;2 and Buddy Conversation 2</vt:lpstr>
      <vt:lpstr>Virtual Meetings - Best Practice</vt:lpstr>
      <vt:lpstr>Work Based Assignment 2 - Your Preparation for our Next VM Session 4</vt:lpstr>
      <vt:lpstr>Feedback on our VM in Relation to  VM Best Practice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Glynne</cp:lastModifiedBy>
  <cp:revision>343</cp:revision>
  <cp:lastPrinted>2017-01-24T10:04:44Z</cp:lastPrinted>
  <dcterms:created xsi:type="dcterms:W3CDTF">2015-04-29T14:13:57Z</dcterms:created>
  <dcterms:modified xsi:type="dcterms:W3CDTF">2017-01-24T12:26:00Z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