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275" r:id="rId5"/>
    <p:sldId id="316" r:id="rId6"/>
    <p:sldId id="318" r:id="rId7"/>
    <p:sldId id="269" r:id="rId8"/>
    <p:sldId id="279" r:id="rId9"/>
    <p:sldId id="319" r:id="rId10"/>
    <p:sldId id="281" r:id="rId11"/>
    <p:sldId id="330" r:id="rId12"/>
    <p:sldId id="288" r:id="rId13"/>
    <p:sldId id="290" r:id="rId14"/>
    <p:sldId id="328" r:id="rId15"/>
    <p:sldId id="322" r:id="rId16"/>
    <p:sldId id="323" r:id="rId17"/>
    <p:sldId id="292" r:id="rId18"/>
    <p:sldId id="324" r:id="rId19"/>
    <p:sldId id="325" r:id="rId20"/>
    <p:sldId id="329" r:id="rId21"/>
    <p:sldId id="295" r:id="rId22"/>
    <p:sldId id="320" r:id="rId23"/>
    <p:sldId id="296" r:id="rId24"/>
    <p:sldId id="299" r:id="rId25"/>
    <p:sldId id="297" r:id="rId26"/>
    <p:sldId id="326" r:id="rId27"/>
    <p:sldId id="310" r:id="rId28"/>
    <p:sldId id="314" r:id="rId29"/>
    <p:sldId id="306" r:id="rId30"/>
  </p:sldIdLst>
  <p:sldSz cx="12192000" cy="6858000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5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2170">
          <p15:clr>
            <a:srgbClr val="A4A3A4"/>
          </p15:clr>
        </p15:guide>
        <p15:guide id="4" pos="384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60"/>
    <a:srgbClr val="ED1556"/>
    <a:srgbClr val="013F5E"/>
    <a:srgbClr val="004361"/>
    <a:srgbClr val="1C4161"/>
    <a:srgbClr val="003F5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88" d="100"/>
          <a:sy n="88" d="100"/>
        </p:scale>
        <p:origin x="102" y="630"/>
      </p:cViewPr>
      <p:guideLst>
        <p:guide orient="horz" pos="2155"/>
        <p:guide pos="3840"/>
        <p:guide orient="horz" pos="2170"/>
        <p:guide pos="3846"/>
      </p:guideLst>
    </p:cSldViewPr>
  </p:slideViewPr>
  <p:outlineViewPr>
    <p:cViewPr>
      <p:scale>
        <a:sx n="33" d="100"/>
        <a:sy n="33" d="100"/>
      </p:scale>
      <p:origin x="0" y="1692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759" cy="496253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56" y="0"/>
            <a:ext cx="2944759" cy="496253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r">
              <a:defRPr sz="1200"/>
            </a:lvl1pPr>
          </a:lstStyle>
          <a:p>
            <a:fld id="{DCFA2A58-5188-4AFA-B2A4-94C11886DE2D}" type="datetimeFigureOut">
              <a:rPr lang="en-GB" smtClean="0"/>
              <a:pPr/>
              <a:t>31/10/2016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562"/>
            <a:ext cx="2944759" cy="496253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56" y="9433562"/>
            <a:ext cx="2944759" cy="496253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r">
              <a:defRPr sz="1200"/>
            </a:lvl1pPr>
          </a:lstStyle>
          <a:p>
            <a:fld id="{4DB7355F-8B4E-49A5-ABCF-C34750BF2F3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0855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8295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8295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pPr/>
              <a:t>31/10/2016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03" tIns="45651" rIns="91303" bIns="45651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9487"/>
            <a:ext cx="5435600" cy="3910488"/>
          </a:xfrm>
          <a:prstGeom prst="rect">
            <a:avLst/>
          </a:prstGeom>
        </p:spPr>
        <p:txBody>
          <a:bodyPr vert="horz" lIns="91303" tIns="45651" rIns="91303" bIns="4565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3108"/>
            <a:ext cx="2944283" cy="498294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8"/>
            <a:ext cx="2944283" cy="498294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81509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88800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88800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80373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81494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25053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51358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61370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26108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50386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8254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30387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73278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22269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11634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61370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11104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66058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6137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5458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5029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6011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83257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73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738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0338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59268" y="2128672"/>
            <a:ext cx="12310533" cy="4729328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5559" y="245421"/>
            <a:ext cx="12031580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9411186" y="633663"/>
            <a:ext cx="2091451" cy="1114928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3" y="2448123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4" y="4552754"/>
            <a:ext cx="5003269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4" y="1830668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4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4" y="4921726"/>
            <a:ext cx="5003269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3" y="2821104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Project, GÉANT Project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3" y="3166009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Organisation, Organisation Name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3" y="3682168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16839"/>
            <a:ext cx="6172201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716837"/>
            <a:ext cx="4314825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8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489286" y="304802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3F5D"/>
                </a:solidFill>
              </a:rPr>
              <a:t>Style</a:t>
            </a:r>
            <a:r>
              <a:rPr lang="en-GB" sz="2400" b="1" baseline="0" dirty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585275" y="1331502"/>
            <a:ext cx="1047653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9" name="Oval 8"/>
          <p:cNvSpPr/>
          <p:nvPr userDrawn="1"/>
        </p:nvSpPr>
        <p:spPr>
          <a:xfrm>
            <a:off x="8421158" y="2759502"/>
            <a:ext cx="545433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/>
          <p:cNvSpPr/>
          <p:nvPr userDrawn="1"/>
        </p:nvSpPr>
        <p:spPr>
          <a:xfrm>
            <a:off x="7667178" y="2759502"/>
            <a:ext cx="545433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12192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6" name="Rectangle 25"/>
          <p:cNvSpPr/>
          <p:nvPr userDrawn="1"/>
        </p:nvSpPr>
        <p:spPr>
          <a:xfrm>
            <a:off x="3294576" y="1024187"/>
            <a:ext cx="5602848" cy="3984690"/>
          </a:xfrm>
          <a:prstGeom prst="rect">
            <a:avLst/>
          </a:prstGeom>
          <a:blipFill dpi="0" rotWithShape="1">
            <a:blip r:embed="rId2" cstate="print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4018846" y="4773550"/>
            <a:ext cx="4154313" cy="1167623"/>
            <a:chOff x="4003396" y="4773547"/>
            <a:chExt cx="4154312" cy="1167623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 userDrawn="1"/>
        </p:nvSpPr>
        <p:spPr>
          <a:xfrm>
            <a:off x="2118283" y="6254092"/>
            <a:ext cx="7917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project.</a:t>
            </a:r>
          </a:p>
          <a:p>
            <a:pPr algn="l"/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</a:t>
            </a:r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Programme  </a:t>
            </a:r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392" y="6304268"/>
            <a:ext cx="350587" cy="238209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60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6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12192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12192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3294576" y="1024187"/>
            <a:ext cx="5602848" cy="3984690"/>
          </a:xfrm>
          <a:prstGeom prst="rect">
            <a:avLst/>
          </a:prstGeom>
          <a:blipFill dpi="0" rotWithShape="1">
            <a:blip r:embed="rId2" cstate="print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4018846" y="5126474"/>
            <a:ext cx="4154313" cy="1167623"/>
            <a:chOff x="4003396" y="5126471"/>
            <a:chExt cx="4154312" cy="1167623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60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8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825625"/>
            <a:ext cx="5562601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2" y="1825625"/>
            <a:ext cx="51816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5" y="1681163"/>
            <a:ext cx="551497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2" y="2489205"/>
            <a:ext cx="5553076" cy="37004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6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8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2" y="1524004"/>
            <a:ext cx="7864123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8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8602124" y="1532467"/>
            <a:ext cx="4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8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8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1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3" y="4083050"/>
            <a:ext cx="11208084" cy="218139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8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7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9" y="1524586"/>
            <a:ext cx="11315924" cy="21009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651518"/>
            <a:ext cx="6172201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642188"/>
            <a:ext cx="4314825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8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7" y="203201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4" y="1524004"/>
            <a:ext cx="109093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3" y="6406022"/>
            <a:ext cx="879977" cy="3359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2244" y="219648"/>
            <a:ext cx="845719" cy="37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7.jpeg"/><Relationship Id="rId7" Type="http://schemas.openxmlformats.org/officeDocument/2006/relationships/image" Target="../media/image1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2598057" y="2240107"/>
            <a:ext cx="5590600" cy="1221063"/>
          </a:xfrm>
        </p:spPr>
        <p:txBody>
          <a:bodyPr>
            <a:normAutofit fontScale="62500" lnSpcReduction="20000"/>
          </a:bodyPr>
          <a:lstStyle/>
          <a:p>
            <a:r>
              <a:rPr lang="en-GB" sz="4600" b="1" dirty="0"/>
              <a:t>Managing People &amp; Performance in Virtual Teams - MPiViT</a:t>
            </a:r>
          </a:p>
          <a:p>
            <a:r>
              <a:rPr lang="en-GB" sz="4600" b="1" dirty="0"/>
              <a:t>Meeting 1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484629" y="1331495"/>
            <a:ext cx="3323345" cy="473242"/>
          </a:xfrm>
        </p:spPr>
        <p:txBody>
          <a:bodyPr/>
          <a:lstStyle/>
          <a:p>
            <a:r>
              <a:rPr lang="en-GB" sz="4400" dirty="0"/>
              <a:t>GÉANT 4-2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2569028" y="4894431"/>
            <a:ext cx="3231269" cy="428319"/>
          </a:xfrm>
        </p:spPr>
        <p:txBody>
          <a:bodyPr/>
          <a:lstStyle/>
          <a:p>
            <a:r>
              <a:rPr lang="en-GB" b="1" dirty="0"/>
              <a:t>July 2016 - February 2017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41600" y="3584003"/>
            <a:ext cx="2926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Ref:  </a:t>
            </a:r>
            <a:r>
              <a:rPr lang="en-GB" b="1" dirty="0" smtClean="0">
                <a:solidFill>
                  <a:srgbClr val="FF0000"/>
                </a:solidFill>
              </a:rPr>
              <a:t>v7 311016 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013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5000"/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4423" y="1524004"/>
            <a:ext cx="7933127" cy="4652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200" b="1" dirty="0">
                <a:solidFill>
                  <a:srgbClr val="ED1556"/>
                </a:solidFill>
              </a:rPr>
              <a:t>Question 1a:  </a:t>
            </a:r>
          </a:p>
          <a:p>
            <a:pPr marL="0" indent="0">
              <a:buNone/>
            </a:pPr>
            <a:r>
              <a:rPr lang="en-GB" sz="2200" b="1" dirty="0"/>
              <a:t>On a scale of 1 - 10, please rate how effectively and efficiently Virtual Team Meetings are currently run.</a:t>
            </a:r>
          </a:p>
          <a:p>
            <a:pPr marL="0" indent="0">
              <a:buNone/>
            </a:pPr>
            <a:r>
              <a:rPr lang="en-GB" sz="2200" b="1" dirty="0"/>
              <a:t/>
            </a:r>
            <a:br>
              <a:rPr lang="en-GB" sz="2200" b="1" dirty="0"/>
            </a:br>
            <a:r>
              <a:rPr lang="en-GB" sz="2200" b="1" dirty="0"/>
              <a:t/>
            </a:r>
            <a:br>
              <a:rPr lang="en-GB" sz="2200" b="1" dirty="0"/>
            </a:br>
            <a:r>
              <a:rPr lang="en-GB" sz="2200" b="1" dirty="0">
                <a:solidFill>
                  <a:srgbClr val="ED1556"/>
                </a:solidFill>
              </a:rPr>
              <a:t/>
            </a:r>
            <a:br>
              <a:rPr lang="en-GB" sz="2200" b="1" dirty="0">
                <a:solidFill>
                  <a:srgbClr val="ED1556"/>
                </a:solidFill>
              </a:rPr>
            </a:br>
            <a:r>
              <a:rPr lang="en-GB" sz="2200" b="1" dirty="0">
                <a:solidFill>
                  <a:srgbClr val="ED1556"/>
                </a:solidFill>
              </a:rPr>
              <a:t>Question 1b:  </a:t>
            </a:r>
          </a:p>
          <a:p>
            <a:pPr marL="0" indent="0">
              <a:buNone/>
            </a:pPr>
            <a:r>
              <a:rPr lang="en-GB" sz="2200" b="1" dirty="0"/>
              <a:t>On a scale of 1 - 10, please rate how interested, inspired and motivated you currently feel during Virtual Team Meetings:</a:t>
            </a:r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802027" y="6406022"/>
            <a:ext cx="879977" cy="335972"/>
          </a:xfrm>
        </p:spPr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87127" y="74649"/>
            <a:ext cx="8320822" cy="1325563"/>
          </a:xfrm>
        </p:spPr>
        <p:txBody>
          <a:bodyPr/>
          <a:lstStyle/>
          <a:p>
            <a:r>
              <a:rPr lang="en-GB" dirty="0"/>
              <a:t>GÉANT </a:t>
            </a:r>
            <a:r>
              <a:rPr lang="en-GB" dirty="0" smtClean="0"/>
              <a:t>Virtual Meeting </a:t>
            </a:r>
            <a:r>
              <a:rPr lang="en-GB" dirty="0"/>
              <a:t>Survey Results</a:t>
            </a:r>
          </a:p>
        </p:txBody>
      </p:sp>
    </p:spTree>
    <p:extLst>
      <p:ext uri="{BB962C8B-B14F-4D97-AF65-F5344CB8AC3E}">
        <p14:creationId xmlns:p14="http://schemas.microsoft.com/office/powerpoint/2010/main" val="3528936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5000"/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4423" y="1524004"/>
            <a:ext cx="7933127" cy="4652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ED1556"/>
                </a:solidFill>
              </a:rPr>
              <a:t>Question 1a:  </a:t>
            </a:r>
            <a:r>
              <a:rPr lang="en-GB" b="1" dirty="0"/>
              <a:t>On a scale of 1 - 10, please rate how effectively and efficiently Virtual Team Meetings are currently run.</a:t>
            </a:r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pPr marL="0" indent="0">
              <a:buNone/>
            </a:pPr>
            <a:endParaRPr lang="en-GB" b="1" dirty="0">
              <a:solidFill>
                <a:srgbClr val="ED1556"/>
              </a:solidFill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ED1556"/>
                </a:solidFill>
              </a:rPr>
              <a:t/>
            </a:r>
            <a:br>
              <a:rPr lang="en-GB" b="1" dirty="0">
                <a:solidFill>
                  <a:srgbClr val="ED1556"/>
                </a:solidFill>
              </a:rPr>
            </a:br>
            <a:r>
              <a:rPr lang="en-GB" b="1" dirty="0">
                <a:solidFill>
                  <a:srgbClr val="ED1556"/>
                </a:solidFill>
              </a:rPr>
              <a:t>Question 1b:  </a:t>
            </a:r>
            <a:r>
              <a:rPr lang="en-GB" b="1" dirty="0"/>
              <a:t>On a scale of 1 - 10, please rate how interested, inspired and motivated you currently feel during Virtual Team Meetings:</a:t>
            </a:r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802027" y="6406022"/>
            <a:ext cx="879977" cy="335972"/>
          </a:xfrm>
        </p:spPr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87127" y="74649"/>
            <a:ext cx="8320822" cy="1325563"/>
          </a:xfrm>
        </p:spPr>
        <p:txBody>
          <a:bodyPr/>
          <a:lstStyle/>
          <a:p>
            <a:r>
              <a:rPr lang="en-GB" dirty="0"/>
              <a:t>GÉANT </a:t>
            </a:r>
            <a:r>
              <a:rPr lang="en-GB" dirty="0" smtClean="0"/>
              <a:t>Virtual Meeting </a:t>
            </a:r>
            <a:r>
              <a:rPr lang="en-GB" dirty="0"/>
              <a:t>Survey Results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1867" y="2114560"/>
            <a:ext cx="38127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13F5E"/>
                </a:solidFill>
              </a:rPr>
              <a:t>Average score </a:t>
            </a:r>
            <a:r>
              <a:rPr lang="en-GB" sz="3200" b="1" dirty="0" smtClean="0">
                <a:solidFill>
                  <a:srgbClr val="013F5E"/>
                </a:solidFill>
              </a:rPr>
              <a:t>5.2</a:t>
            </a:r>
            <a:r>
              <a:rPr lang="en-GB" sz="3200" b="1" dirty="0">
                <a:solidFill>
                  <a:srgbClr val="013F5E"/>
                </a:solidFill>
              </a:rPr>
              <a:t/>
            </a:r>
            <a:br>
              <a:rPr lang="en-GB" sz="3200" b="1" dirty="0">
                <a:solidFill>
                  <a:srgbClr val="013F5E"/>
                </a:solidFill>
              </a:rPr>
            </a:br>
            <a:r>
              <a:rPr lang="en-GB" sz="3200" b="1" dirty="0">
                <a:solidFill>
                  <a:srgbClr val="013F5E"/>
                </a:solidFill>
              </a:rPr>
              <a:t>Score range 2 to 9</a:t>
            </a:r>
            <a:endParaRPr lang="en-GB" sz="3200" dirty="0">
              <a:solidFill>
                <a:srgbClr val="013F5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1867" y="4373325"/>
            <a:ext cx="42018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13F5E"/>
                </a:solidFill>
              </a:rPr>
              <a:t>Average score </a:t>
            </a:r>
            <a:r>
              <a:rPr lang="en-GB" sz="3200" b="1" dirty="0" smtClean="0">
                <a:solidFill>
                  <a:srgbClr val="013F5E"/>
                </a:solidFill>
              </a:rPr>
              <a:t>5.4</a:t>
            </a:r>
            <a:r>
              <a:rPr lang="en-GB" sz="3200" b="1" dirty="0">
                <a:solidFill>
                  <a:srgbClr val="013F5E"/>
                </a:solidFill>
              </a:rPr>
              <a:t/>
            </a:r>
            <a:br>
              <a:rPr lang="en-GB" sz="3200" b="1" dirty="0">
                <a:solidFill>
                  <a:srgbClr val="013F5E"/>
                </a:solidFill>
              </a:rPr>
            </a:br>
            <a:r>
              <a:rPr lang="en-GB" sz="3200" b="1" dirty="0">
                <a:solidFill>
                  <a:srgbClr val="013F5E"/>
                </a:solidFill>
              </a:rPr>
              <a:t>Score range 1 to 10</a:t>
            </a:r>
            <a:endParaRPr lang="en-GB" sz="3200" dirty="0">
              <a:solidFill>
                <a:srgbClr val="013F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936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9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83590" y="1134442"/>
            <a:ext cx="8494319" cy="1358592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GB" sz="4200" b="1" dirty="0">
                <a:solidFill>
                  <a:srgbClr val="ED1556"/>
                </a:solidFill>
              </a:rPr>
              <a:t>Question 2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4200" b="1" dirty="0"/>
              <a:t>List the three most significant things which you think make current Virtual Team Meetings </a:t>
            </a:r>
            <a:r>
              <a:rPr lang="en-GB" sz="4200" b="1" dirty="0" smtClean="0"/>
              <a:t>not </a:t>
            </a:r>
            <a:r>
              <a:rPr lang="en-GB" sz="4200" b="1" dirty="0"/>
              <a:t>as efficient, effective, motivational, inspiring and interesting as they </a:t>
            </a:r>
            <a:r>
              <a:rPr lang="en-GB" sz="4200" b="1" dirty="0" smtClean="0"/>
              <a:t>could </a:t>
            </a:r>
            <a:r>
              <a:rPr lang="en-GB" sz="4200" b="1" dirty="0"/>
              <a:t>be.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2426129" y="6406022"/>
            <a:ext cx="879977" cy="335972"/>
          </a:xfrm>
        </p:spPr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01546" y="74649"/>
            <a:ext cx="9030505" cy="1325563"/>
          </a:xfrm>
        </p:spPr>
        <p:txBody>
          <a:bodyPr/>
          <a:lstStyle/>
          <a:p>
            <a:r>
              <a:rPr lang="en-GB" dirty="0" smtClean="0"/>
              <a:t>GÉANT Virtual Meeting </a:t>
            </a:r>
            <a:r>
              <a:rPr lang="en-GB" dirty="0"/>
              <a:t>Survey Results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534760" y="2620736"/>
            <a:ext cx="1988280" cy="1867105"/>
            <a:chOff x="3261356" y="2552130"/>
            <a:chExt cx="2122226" cy="1935711"/>
          </a:xfrm>
        </p:grpSpPr>
        <p:sp>
          <p:nvSpPr>
            <p:cNvPr id="5" name="Oval 4"/>
            <p:cNvSpPr/>
            <p:nvPr/>
          </p:nvSpPr>
          <p:spPr>
            <a:xfrm>
              <a:off x="3261356" y="2552130"/>
              <a:ext cx="2122226" cy="1935711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61356" y="3235362"/>
              <a:ext cx="21222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13F5E"/>
                  </a:solidFill>
                </a:rPr>
                <a:t>Technical Issues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638812" y="4698546"/>
            <a:ext cx="2023495" cy="1869584"/>
            <a:chOff x="8330354" y="4603844"/>
            <a:chExt cx="2137020" cy="1935711"/>
          </a:xfrm>
        </p:grpSpPr>
        <p:sp>
          <p:nvSpPr>
            <p:cNvPr id="6" name="Oval 5"/>
            <p:cNvSpPr/>
            <p:nvPr/>
          </p:nvSpPr>
          <p:spPr>
            <a:xfrm>
              <a:off x="8345148" y="4603844"/>
              <a:ext cx="2122226" cy="1935711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330354" y="5305556"/>
              <a:ext cx="21370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13F5E"/>
                  </a:solidFill>
                </a:rPr>
                <a:t>Attendee Problems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539440" y="4727121"/>
            <a:ext cx="1967200" cy="1812434"/>
            <a:chOff x="4858143" y="4603844"/>
            <a:chExt cx="2122226" cy="1935711"/>
          </a:xfrm>
        </p:grpSpPr>
        <p:sp>
          <p:nvSpPr>
            <p:cNvPr id="7" name="Oval 6"/>
            <p:cNvSpPr/>
            <p:nvPr/>
          </p:nvSpPr>
          <p:spPr>
            <a:xfrm>
              <a:off x="4858143" y="4603844"/>
              <a:ext cx="2122226" cy="1935711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858143" y="5306862"/>
              <a:ext cx="21222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13F5E"/>
                  </a:solidFill>
                </a:rPr>
                <a:t>Poor Facilitation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170290" y="2595718"/>
            <a:ext cx="2002410" cy="1828433"/>
            <a:chOff x="9794983" y="2513458"/>
            <a:chExt cx="2122226" cy="1935711"/>
          </a:xfrm>
        </p:grpSpPr>
        <p:sp>
          <p:nvSpPr>
            <p:cNvPr id="8" name="Oval 7"/>
            <p:cNvSpPr/>
            <p:nvPr/>
          </p:nvSpPr>
          <p:spPr>
            <a:xfrm>
              <a:off x="9794983" y="2513458"/>
              <a:ext cx="2122226" cy="1935711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808427" y="3198839"/>
              <a:ext cx="21006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13F5E"/>
                  </a:solidFill>
                </a:rPr>
                <a:t>Interpersonal Issues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506373" y="2595718"/>
            <a:ext cx="1988442" cy="1853451"/>
            <a:chOff x="6559565" y="2538476"/>
            <a:chExt cx="2122226" cy="1935711"/>
          </a:xfrm>
        </p:grpSpPr>
        <p:sp>
          <p:nvSpPr>
            <p:cNvPr id="9" name="Oval 8"/>
            <p:cNvSpPr/>
            <p:nvPr/>
          </p:nvSpPr>
          <p:spPr>
            <a:xfrm>
              <a:off x="6559565" y="2538476"/>
              <a:ext cx="2122226" cy="1935711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559565" y="3202504"/>
              <a:ext cx="21222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13F5E"/>
                  </a:solidFill>
                </a:rPr>
                <a:t>Poor Preparation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8005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9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52862" y="1182978"/>
            <a:ext cx="8412910" cy="116340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ED1556"/>
                </a:solidFill>
              </a:rPr>
              <a:t>Question 2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b="1" dirty="0"/>
              <a:t>List the three most significant things which you think make current Virtual Team Meetings </a:t>
            </a:r>
            <a:br>
              <a:rPr lang="en-GB" b="1" dirty="0"/>
            </a:br>
            <a:r>
              <a:rPr lang="en-GB" b="1" dirty="0"/>
              <a:t>not as efficient, effective, motivational, inspiring and interesting as they could be.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105355" y="6406022"/>
            <a:ext cx="879977" cy="335972"/>
          </a:xfrm>
        </p:spPr>
        <p:txBody>
          <a:bodyPr/>
          <a:lstStyle/>
          <a:p>
            <a:fld id="{6F576E6A-F32A-4612-884C-86870357C6B4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58004" y="74649"/>
            <a:ext cx="9030505" cy="1325563"/>
          </a:xfrm>
        </p:spPr>
        <p:txBody>
          <a:bodyPr/>
          <a:lstStyle/>
          <a:p>
            <a:r>
              <a:rPr lang="en-GB" dirty="0" smtClean="0"/>
              <a:t>GÉANT Virtual Meeting </a:t>
            </a:r>
            <a:r>
              <a:rPr lang="en-GB" dirty="0"/>
              <a:t>Survey Results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2456373" y="2564878"/>
            <a:ext cx="2122226" cy="1957836"/>
            <a:chOff x="3103323" y="2564878"/>
            <a:chExt cx="2122226" cy="1957836"/>
          </a:xfrm>
        </p:grpSpPr>
        <p:grpSp>
          <p:nvGrpSpPr>
            <p:cNvPr id="18" name="Group 17"/>
            <p:cNvGrpSpPr/>
            <p:nvPr/>
          </p:nvGrpSpPr>
          <p:grpSpPr>
            <a:xfrm>
              <a:off x="3103323" y="2564878"/>
              <a:ext cx="2122226" cy="1957836"/>
              <a:chOff x="3217814" y="2552130"/>
              <a:chExt cx="2122226" cy="1957836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3217814" y="2552130"/>
                <a:ext cx="2122226" cy="1935711"/>
              </a:xfrm>
              <a:prstGeom prst="ellipse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217814" y="3235362"/>
                <a:ext cx="21222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013F5E"/>
                    </a:solidFill>
                  </a:rPr>
                  <a:t>Technical Issues</a:t>
                </a:r>
              </a:p>
            </p:txBody>
          </p:sp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 rot="7025281">
                <a:off x="3767720" y="3328716"/>
                <a:ext cx="922500" cy="1440000"/>
              </a:xfrm>
              <a:prstGeom prst="rect">
                <a:avLst/>
              </a:prstGeom>
            </p:spPr>
          </p:pic>
        </p:grpSp>
        <p:sp>
          <p:nvSpPr>
            <p:cNvPr id="22" name="TextBox 21"/>
            <p:cNvSpPr txBox="1"/>
            <p:nvPr/>
          </p:nvSpPr>
          <p:spPr>
            <a:xfrm>
              <a:off x="3633879" y="3844142"/>
              <a:ext cx="10611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13F5E"/>
                  </a:solidFill>
                </a:rPr>
                <a:t>34%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298313" y="2545420"/>
            <a:ext cx="2122226" cy="1974625"/>
            <a:chOff x="9898393" y="2513458"/>
            <a:chExt cx="2122226" cy="1974625"/>
          </a:xfrm>
        </p:grpSpPr>
        <p:sp>
          <p:nvSpPr>
            <p:cNvPr id="8" name="Oval 7"/>
            <p:cNvSpPr/>
            <p:nvPr/>
          </p:nvSpPr>
          <p:spPr>
            <a:xfrm>
              <a:off x="9898393" y="2513458"/>
              <a:ext cx="2122226" cy="1935711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920001" y="3198839"/>
              <a:ext cx="21006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13F5E"/>
                  </a:solidFill>
                </a:rPr>
                <a:t>Interpersonal Issues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2532453">
              <a:off x="10582184" y="3644333"/>
              <a:ext cx="776250" cy="843750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9898393" y="3884220"/>
              <a:ext cx="21222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13F5E"/>
                  </a:solidFill>
                </a:rPr>
                <a:t>8%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234116" y="4603844"/>
            <a:ext cx="2167283" cy="1935711"/>
            <a:chOff x="4769544" y="4603844"/>
            <a:chExt cx="2167283" cy="1935711"/>
          </a:xfrm>
        </p:grpSpPr>
        <p:sp>
          <p:nvSpPr>
            <p:cNvPr id="7" name="Oval 6"/>
            <p:cNvSpPr/>
            <p:nvPr/>
          </p:nvSpPr>
          <p:spPr>
            <a:xfrm>
              <a:off x="4814601" y="4603844"/>
              <a:ext cx="2122226" cy="1935711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814601" y="5306862"/>
              <a:ext cx="21222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13F5E"/>
                  </a:solidFill>
                </a:rPr>
                <a:t>Poor Facilitation</a:t>
              </a: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21186256">
              <a:off x="5285811" y="5617054"/>
              <a:ext cx="1035000" cy="92250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4769544" y="5951193"/>
              <a:ext cx="21222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13F5E"/>
                  </a:solidFill>
                </a:rPr>
                <a:t>19%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639246" y="4603844"/>
            <a:ext cx="2137020" cy="1935711"/>
            <a:chOff x="6639246" y="4603844"/>
            <a:chExt cx="2137020" cy="1935711"/>
          </a:xfrm>
        </p:grpSpPr>
        <p:sp>
          <p:nvSpPr>
            <p:cNvPr id="6" name="Oval 5"/>
            <p:cNvSpPr/>
            <p:nvPr/>
          </p:nvSpPr>
          <p:spPr>
            <a:xfrm>
              <a:off x="6654040" y="4603844"/>
              <a:ext cx="2122226" cy="1935711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639246" y="5305556"/>
              <a:ext cx="21370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13F5E"/>
                  </a:solidFill>
                </a:rPr>
                <a:t>Attendee Problems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279157" y="2537401"/>
            <a:ext cx="2122226" cy="1935711"/>
            <a:chOff x="5279157" y="2537401"/>
            <a:chExt cx="2122226" cy="1935711"/>
          </a:xfrm>
        </p:grpSpPr>
        <p:sp>
          <p:nvSpPr>
            <p:cNvPr id="9" name="Oval 8"/>
            <p:cNvSpPr/>
            <p:nvPr/>
          </p:nvSpPr>
          <p:spPr>
            <a:xfrm>
              <a:off x="5279157" y="2537401"/>
              <a:ext cx="2122226" cy="1935711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279157" y="3201429"/>
              <a:ext cx="21222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13F5E"/>
                  </a:solidFill>
                </a:rPr>
                <a:t>Poor Preparation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207341" y="5763084"/>
            <a:ext cx="1142728" cy="922500"/>
            <a:chOff x="7422991" y="5926978"/>
            <a:chExt cx="1142728" cy="92250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 rot="12619423">
              <a:off x="7674623" y="5926978"/>
              <a:ext cx="832500" cy="922500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7422991" y="6131914"/>
              <a:ext cx="1142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13F5E"/>
                  </a:solidFill>
                </a:rPr>
                <a:t>18%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739182" y="3550612"/>
            <a:ext cx="1202176" cy="922500"/>
            <a:chOff x="6564546" y="3540920"/>
            <a:chExt cx="1202176" cy="92250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 rot="16803607">
              <a:off x="6736547" y="3450920"/>
              <a:ext cx="922500" cy="11025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6564546" y="4028808"/>
              <a:ext cx="1202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013F5E"/>
                  </a:solidFill>
                </a:rPr>
                <a:t>21%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07253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73275" y="1452132"/>
            <a:ext cx="9056726" cy="4880430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GB" b="1" dirty="0">
                <a:solidFill>
                  <a:srgbClr val="ED1556"/>
                </a:solidFill>
              </a:rPr>
              <a:t>Question 3</a:t>
            </a:r>
          </a:p>
          <a:p>
            <a:pPr marL="0" indent="0">
              <a:buNone/>
            </a:pPr>
            <a:r>
              <a:rPr lang="en-GB" b="1" dirty="0"/>
              <a:t>List the three most significant things which make Virtual Team Meetings more efficient, effective, motivational, inspiring and interesting?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84663" y="74649"/>
            <a:ext cx="8307174" cy="1325563"/>
          </a:xfrm>
        </p:spPr>
        <p:txBody>
          <a:bodyPr/>
          <a:lstStyle/>
          <a:p>
            <a:r>
              <a:rPr lang="en-GB" dirty="0"/>
              <a:t>GÉANT  Meeting Survey Results</a:t>
            </a:r>
          </a:p>
        </p:txBody>
      </p:sp>
      <p:sp>
        <p:nvSpPr>
          <p:cNvPr id="5" name="Rectangle 4"/>
          <p:cNvSpPr/>
          <p:nvPr/>
        </p:nvSpPr>
        <p:spPr>
          <a:xfrm>
            <a:off x="3114818" y="2565825"/>
            <a:ext cx="2031258" cy="156039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4360"/>
                </a:solidFill>
              </a:rPr>
              <a:t>Travel Saving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7409298" y="4697104"/>
            <a:ext cx="2031258" cy="156039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4360"/>
                </a:solidFill>
              </a:rPr>
              <a:t>Time Saving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4536448" y="4708478"/>
            <a:ext cx="2031258" cy="156039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4360"/>
                </a:solidFill>
              </a:rPr>
              <a:t>Good use of Technology</a:t>
            </a:r>
          </a:p>
        </p:txBody>
      </p:sp>
      <p:sp>
        <p:nvSpPr>
          <p:cNvPr id="8" name="Rectangle 7"/>
          <p:cNvSpPr/>
          <p:nvPr/>
        </p:nvSpPr>
        <p:spPr>
          <a:xfrm>
            <a:off x="5976299" y="2565825"/>
            <a:ext cx="2031258" cy="156039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4360"/>
                </a:solidFill>
              </a:rPr>
              <a:t>Good Preparation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8844603" y="2563527"/>
            <a:ext cx="2031258" cy="156039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4360"/>
                </a:solidFill>
              </a:rPr>
              <a:t>Effective Facilitation</a:t>
            </a:r>
            <a:endParaRPr lang="en-GB" b="1" dirty="0">
              <a:solidFill>
                <a:srgbClr val="0043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5193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87788" y="1452132"/>
            <a:ext cx="8783420" cy="4880430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GB" b="1" dirty="0">
                <a:solidFill>
                  <a:srgbClr val="ED1556"/>
                </a:solidFill>
              </a:rPr>
              <a:t>Question 3</a:t>
            </a:r>
          </a:p>
          <a:p>
            <a:pPr marL="0" indent="0">
              <a:buNone/>
            </a:pPr>
            <a:r>
              <a:rPr lang="en-GB" b="1" dirty="0"/>
              <a:t>List the three most significant things which make Virtual Team Meetings more efficient, effective, motivational, inspiring and interesting?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99177" y="74649"/>
            <a:ext cx="8307174" cy="1325563"/>
          </a:xfrm>
        </p:spPr>
        <p:txBody>
          <a:bodyPr/>
          <a:lstStyle/>
          <a:p>
            <a:r>
              <a:rPr lang="en-GB" dirty="0"/>
              <a:t>GÉANT  Meeting Survey Results</a:t>
            </a:r>
          </a:p>
        </p:txBody>
      </p:sp>
      <p:sp>
        <p:nvSpPr>
          <p:cNvPr id="5" name="Rectangle 4"/>
          <p:cNvSpPr/>
          <p:nvPr/>
        </p:nvSpPr>
        <p:spPr>
          <a:xfrm>
            <a:off x="3129332" y="2565825"/>
            <a:ext cx="2031258" cy="156039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4360"/>
                </a:solidFill>
              </a:rPr>
              <a:t>Travel Saving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7423812" y="4697104"/>
            <a:ext cx="2031258" cy="156039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4360"/>
                </a:solidFill>
              </a:rPr>
              <a:t>Time Saving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4550962" y="4708478"/>
            <a:ext cx="2031258" cy="156039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4360"/>
                </a:solidFill>
              </a:rPr>
              <a:t>Good use of Technology</a:t>
            </a:r>
          </a:p>
        </p:txBody>
      </p:sp>
      <p:sp>
        <p:nvSpPr>
          <p:cNvPr id="8" name="Rectangle 7"/>
          <p:cNvSpPr/>
          <p:nvPr/>
        </p:nvSpPr>
        <p:spPr>
          <a:xfrm>
            <a:off x="5990813" y="2565825"/>
            <a:ext cx="2031258" cy="156039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4360"/>
                </a:solidFill>
              </a:rPr>
              <a:t>Good Preparation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8859117" y="2563527"/>
            <a:ext cx="2031258" cy="156039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4360"/>
                </a:solidFill>
              </a:rPr>
              <a:t>Effective Facilitation</a:t>
            </a:r>
            <a:endParaRPr lang="en-GB" b="1" dirty="0">
              <a:solidFill>
                <a:srgbClr val="00436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4168227" y="3315540"/>
            <a:ext cx="506250" cy="8662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3092844">
            <a:off x="7217745" y="3471435"/>
            <a:ext cx="486798" cy="5697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438999">
            <a:off x="9753357" y="3554518"/>
            <a:ext cx="951099" cy="53371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2783938">
            <a:off x="5755734" y="5661250"/>
            <a:ext cx="624327" cy="58947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12256" y="3479638"/>
            <a:ext cx="2122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13F5E"/>
                </a:solidFill>
              </a:rPr>
              <a:t>10%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24995" y="3587352"/>
            <a:ext cx="2122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13F5E"/>
                </a:solidFill>
              </a:rPr>
              <a:t>20%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874746" y="3624189"/>
            <a:ext cx="891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13F5E"/>
                </a:solidFill>
              </a:rPr>
              <a:t>36%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45270" y="5747659"/>
            <a:ext cx="745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13F5E"/>
                </a:solidFill>
              </a:rPr>
              <a:t>22%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8708112" y="5602106"/>
            <a:ext cx="509841" cy="800947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8707840" y="5690507"/>
            <a:ext cx="769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13F5E"/>
                </a:solidFill>
              </a:rPr>
              <a:t>12%</a:t>
            </a:r>
          </a:p>
        </p:txBody>
      </p:sp>
    </p:spTree>
    <p:extLst>
      <p:ext uri="{BB962C8B-B14F-4D97-AF65-F5344CB8AC3E}">
        <p14:creationId xmlns:p14="http://schemas.microsoft.com/office/powerpoint/2010/main" val="23407202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96457" y="74649"/>
            <a:ext cx="7571278" cy="1325563"/>
          </a:xfrm>
        </p:spPr>
        <p:txBody>
          <a:bodyPr/>
          <a:lstStyle/>
          <a:p>
            <a:r>
              <a:rPr lang="en-GB" dirty="0"/>
              <a:t>Virtual Meetings - Best Practice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9007705"/>
              </p:ext>
            </p:extLst>
          </p:nvPr>
        </p:nvGraphicFramePr>
        <p:xfrm>
          <a:off x="2467429" y="1460311"/>
          <a:ext cx="9133168" cy="47189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665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665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718965">
                <a:tc>
                  <a:txBody>
                    <a:bodyPr/>
                    <a:lstStyle/>
                    <a:p>
                      <a:pPr marL="358775" indent="-358775">
                        <a:buNone/>
                        <a:tabLst>
                          <a:tab pos="269875" algn="l"/>
                        </a:tabLst>
                      </a:pPr>
                      <a:r>
                        <a:rPr lang="en-GB" sz="1400" b="1" dirty="0">
                          <a:solidFill>
                            <a:srgbClr val="ED1556"/>
                          </a:solidFill>
                        </a:rPr>
                        <a:t>1.  Preparation</a:t>
                      </a:r>
                      <a:r>
                        <a:rPr lang="en-GB" sz="1400" b="1" baseline="0" dirty="0">
                          <a:solidFill>
                            <a:srgbClr val="ED1556"/>
                          </a:solidFill>
                        </a:rPr>
                        <a:t> - Facilitator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Determine purpose of meeting (as per TCP)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Send out clear agenda &amp; timings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Invite participants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Plan opportunities to engage participants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Send any additional material ahead of time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Plan technical requirements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Back-up plan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endParaRPr lang="en-GB" sz="1400" b="1" baseline="0" dirty="0">
                        <a:solidFill>
                          <a:srgbClr val="004360"/>
                        </a:solidFill>
                      </a:endParaRPr>
                    </a:p>
                    <a:p>
                      <a:pPr marL="358775" indent="-358775" algn="l" defTabSz="914400" rtl="0" eaLnBrk="1" latinLnBrk="0" hangingPunct="1"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ED1556"/>
                          </a:solidFill>
                          <a:latin typeface="+mn-lt"/>
                          <a:ea typeface="+mn-ea"/>
                          <a:cs typeface="+mn-cs"/>
                        </a:rPr>
                        <a:t>3.  Meeting Etiquette - Participants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Respond to meeting notices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Arrive in good time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Know how to use meeting technology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Limit background noise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Use mute unless contributing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Identify yourself 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Stay focused - speak clearly, be polite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Contribute</a:t>
                      </a:r>
                    </a:p>
                    <a:p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269875" algn="l"/>
                        </a:tabLst>
                      </a:pPr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8775" indent="-358775"/>
                      <a:r>
                        <a:rPr lang="en-GB" sz="1400" b="1" dirty="0">
                          <a:solidFill>
                            <a:srgbClr val="ED1556"/>
                          </a:solidFill>
                        </a:rPr>
                        <a:t>2.  Technical - Producer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Arrange technical requirements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Check audio/visual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Carry out prior</a:t>
                      </a: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 check</a:t>
                      </a:r>
                    </a:p>
                    <a:p>
                      <a:pPr marL="358775" marR="0" lvl="0" indent="-3587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Ensure Technical Support available</a:t>
                      </a:r>
                    </a:p>
                    <a:p>
                      <a:pPr marL="358775" indent="-358775"/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  <a:p>
                      <a:pPr marL="358775" indent="-358775" algn="l" defTabSz="914400" rtl="0" eaLnBrk="1" latinLnBrk="0" hangingPunct="1"/>
                      <a:r>
                        <a:rPr lang="en-GB" sz="1400" b="1" kern="1200" dirty="0">
                          <a:solidFill>
                            <a:srgbClr val="ED1556"/>
                          </a:solidFill>
                          <a:latin typeface="+mn-lt"/>
                          <a:ea typeface="+mn-ea"/>
                          <a:cs typeface="+mn-cs"/>
                        </a:rPr>
                        <a:t>4.  Facilitating - Facilitator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Verify connectivity with participants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Run through agenda &amp; etiquette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Instruct</a:t>
                      </a: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 participants on processes/tools for providing input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Encourage discussion &amp; maintain control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Evaluate meeting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Verify date for next meeting (as per TCP)</a:t>
                      </a:r>
                    </a:p>
                    <a:p>
                      <a:pPr marL="358775" indent="-358775"/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  <a:p>
                      <a:pPr marL="358775" indent="-358775"/>
                      <a:r>
                        <a:rPr lang="en-GB" sz="1400" b="1" dirty="0">
                          <a:solidFill>
                            <a:srgbClr val="ED1556"/>
                          </a:solidFill>
                        </a:rPr>
                        <a:t>5.  Follow-up</a:t>
                      </a:r>
                      <a:r>
                        <a:rPr lang="en-GB" sz="1400" b="1" baseline="0" dirty="0">
                          <a:solidFill>
                            <a:srgbClr val="ED1556"/>
                          </a:solidFill>
                        </a:rPr>
                        <a:t> - Facilitator</a:t>
                      </a:r>
                    </a:p>
                    <a:p>
                      <a:pPr marL="358775" lvl="0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E-mail minutes &amp; actions</a:t>
                      </a:r>
                    </a:p>
                    <a:p>
                      <a:pPr marL="358775" lvl="0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clear actions</a:t>
                      </a:r>
                    </a:p>
                    <a:p>
                      <a:pPr marL="358775" lvl="0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Contact absentees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01362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5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525472" y="2714171"/>
            <a:ext cx="7867664" cy="3462792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GB" sz="2200" b="1" dirty="0" smtClean="0"/>
              <a:t>Do you use a TCP?  Use top drop-down bar </a:t>
            </a:r>
            <a:r>
              <a:rPr lang="en-GB" sz="2400" b="1" dirty="0" smtClean="0">
                <a:latin typeface="Verdana" panose="020B0604030504040204" pitchFamily="34" charset="0"/>
              </a:rPr>
              <a:t>√</a:t>
            </a:r>
            <a:r>
              <a:rPr lang="en-GB" sz="2200" b="1" dirty="0" smtClean="0">
                <a:latin typeface="Verdana" panose="020B0604030504040204" pitchFamily="34" charset="0"/>
              </a:rPr>
              <a:t> </a:t>
            </a:r>
            <a:r>
              <a:rPr lang="en-GB" sz="1600" b="1" dirty="0" smtClean="0">
                <a:ea typeface="Verdana"/>
                <a:cs typeface="Verdana"/>
              </a:rPr>
              <a:t>or</a:t>
            </a:r>
            <a:r>
              <a:rPr lang="en-GB" sz="2200" b="1" dirty="0" smtClean="0">
                <a:latin typeface="Verdana"/>
                <a:ea typeface="Verdana"/>
                <a:cs typeface="Verdana"/>
              </a:rPr>
              <a:t> </a:t>
            </a:r>
            <a:r>
              <a:rPr lang="en-GB" sz="2200" b="1" dirty="0" smtClean="0">
                <a:latin typeface="Verdana" panose="020B0604030504040204" pitchFamily="34" charset="0"/>
              </a:rPr>
              <a:t>X</a:t>
            </a:r>
            <a:r>
              <a:rPr lang="en-GB" sz="2200" b="1" dirty="0" smtClean="0">
                <a:ea typeface="Verdana"/>
                <a:cs typeface="Verdana"/>
              </a:rPr>
              <a:t>.</a:t>
            </a:r>
            <a:r>
              <a:rPr lang="en-GB" sz="2200" b="1" dirty="0" smtClean="0"/>
              <a:t/>
            </a:r>
            <a:br>
              <a:rPr lang="en-GB" sz="2200" b="1" dirty="0" smtClean="0"/>
            </a:br>
            <a:endParaRPr lang="en-GB" sz="2200" b="1" dirty="0" smtClean="0"/>
          </a:p>
          <a:p>
            <a:pPr marL="457200" indent="-457200">
              <a:buAutoNum type="arabicPeriod"/>
            </a:pPr>
            <a:r>
              <a:rPr lang="en-GB" sz="2200" b="1" dirty="0" smtClean="0"/>
              <a:t>What is a TCP?  Use Chat. </a:t>
            </a:r>
            <a:endParaRPr lang="en-GB" sz="2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10957" y="203201"/>
            <a:ext cx="7678825" cy="927768"/>
          </a:xfrm>
        </p:spPr>
        <p:txBody>
          <a:bodyPr/>
          <a:lstStyle/>
          <a:p>
            <a:r>
              <a:rPr lang="en-GB" dirty="0"/>
              <a:t>Team Communication </a:t>
            </a:r>
            <a:r>
              <a:rPr lang="en-GB" dirty="0" smtClean="0"/>
              <a:t>Plans (TCP)</a:t>
            </a:r>
            <a:endParaRPr lang="en-GB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5000"/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90690" y="74649"/>
            <a:ext cx="9612087" cy="1325563"/>
          </a:xfrm>
        </p:spPr>
        <p:txBody>
          <a:bodyPr/>
          <a:lstStyle/>
          <a:p>
            <a:r>
              <a:rPr lang="en-GB" dirty="0"/>
              <a:t>Purpose of Team Communication Plan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485396" y="1860942"/>
            <a:ext cx="8556415" cy="2354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200" b="1" dirty="0">
                <a:solidFill>
                  <a:srgbClr val="1C4161"/>
                </a:solidFill>
              </a:rPr>
              <a:t>“To define the communication requirements for the team and how information will be distributed, t</a:t>
            </a:r>
            <a:r>
              <a:rPr kumimoji="0" lang="en-GB" altLang="en-US" sz="2200" b="1" i="0" u="none" strike="noStrike" cap="none" normalizeH="0" baseline="0" dirty="0">
                <a:ln>
                  <a:noFill/>
                </a:ln>
                <a:solidFill>
                  <a:srgbClr val="1C4161"/>
                </a:solidFill>
                <a:effectLst/>
                <a:ea typeface="Calibri" pitchFamily="34" charset="0"/>
                <a:cs typeface="Times New Roman" pitchFamily="18" charset="0"/>
              </a:rPr>
              <a:t>o ensure all members of a virtual team are fully engaged in the project.”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2200" b="1" dirty="0">
                <a:solidFill>
                  <a:srgbClr val="1C4161"/>
                </a:solidFill>
                <a:ea typeface="Calibri" pitchFamily="34" charset="0"/>
                <a:cs typeface="Times New Roman" pitchFamily="18" charset="0"/>
              </a:rPr>
              <a:t>					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662488" algn="l"/>
              </a:tabLst>
            </a:pPr>
            <a:r>
              <a:rPr lang="en-GB" altLang="en-US" sz="2200" b="1" i="1" dirty="0">
                <a:solidFill>
                  <a:srgbClr val="1C4161"/>
                </a:solidFill>
                <a:ea typeface="Calibri" pitchFamily="34" charset="0"/>
                <a:cs typeface="Times New Roman" pitchFamily="18" charset="0"/>
              </a:rPr>
              <a:t>	</a:t>
            </a:r>
            <a:r>
              <a:rPr lang="en-GB" altLang="en-US" sz="2000" b="1" i="1" dirty="0" smtClean="0">
                <a:solidFill>
                  <a:srgbClr val="1C4161"/>
                </a:solidFill>
                <a:ea typeface="Calibri" pitchFamily="34" charset="0"/>
                <a:cs typeface="Times New Roman" pitchFamily="18" charset="0"/>
              </a:rPr>
              <a:t>Project </a:t>
            </a:r>
            <a:r>
              <a:rPr lang="en-GB" altLang="en-US" sz="2000" b="1" i="1" dirty="0">
                <a:solidFill>
                  <a:srgbClr val="1C4161"/>
                </a:solidFill>
                <a:ea typeface="Calibri" pitchFamily="34" charset="0"/>
                <a:cs typeface="Times New Roman" pitchFamily="18" charset="0"/>
              </a:rPr>
              <a:t>Management Handbook</a:t>
            </a:r>
            <a:endParaRPr kumimoji="0" lang="en-GB" altLang="en-US" sz="2000" b="1" i="1" u="none" strike="noStrike" cap="none" normalizeH="0" baseline="0" dirty="0">
              <a:ln>
                <a:noFill/>
              </a:ln>
              <a:solidFill>
                <a:srgbClr val="1C416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altLang="en-US" sz="2200" b="1" dirty="0">
              <a:solidFill>
                <a:srgbClr val="1C4161"/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5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ea typeface="Calibri" pitchFamily="34" charset="0"/>
                <a:cs typeface="Times New Roman" pitchFamily="18" charset="0"/>
              </a:rPr>
              <a:t> </a:t>
            </a:r>
            <a:endParaRPr kumimoji="0" lang="en-GB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6889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0000"/>
            <a:lum/>
          </a:blip>
          <a:srcRect/>
          <a:stretch>
            <a:fillRect l="-2000" t="-8000" r="-2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62045" y="2263777"/>
            <a:ext cx="6855495" cy="24293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200" b="1" dirty="0"/>
              <a:t>The basic information is always the same:</a:t>
            </a:r>
          </a:p>
          <a:p>
            <a:pPr marL="0" indent="0">
              <a:buNone/>
            </a:pPr>
            <a:endParaRPr lang="en-GB" sz="2200" b="1" dirty="0" smtClean="0"/>
          </a:p>
          <a:p>
            <a:pPr marL="0" indent="0">
              <a:buNone/>
            </a:pPr>
            <a:r>
              <a:rPr lang="en-GB" sz="2200" b="1" dirty="0" smtClean="0"/>
              <a:t>Who </a:t>
            </a:r>
            <a:r>
              <a:rPr lang="en-GB" sz="2200" b="1" dirty="0"/>
              <a:t>will discuss what, with whom, </a:t>
            </a:r>
            <a:r>
              <a:rPr lang="en-GB" sz="2200" b="1" dirty="0" smtClean="0"/>
              <a:t>by when </a:t>
            </a:r>
            <a:r>
              <a:rPr lang="en-GB" sz="2200" b="1" dirty="0"/>
              <a:t>and how </a:t>
            </a:r>
            <a:r>
              <a:rPr lang="en-GB" sz="2200" b="1" dirty="0" smtClean="0"/>
              <a:t>it will be </a:t>
            </a:r>
            <a:r>
              <a:rPr lang="en-GB" sz="2200" b="1" dirty="0"/>
              <a:t>recorded.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47257" y="74649"/>
            <a:ext cx="7520478" cy="1325563"/>
          </a:xfrm>
        </p:spPr>
        <p:txBody>
          <a:bodyPr/>
          <a:lstStyle/>
          <a:p>
            <a:r>
              <a:rPr lang="en-GB" dirty="0"/>
              <a:t>Team Communication Plan</a:t>
            </a:r>
          </a:p>
        </p:txBody>
      </p:sp>
    </p:spTree>
    <p:extLst>
      <p:ext uri="{BB962C8B-B14F-4D97-AF65-F5344CB8AC3E}">
        <p14:creationId xmlns:p14="http://schemas.microsoft.com/office/powerpoint/2010/main" val="1458601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8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41279" y="1155954"/>
            <a:ext cx="8635042" cy="5123500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GB" b="1" dirty="0"/>
              <a:t>Name &amp; Role in GÉANT  </a:t>
            </a:r>
            <a:br>
              <a:rPr lang="en-GB" b="1" dirty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__________________________________________________________________</a:t>
            </a:r>
            <a:endParaRPr lang="en-GB" b="1" dirty="0"/>
          </a:p>
          <a:p>
            <a:pPr marL="0" indent="0">
              <a:spcBef>
                <a:spcPts val="1800"/>
              </a:spcBef>
              <a:buNone/>
            </a:pPr>
            <a:r>
              <a:rPr lang="en-GB" b="1" dirty="0" smtClean="0"/>
              <a:t>__________________________________________________________________ </a:t>
            </a:r>
            <a:endParaRPr lang="en-GB" b="1" dirty="0"/>
          </a:p>
          <a:p>
            <a:pPr marL="0" indent="0">
              <a:spcBef>
                <a:spcPts val="1800"/>
              </a:spcBef>
              <a:buNone/>
            </a:pPr>
            <a:r>
              <a:rPr lang="en-GB" b="1" dirty="0" smtClean="0"/>
              <a:t>__________________________________________________________________ </a:t>
            </a:r>
            <a:endParaRPr lang="en-GB" b="1" dirty="0"/>
          </a:p>
          <a:p>
            <a:pPr marL="0" indent="0">
              <a:spcBef>
                <a:spcPts val="1800"/>
              </a:spcBef>
              <a:buNone/>
            </a:pPr>
            <a:r>
              <a:rPr lang="en-GB" b="1" dirty="0" smtClean="0"/>
              <a:t>__________________________________________________________________ </a:t>
            </a:r>
            <a:endParaRPr lang="en-GB" b="1" dirty="0"/>
          </a:p>
          <a:p>
            <a:pPr marL="0" indent="0">
              <a:spcBef>
                <a:spcPts val="1800"/>
              </a:spcBef>
              <a:buNone/>
            </a:pPr>
            <a:r>
              <a:rPr lang="en-GB" b="1" dirty="0" smtClean="0"/>
              <a:t>__________________________________________________________________ </a:t>
            </a:r>
            <a:endParaRPr lang="en-GB" b="1" dirty="0"/>
          </a:p>
          <a:p>
            <a:pPr marL="0" indent="0">
              <a:spcBef>
                <a:spcPts val="1800"/>
              </a:spcBef>
              <a:buNone/>
            </a:pPr>
            <a:r>
              <a:rPr lang="en-GB" b="1" dirty="0" smtClean="0"/>
              <a:t>__________________________________________________________________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GB" b="1" dirty="0" smtClean="0"/>
              <a:t>__________________________________________________________________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GB" b="1" dirty="0" smtClean="0"/>
              <a:t>__________________________________________________________________</a:t>
            </a:r>
            <a:br>
              <a:rPr lang="en-GB" b="1" dirty="0" smtClean="0"/>
            </a:br>
            <a:endParaRPr lang="en-GB" b="1" dirty="0" smtClean="0"/>
          </a:p>
          <a:p>
            <a:pPr marL="0" indent="0">
              <a:buNone/>
            </a:pPr>
            <a:r>
              <a:rPr lang="en-GB" dirty="0"/>
              <a:t>			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39226" y="74649"/>
            <a:ext cx="7569545" cy="1325563"/>
          </a:xfrm>
        </p:spPr>
        <p:txBody>
          <a:bodyPr/>
          <a:lstStyle/>
          <a:p>
            <a:r>
              <a:rPr lang="en-GB" dirty="0"/>
              <a:t>Who Are We?</a:t>
            </a:r>
          </a:p>
        </p:txBody>
      </p:sp>
    </p:spTree>
    <p:extLst>
      <p:ext uri="{BB962C8B-B14F-4D97-AF65-F5344CB8AC3E}">
        <p14:creationId xmlns:p14="http://schemas.microsoft.com/office/powerpoint/2010/main" val="8845864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56501" y="74649"/>
            <a:ext cx="8320822" cy="1325563"/>
          </a:xfrm>
        </p:spPr>
        <p:txBody>
          <a:bodyPr/>
          <a:lstStyle/>
          <a:p>
            <a:r>
              <a:rPr lang="en-GB" dirty="0"/>
              <a:t>Team Communication Plan Example</a:t>
            </a: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 rotWithShape="1">
          <a:blip r:embed="rId3" cstate="print"/>
          <a:srcRect l="12481" t="38166" r="49242" b="19231"/>
          <a:stretch/>
        </p:blipFill>
        <p:spPr bwMode="auto">
          <a:xfrm>
            <a:off x="2465684" y="1181819"/>
            <a:ext cx="8645140" cy="51413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609705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5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39093" y="2006221"/>
            <a:ext cx="8814711" cy="4170748"/>
          </a:xfrm>
        </p:spPr>
        <p:txBody>
          <a:bodyPr>
            <a:normAutofit/>
          </a:bodyPr>
          <a:lstStyle/>
          <a:p>
            <a:r>
              <a:rPr lang="en-GB" sz="2200" b="1" dirty="0"/>
              <a:t>      Keep it simple and as straight forward as possible</a:t>
            </a:r>
          </a:p>
          <a:p>
            <a:pPr marL="0" indent="0">
              <a:buNone/>
            </a:pPr>
            <a:endParaRPr lang="en-GB" sz="2200" b="1" dirty="0"/>
          </a:p>
          <a:p>
            <a:r>
              <a:rPr lang="en-GB" sz="2200" b="1" dirty="0"/>
              <a:t>      Use a common format that all can work with easily</a:t>
            </a:r>
            <a:br>
              <a:rPr lang="en-GB" sz="2200" b="1" dirty="0"/>
            </a:br>
            <a:endParaRPr lang="en-GB" sz="2200" b="1" dirty="0"/>
          </a:p>
          <a:p>
            <a:r>
              <a:rPr lang="en-GB" sz="2200" b="1" dirty="0"/>
              <a:t>      Agree it prior to project start</a:t>
            </a:r>
            <a:br>
              <a:rPr lang="en-GB" sz="2200" b="1" dirty="0"/>
            </a:br>
            <a:endParaRPr lang="en-GB" sz="2200" b="1" dirty="0"/>
          </a:p>
          <a:p>
            <a:r>
              <a:rPr lang="en-GB" sz="2200" b="1" dirty="0"/>
              <a:t>      Enforce it (in a nice way)</a:t>
            </a:r>
            <a:br>
              <a:rPr lang="en-GB" sz="2200" b="1" dirty="0"/>
            </a:br>
            <a:endParaRPr lang="en-GB" sz="2200" b="1" dirty="0"/>
          </a:p>
          <a:p>
            <a:r>
              <a:rPr lang="en-GB" sz="2200" b="1" dirty="0"/>
              <a:t>      Record formal communications on key issues.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73779" y="74649"/>
            <a:ext cx="7593956" cy="1325563"/>
          </a:xfrm>
        </p:spPr>
        <p:txBody>
          <a:bodyPr/>
          <a:lstStyle/>
          <a:p>
            <a:r>
              <a:rPr lang="en-GB" dirty="0"/>
              <a:t>Top Tips for Creating and Using TCPs as Part of Virtual Meetings in our Community</a:t>
            </a:r>
          </a:p>
        </p:txBody>
      </p:sp>
    </p:spTree>
    <p:extLst>
      <p:ext uri="{BB962C8B-B14F-4D97-AF65-F5344CB8AC3E}">
        <p14:creationId xmlns:p14="http://schemas.microsoft.com/office/powerpoint/2010/main" val="9451411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5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87994" y="245660"/>
            <a:ext cx="8884692" cy="1154552"/>
          </a:xfrm>
        </p:spPr>
        <p:txBody>
          <a:bodyPr/>
          <a:lstStyle/>
          <a:p>
            <a:r>
              <a:rPr lang="en-GB" dirty="0"/>
              <a:t>What Do You Need to Put in Your Team’s </a:t>
            </a:r>
            <a:r>
              <a:rPr lang="en-GB" dirty="0" smtClean="0"/>
              <a:t>TCP?</a:t>
            </a:r>
            <a:endParaRPr lang="en-GB" dirty="0"/>
          </a:p>
        </p:txBody>
      </p:sp>
      <p:sp>
        <p:nvSpPr>
          <p:cNvPr id="16" name="Content Placeholder 1"/>
          <p:cNvSpPr>
            <a:spLocks noGrp="1"/>
          </p:cNvSpPr>
          <p:nvPr>
            <p:ph idx="1"/>
          </p:nvPr>
        </p:nvSpPr>
        <p:spPr>
          <a:xfrm>
            <a:off x="2501643" y="1265224"/>
            <a:ext cx="8729950" cy="4652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spcBef>
                <a:spcPts val="600"/>
              </a:spcBef>
              <a:buNone/>
            </a:pPr>
            <a:r>
              <a:rPr lang="en-GB" b="1" dirty="0"/>
              <a:t>____________________________________________________________________________</a:t>
            </a:r>
            <a:br>
              <a:rPr lang="en-GB" b="1" dirty="0"/>
            </a:br>
            <a:endParaRPr lang="en-GB" b="1" dirty="0"/>
          </a:p>
          <a:p>
            <a:pPr marL="0" indent="0">
              <a:spcBef>
                <a:spcPts val="600"/>
              </a:spcBef>
              <a:buNone/>
            </a:pPr>
            <a:r>
              <a:rPr lang="en-GB" b="1" dirty="0"/>
              <a:t>____________________________________________________________________________ </a:t>
            </a:r>
            <a:br>
              <a:rPr lang="en-GB" b="1" dirty="0"/>
            </a:br>
            <a:endParaRPr lang="en-GB" b="1" dirty="0"/>
          </a:p>
          <a:p>
            <a:pPr marL="0" indent="0">
              <a:spcBef>
                <a:spcPts val="600"/>
              </a:spcBef>
              <a:buNone/>
            </a:pPr>
            <a:r>
              <a:rPr lang="en-GB" b="1" dirty="0"/>
              <a:t>____________________________________________________________________________ </a:t>
            </a:r>
            <a:br>
              <a:rPr lang="en-GB" b="1" dirty="0"/>
            </a:br>
            <a:endParaRPr lang="en-GB" b="1" dirty="0"/>
          </a:p>
          <a:p>
            <a:pPr marL="0" indent="0">
              <a:spcBef>
                <a:spcPts val="600"/>
              </a:spcBef>
              <a:buNone/>
            </a:pPr>
            <a:r>
              <a:rPr lang="en-GB" b="1" dirty="0"/>
              <a:t>____________________________________________________________________________</a:t>
            </a:r>
            <a:br>
              <a:rPr lang="en-GB" b="1" dirty="0"/>
            </a:br>
            <a:r>
              <a:rPr lang="en-GB" b="1" dirty="0"/>
              <a:t>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b="1" dirty="0"/>
              <a:t>____________________________________________________________________________ </a:t>
            </a:r>
            <a:br>
              <a:rPr lang="en-GB" b="1" dirty="0"/>
            </a:br>
            <a:endParaRPr lang="en-GB" b="1" dirty="0"/>
          </a:p>
          <a:p>
            <a:pPr marL="0" indent="0">
              <a:spcBef>
                <a:spcPts val="600"/>
              </a:spcBef>
              <a:buNone/>
            </a:pPr>
            <a:r>
              <a:rPr lang="en-GB" b="1" dirty="0"/>
              <a:t>____________________________________________________________________________</a:t>
            </a:r>
            <a:br>
              <a:rPr lang="en-GB" b="1" dirty="0"/>
            </a:br>
            <a:endParaRPr lang="en-GB" b="1" dirty="0"/>
          </a:p>
          <a:p>
            <a:pPr marL="0" indent="0">
              <a:spcBef>
                <a:spcPts val="600"/>
              </a:spcBef>
              <a:buNone/>
            </a:pPr>
            <a:r>
              <a:rPr lang="en-GB" b="1" dirty="0"/>
              <a:t>____________________________________________________________________________</a:t>
            </a:r>
            <a:br>
              <a:rPr lang="en-GB" b="1" dirty="0"/>
            </a:br>
            <a:r>
              <a:rPr lang="en-GB" dirty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5627033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14285" y="74649"/>
            <a:ext cx="8253449" cy="1325563"/>
          </a:xfrm>
        </p:spPr>
        <p:txBody>
          <a:bodyPr/>
          <a:lstStyle/>
          <a:p>
            <a:r>
              <a:rPr lang="en-GB" dirty="0"/>
              <a:t>Virtual Meetings - Best Practice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6245061"/>
              </p:ext>
            </p:extLst>
          </p:nvPr>
        </p:nvGraphicFramePr>
        <p:xfrm>
          <a:off x="1770743" y="1460311"/>
          <a:ext cx="9829854" cy="47189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91492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1492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718965">
                <a:tc>
                  <a:txBody>
                    <a:bodyPr/>
                    <a:lstStyle/>
                    <a:p>
                      <a:pPr marL="358775" indent="-358775">
                        <a:buNone/>
                        <a:tabLst>
                          <a:tab pos="269875" algn="l"/>
                        </a:tabLst>
                      </a:pPr>
                      <a:r>
                        <a:rPr lang="en-GB" sz="1400" b="1" dirty="0">
                          <a:solidFill>
                            <a:srgbClr val="ED1556"/>
                          </a:solidFill>
                        </a:rPr>
                        <a:t>1.  Preparation</a:t>
                      </a:r>
                      <a:r>
                        <a:rPr lang="en-GB" sz="1400" b="1" baseline="0" dirty="0">
                          <a:solidFill>
                            <a:srgbClr val="ED1556"/>
                          </a:solidFill>
                        </a:rPr>
                        <a:t> - Facilitator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Determine purpose of meeting (as per TCP)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Send out clear agenda &amp; timings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Invite participants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Plan opportunities to engage participants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Send any additional material ahead of time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Plan technical requirements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Back-up plan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endParaRPr lang="en-GB" sz="1400" b="1" baseline="0" dirty="0">
                        <a:solidFill>
                          <a:srgbClr val="004360"/>
                        </a:solidFill>
                      </a:endParaRPr>
                    </a:p>
                    <a:p>
                      <a:pPr marL="358775" indent="-358775" algn="l" defTabSz="914400" rtl="0" eaLnBrk="1" latinLnBrk="0" hangingPunct="1"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ED1556"/>
                          </a:solidFill>
                          <a:latin typeface="+mn-lt"/>
                          <a:ea typeface="+mn-ea"/>
                          <a:cs typeface="+mn-cs"/>
                        </a:rPr>
                        <a:t>3.  Meeting Etiquette - Participants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Respond to meeting notices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Arrive in good time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Know how to use meeting technology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Limit background noise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Use mute unless contributing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Identify yourself 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Stay focused - speak clearly, be polite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Contribute</a:t>
                      </a:r>
                    </a:p>
                    <a:p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269875" algn="l"/>
                        </a:tabLst>
                      </a:pPr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8775" indent="-358775"/>
                      <a:r>
                        <a:rPr lang="en-GB" sz="1400" b="1" dirty="0">
                          <a:solidFill>
                            <a:srgbClr val="ED1556"/>
                          </a:solidFill>
                        </a:rPr>
                        <a:t>2.  Technical - Producer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Arrange technical requirements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Check audio/visual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Carry out prior</a:t>
                      </a: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 check</a:t>
                      </a:r>
                    </a:p>
                    <a:p>
                      <a:pPr marL="358775" marR="0" lvl="0" indent="-3587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Ensure Technical Support available</a:t>
                      </a:r>
                    </a:p>
                    <a:p>
                      <a:pPr marL="358775" indent="-358775"/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  <a:p>
                      <a:pPr marL="358775" indent="-358775" algn="l" defTabSz="914400" rtl="0" eaLnBrk="1" latinLnBrk="0" hangingPunct="1"/>
                      <a:r>
                        <a:rPr lang="en-GB" sz="1400" b="1" kern="1200" dirty="0">
                          <a:solidFill>
                            <a:srgbClr val="ED1556"/>
                          </a:solidFill>
                          <a:latin typeface="+mn-lt"/>
                          <a:ea typeface="+mn-ea"/>
                          <a:cs typeface="+mn-cs"/>
                        </a:rPr>
                        <a:t>4.  Facilitating - Facilitator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Verify connectivity with participants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Run through agenda &amp; etiquette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Instruct</a:t>
                      </a: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 participants on processes/tools for providing input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Encourage discussion &amp; maintain control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Evaluate meeting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Verify date for next meeting (as per TCP)</a:t>
                      </a:r>
                    </a:p>
                    <a:p>
                      <a:pPr marL="358775" indent="-358775"/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  <a:p>
                      <a:pPr marL="358775" indent="-358775"/>
                      <a:r>
                        <a:rPr lang="en-GB" sz="1400" b="1" dirty="0">
                          <a:solidFill>
                            <a:srgbClr val="ED1556"/>
                          </a:solidFill>
                        </a:rPr>
                        <a:t>5.  Follow-up</a:t>
                      </a:r>
                      <a:r>
                        <a:rPr lang="en-GB" sz="1400" b="1" baseline="0" dirty="0">
                          <a:solidFill>
                            <a:srgbClr val="ED1556"/>
                          </a:solidFill>
                        </a:rPr>
                        <a:t> - Facilitator</a:t>
                      </a:r>
                    </a:p>
                    <a:p>
                      <a:pPr marL="358775" lvl="0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E-mail minutes &amp; actions</a:t>
                      </a:r>
                    </a:p>
                    <a:p>
                      <a:pPr marL="358775" lvl="0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clear actions</a:t>
                      </a:r>
                    </a:p>
                    <a:p>
                      <a:pPr marL="358775" lvl="0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Contact absentees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74296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39986" y="1649188"/>
            <a:ext cx="8679976" cy="452778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200" b="1" dirty="0"/>
              <a:t>Create and start using a Team Communication Plan with your group or team</a:t>
            </a:r>
            <a:br>
              <a:rPr lang="en-GB" sz="2200" b="1" dirty="0"/>
            </a:br>
            <a:endParaRPr lang="en-GB" sz="2200" b="1" dirty="0"/>
          </a:p>
          <a:p>
            <a:pPr marL="457200" indent="-457200">
              <a:buFont typeface="+mj-lt"/>
              <a:buAutoNum type="arabicPeriod"/>
            </a:pPr>
            <a:r>
              <a:rPr lang="en-GB" sz="2200" b="1" dirty="0"/>
              <a:t>Run Virtual Meeting(s) using Adobe </a:t>
            </a:r>
            <a:r>
              <a:rPr lang="en-GB" sz="2200" b="1" dirty="0" smtClean="0"/>
              <a:t>Connect, or similar, </a:t>
            </a:r>
            <a:r>
              <a:rPr lang="en-GB" sz="2200" b="1" dirty="0"/>
              <a:t>using ideas from this meeting</a:t>
            </a:r>
          </a:p>
          <a:p>
            <a:pPr marL="457200" indent="-457200">
              <a:buFont typeface="+mj-lt"/>
              <a:buAutoNum type="arabicPeriod"/>
            </a:pPr>
            <a:endParaRPr lang="en-GB" sz="2200" b="1" dirty="0"/>
          </a:p>
          <a:p>
            <a:pPr marL="457200" indent="-457200">
              <a:buFont typeface="+mj-lt"/>
              <a:buAutoNum type="arabicPeriod"/>
            </a:pPr>
            <a:r>
              <a:rPr lang="en-GB" sz="2200" b="1" dirty="0"/>
              <a:t>Informally evaluate your Virtual Meetings in relation to the Virtual Meetings Best Practice</a:t>
            </a:r>
            <a:br>
              <a:rPr lang="en-GB" sz="2200" b="1" dirty="0"/>
            </a:br>
            <a:endParaRPr lang="en-GB" sz="2200" b="1" dirty="0"/>
          </a:p>
          <a:p>
            <a:pPr marL="457200" indent="-457200">
              <a:buFont typeface="+mj-lt"/>
              <a:buAutoNum type="arabicPeriod"/>
            </a:pPr>
            <a:r>
              <a:rPr lang="en-GB" sz="2200" b="1" dirty="0"/>
              <a:t>Complete the Myers-Briggs Personality Type Indicator (MBTI) Questionnaire we will send to you. </a:t>
            </a:r>
            <a:r>
              <a:rPr lang="en-GB" sz="2200" b="1" dirty="0" smtClean="0"/>
              <a:t>Final </a:t>
            </a:r>
            <a:r>
              <a:rPr lang="en-GB" sz="2200" b="1" dirty="0"/>
              <a:t>completion date </a:t>
            </a:r>
            <a:r>
              <a:rPr lang="en-GB" sz="2200" b="1" dirty="0" smtClean="0"/>
              <a:t/>
            </a:r>
            <a:br>
              <a:rPr lang="en-GB" sz="2200" b="1" dirty="0" smtClean="0"/>
            </a:br>
            <a:r>
              <a:rPr lang="en-GB" sz="2200" b="1" dirty="0" smtClean="0"/>
              <a:t>16</a:t>
            </a:r>
            <a:r>
              <a:rPr lang="en-GB" sz="2200" b="1" baseline="30000" dirty="0" smtClean="0"/>
              <a:t>th</a:t>
            </a:r>
            <a:r>
              <a:rPr lang="en-GB" sz="2200" b="1" dirty="0" smtClean="0"/>
              <a:t> </a:t>
            </a:r>
            <a:r>
              <a:rPr lang="en-GB" sz="2200" b="1" dirty="0"/>
              <a:t>November 2016.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85396" y="74649"/>
            <a:ext cx="8293526" cy="1325563"/>
          </a:xfrm>
        </p:spPr>
        <p:txBody>
          <a:bodyPr/>
          <a:lstStyle/>
          <a:p>
            <a:r>
              <a:rPr lang="en-GB" dirty="0"/>
              <a:t>Next Steps Before MPiViT Workshop</a:t>
            </a:r>
          </a:p>
        </p:txBody>
      </p:sp>
    </p:spTree>
    <p:extLst>
      <p:ext uri="{BB962C8B-B14F-4D97-AF65-F5344CB8AC3E}">
        <p14:creationId xmlns:p14="http://schemas.microsoft.com/office/powerpoint/2010/main" val="30145536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0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84529" y="74649"/>
            <a:ext cx="8279878" cy="1325563"/>
          </a:xfrm>
        </p:spPr>
        <p:txBody>
          <a:bodyPr/>
          <a:lstStyle/>
          <a:p>
            <a:r>
              <a:rPr lang="en-GB" dirty="0"/>
              <a:t>Next Time - MPiViT Amsterdam Workshop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465614" y="1434197"/>
            <a:ext cx="8180615" cy="4652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/>
              <a:t>Day 1	9.00 -  6.00   Pre-Dinner Drinks at 7.00pm</a:t>
            </a:r>
            <a:br>
              <a:rPr lang="en-GB" b="1" dirty="0"/>
            </a:br>
            <a:r>
              <a:rPr lang="en-GB" b="1" dirty="0"/>
              <a:t>Day 2 	8.30  - 4.00</a:t>
            </a:r>
          </a:p>
          <a:p>
            <a:pPr marL="0" indent="0">
              <a:buNone/>
            </a:pPr>
            <a:r>
              <a:rPr lang="en-GB" b="1" dirty="0"/>
              <a:t/>
            </a:r>
            <a:br>
              <a:rPr lang="en-GB" b="1" dirty="0"/>
            </a:br>
            <a:r>
              <a:rPr lang="en-GB" b="1" u="sng" dirty="0">
                <a:solidFill>
                  <a:srgbClr val="ED1556"/>
                </a:solidFill>
              </a:rPr>
              <a:t>Day 1</a:t>
            </a:r>
            <a:r>
              <a:rPr lang="en-GB" b="1" dirty="0">
                <a:solidFill>
                  <a:srgbClr val="ED1556"/>
                </a:solidFill>
              </a:rPr>
              <a:t> </a:t>
            </a:r>
            <a:r>
              <a:rPr lang="en-GB" b="1" dirty="0"/>
              <a:t/>
            </a:r>
            <a:br>
              <a:rPr lang="en-GB" b="1" dirty="0"/>
            </a:br>
            <a:r>
              <a:rPr lang="en-GB" b="1" dirty="0"/>
              <a:t>Introductions</a:t>
            </a:r>
            <a:br>
              <a:rPr lang="en-GB" b="1" dirty="0"/>
            </a:br>
            <a:r>
              <a:rPr lang="en-GB" b="1" dirty="0"/>
              <a:t>Learning Review re Virtual Meetings Best Practice</a:t>
            </a:r>
            <a:br>
              <a:rPr lang="en-GB" b="1" dirty="0"/>
            </a:br>
            <a:r>
              <a:rPr lang="en-GB" b="1" dirty="0"/>
              <a:t>Principles of High Performance Leadership/Management</a:t>
            </a:r>
            <a:br>
              <a:rPr lang="en-GB" b="1" dirty="0"/>
            </a:br>
            <a:r>
              <a:rPr lang="en-GB" b="1" dirty="0"/>
              <a:t>MBTI &amp; Teams &amp; Talent 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u="sng" dirty="0">
                <a:solidFill>
                  <a:srgbClr val="ED1556"/>
                </a:solidFill>
              </a:rPr>
              <a:t>Day 2</a:t>
            </a:r>
            <a:r>
              <a:rPr lang="en-GB" b="1" dirty="0">
                <a:solidFill>
                  <a:srgbClr val="ED1556"/>
                </a:solidFill>
              </a:rPr>
              <a:t> </a:t>
            </a:r>
            <a:r>
              <a:rPr lang="en-GB" b="1" dirty="0"/>
              <a:t/>
            </a:r>
            <a:br>
              <a:rPr lang="en-GB" b="1" dirty="0"/>
            </a:br>
            <a:r>
              <a:rPr lang="en-GB" b="1" dirty="0"/>
              <a:t>Learning Review</a:t>
            </a:r>
            <a:br>
              <a:rPr lang="en-GB" b="1" dirty="0"/>
            </a:br>
            <a:r>
              <a:rPr lang="en-GB" b="1" dirty="0"/>
              <a:t>Engagement &amp; Motivation</a:t>
            </a:r>
            <a:br>
              <a:rPr lang="en-GB" b="1" dirty="0"/>
            </a:br>
            <a:r>
              <a:rPr lang="en-GB" b="1" dirty="0"/>
              <a:t>Coaching for High Performance/Situational Leadership</a:t>
            </a:r>
            <a:br>
              <a:rPr lang="en-GB" b="1" dirty="0"/>
            </a:br>
            <a:r>
              <a:rPr lang="en-GB" b="1" dirty="0"/>
              <a:t>Positive State, Language &amp; Constructive Feedback </a:t>
            </a:r>
            <a:br>
              <a:rPr lang="en-GB" b="1" dirty="0"/>
            </a:br>
            <a:r>
              <a:rPr lang="en-GB" b="1" dirty="0"/>
              <a:t>GROW Coaching </a:t>
            </a:r>
            <a:br>
              <a:rPr lang="en-GB" b="1" dirty="0"/>
            </a:br>
            <a:r>
              <a:rPr lang="en-GB" b="1" dirty="0"/>
              <a:t>Role of the Buddy Partnerships &amp; Learning Transfer</a:t>
            </a:r>
          </a:p>
        </p:txBody>
      </p:sp>
    </p:spTree>
    <p:extLst>
      <p:ext uri="{BB962C8B-B14F-4D97-AF65-F5344CB8AC3E}">
        <p14:creationId xmlns:p14="http://schemas.microsoft.com/office/powerpoint/2010/main" val="25391062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70743" y="74649"/>
            <a:ext cx="8296992" cy="1325563"/>
          </a:xfrm>
        </p:spPr>
        <p:txBody>
          <a:bodyPr/>
          <a:lstStyle/>
          <a:p>
            <a:r>
              <a:rPr lang="en-GB" dirty="0"/>
              <a:t>Virtual Meetings - Best Practice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4496765"/>
              </p:ext>
            </p:extLst>
          </p:nvPr>
        </p:nvGraphicFramePr>
        <p:xfrm>
          <a:off x="1857829" y="1460311"/>
          <a:ext cx="9742768" cy="47189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713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8713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718965">
                <a:tc>
                  <a:txBody>
                    <a:bodyPr/>
                    <a:lstStyle/>
                    <a:p>
                      <a:pPr marL="358775" indent="-358775">
                        <a:buNone/>
                        <a:tabLst>
                          <a:tab pos="269875" algn="l"/>
                        </a:tabLst>
                      </a:pPr>
                      <a:r>
                        <a:rPr lang="en-GB" sz="1400" b="1" dirty="0">
                          <a:solidFill>
                            <a:srgbClr val="ED1556"/>
                          </a:solidFill>
                        </a:rPr>
                        <a:t>1.  Preparation</a:t>
                      </a:r>
                      <a:r>
                        <a:rPr lang="en-GB" sz="1400" b="1" baseline="0" dirty="0">
                          <a:solidFill>
                            <a:srgbClr val="ED1556"/>
                          </a:solidFill>
                        </a:rPr>
                        <a:t> - Facilitator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Determine purpose of meeting (as per TCP)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Send out clear agenda &amp; timings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Invite participants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Plan opportunities to engage participants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Send any additional material ahead of time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Plan technical requirements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Back-up plan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endParaRPr lang="en-GB" sz="1400" b="1" baseline="0" dirty="0">
                        <a:solidFill>
                          <a:srgbClr val="004360"/>
                        </a:solidFill>
                      </a:endParaRPr>
                    </a:p>
                    <a:p>
                      <a:pPr marL="358775" indent="-358775" algn="l" defTabSz="914400" rtl="0" eaLnBrk="1" latinLnBrk="0" hangingPunct="1"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ED1556"/>
                          </a:solidFill>
                          <a:latin typeface="+mn-lt"/>
                          <a:ea typeface="+mn-ea"/>
                          <a:cs typeface="+mn-cs"/>
                        </a:rPr>
                        <a:t>3.  Meeting Etiquette - Participants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Respond to meeting notices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Arrive in good time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Know how to use meeting technology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Limit background noise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Use mute unless contributing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Identify yourself 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Stay focused - speak clearly, be polite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Contribute</a:t>
                      </a:r>
                    </a:p>
                    <a:p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269875" algn="l"/>
                        </a:tabLst>
                      </a:pPr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8775" indent="-358775"/>
                      <a:r>
                        <a:rPr lang="en-GB" sz="1400" b="1" dirty="0">
                          <a:solidFill>
                            <a:srgbClr val="ED1556"/>
                          </a:solidFill>
                        </a:rPr>
                        <a:t>2.  Technical - Producer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Arrange technical requirements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Check audio/visual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Carry out prior</a:t>
                      </a: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 check</a:t>
                      </a:r>
                    </a:p>
                    <a:p>
                      <a:pPr marL="358775" marR="0" lvl="0" indent="-3587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Ensure Technical Support available</a:t>
                      </a:r>
                    </a:p>
                    <a:p>
                      <a:pPr marL="358775" indent="-358775"/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  <a:p>
                      <a:pPr marL="358775" indent="-358775" algn="l" defTabSz="914400" rtl="0" eaLnBrk="1" latinLnBrk="0" hangingPunct="1"/>
                      <a:r>
                        <a:rPr lang="en-GB" sz="1400" b="1" kern="1200" dirty="0">
                          <a:solidFill>
                            <a:srgbClr val="ED1556"/>
                          </a:solidFill>
                          <a:latin typeface="+mn-lt"/>
                          <a:ea typeface="+mn-ea"/>
                          <a:cs typeface="+mn-cs"/>
                        </a:rPr>
                        <a:t>4.  Facilitating - Facilitator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Verify connectivity with participants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Run through agenda &amp; etiquette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Instruct</a:t>
                      </a: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 participants on processes/tools for providing input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Encourage discussion &amp; maintain control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Evaluate meeting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Verify date for next meeting (as per TCP)</a:t>
                      </a:r>
                    </a:p>
                    <a:p>
                      <a:pPr marL="358775" indent="-358775"/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  <a:p>
                      <a:pPr marL="358775" indent="-358775"/>
                      <a:r>
                        <a:rPr lang="en-GB" sz="1400" b="1" dirty="0">
                          <a:solidFill>
                            <a:srgbClr val="ED1556"/>
                          </a:solidFill>
                        </a:rPr>
                        <a:t>5.  Follow-up</a:t>
                      </a:r>
                      <a:r>
                        <a:rPr lang="en-GB" sz="1400" b="1" baseline="0" dirty="0">
                          <a:solidFill>
                            <a:srgbClr val="ED1556"/>
                          </a:solidFill>
                        </a:rPr>
                        <a:t> - Facilitator</a:t>
                      </a:r>
                    </a:p>
                    <a:p>
                      <a:pPr marL="358775" lvl="0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E-mail minutes &amp; actions</a:t>
                      </a:r>
                    </a:p>
                    <a:p>
                      <a:pPr marL="358775" lvl="0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clear actions</a:t>
                      </a:r>
                    </a:p>
                    <a:p>
                      <a:pPr marL="358775" lvl="0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Contact absentees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4071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525485" y="2047991"/>
            <a:ext cx="6814458" cy="3663514"/>
          </a:xfrm>
          <a:ln w="28575" cmpd="sng">
            <a:noFill/>
            <a:prstDash val="solid"/>
          </a:ln>
        </p:spPr>
        <p:txBody>
          <a:bodyPr>
            <a:normAutofit/>
          </a:bodyPr>
          <a:lstStyle/>
          <a:p>
            <a:r>
              <a:rPr lang="en-GB" sz="2200" b="1" dirty="0" smtClean="0"/>
              <a:t>Introductions</a:t>
            </a:r>
            <a:endParaRPr lang="en-GB" sz="2200" b="1" dirty="0"/>
          </a:p>
          <a:p>
            <a:r>
              <a:rPr lang="en-GB" sz="2200" b="1" dirty="0"/>
              <a:t>Meeting 1 Agenda</a:t>
            </a:r>
          </a:p>
          <a:p>
            <a:r>
              <a:rPr lang="en-GB" sz="2200" b="1" dirty="0"/>
              <a:t>MPiViT </a:t>
            </a:r>
            <a:r>
              <a:rPr lang="en-GB" sz="2200" b="1" dirty="0" smtClean="0"/>
              <a:t>Programme </a:t>
            </a:r>
            <a:r>
              <a:rPr lang="en-GB" sz="2200" b="1" dirty="0"/>
              <a:t>Overview</a:t>
            </a:r>
          </a:p>
          <a:p>
            <a:r>
              <a:rPr lang="en-GB" sz="2200" b="1" dirty="0"/>
              <a:t>Personal </a:t>
            </a:r>
            <a:r>
              <a:rPr lang="en-GB" sz="2200" b="1" dirty="0" smtClean="0"/>
              <a:t>Objectives</a:t>
            </a:r>
          </a:p>
          <a:p>
            <a:r>
              <a:rPr lang="en-GB" sz="2200" b="1" dirty="0" smtClean="0"/>
              <a:t>GÉANT Virtual Meetings </a:t>
            </a:r>
            <a:r>
              <a:rPr lang="en-GB" sz="2200" b="1" dirty="0"/>
              <a:t>Survey </a:t>
            </a:r>
            <a:r>
              <a:rPr lang="en-GB" sz="2200" b="1" dirty="0" smtClean="0"/>
              <a:t>Results</a:t>
            </a:r>
          </a:p>
          <a:p>
            <a:r>
              <a:rPr lang="en-GB" sz="2200" b="1" dirty="0"/>
              <a:t>Virtual Meetings Best Practice</a:t>
            </a:r>
          </a:p>
          <a:p>
            <a:r>
              <a:rPr lang="en-GB" sz="2200" b="1" dirty="0" smtClean="0"/>
              <a:t>Amsterdam </a:t>
            </a:r>
            <a:r>
              <a:rPr lang="en-GB" sz="2200" b="1" dirty="0"/>
              <a:t>Workshop</a:t>
            </a:r>
          </a:p>
          <a:p>
            <a:r>
              <a:rPr lang="en-GB" sz="2200" b="1" dirty="0" smtClean="0"/>
              <a:t>Review Against Virtual </a:t>
            </a:r>
            <a:r>
              <a:rPr lang="en-GB" sz="2200" b="1" dirty="0"/>
              <a:t>Meetings Best Practice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213622" y="6406022"/>
            <a:ext cx="728168" cy="335972"/>
          </a:xfrm>
        </p:spPr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96457" y="203201"/>
            <a:ext cx="8321376" cy="927768"/>
          </a:xfrm>
        </p:spPr>
        <p:txBody>
          <a:bodyPr>
            <a:normAutofit/>
          </a:bodyPr>
          <a:lstStyle/>
          <a:p>
            <a:r>
              <a:rPr lang="en-GB" sz="2800" dirty="0"/>
              <a:t>MPiViT Meeting 1 - Agenda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30776" y="1478772"/>
            <a:ext cx="12684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rgbClr val="013F5E"/>
                </a:solidFill>
              </a:rPr>
              <a:t>60 mins </a:t>
            </a:r>
          </a:p>
        </p:txBody>
      </p:sp>
    </p:spTree>
    <p:extLst>
      <p:ext uri="{BB962C8B-B14F-4D97-AF65-F5344CB8AC3E}">
        <p14:creationId xmlns:p14="http://schemas.microsoft.com/office/powerpoint/2010/main" val="22664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0000"/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96457" y="238425"/>
            <a:ext cx="8298922" cy="1325563"/>
          </a:xfrm>
        </p:spPr>
        <p:txBody>
          <a:bodyPr/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/>
              <a:t>MPiViT Meeting 1 - Objectives</a:t>
            </a:r>
            <a:br>
              <a:rPr lang="en-GB" dirty="0"/>
            </a:b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2516580" y="2053636"/>
            <a:ext cx="854248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rgbClr val="004360"/>
                </a:solidFill>
              </a:rPr>
              <a:t>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4360"/>
                </a:solidFill>
              </a:rPr>
              <a:t>Why we are doing the </a:t>
            </a:r>
            <a:r>
              <a:rPr lang="en-GB" sz="2000" b="1" dirty="0" smtClean="0">
                <a:solidFill>
                  <a:srgbClr val="004360"/>
                </a:solidFill>
              </a:rPr>
              <a:t>MPiViT Programme</a:t>
            </a:r>
            <a:r>
              <a:rPr lang="en-GB" sz="2000" b="1" dirty="0">
                <a:solidFill>
                  <a:srgbClr val="004360"/>
                </a:solidFill>
              </a:rPr>
              <a:t/>
            </a:r>
            <a:br>
              <a:rPr lang="en-GB" sz="2000" b="1" dirty="0">
                <a:solidFill>
                  <a:srgbClr val="004360"/>
                </a:solidFill>
              </a:rPr>
            </a:br>
            <a:endParaRPr lang="en-GB" sz="2000" b="1" dirty="0">
              <a:solidFill>
                <a:srgbClr val="0043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4360"/>
                </a:solidFill>
              </a:rPr>
              <a:t>The Structure of the </a:t>
            </a:r>
            <a:r>
              <a:rPr lang="en-GB" sz="2000" b="1" dirty="0" smtClean="0">
                <a:solidFill>
                  <a:srgbClr val="004360"/>
                </a:solidFill>
              </a:rPr>
              <a:t>Programme </a:t>
            </a:r>
            <a:r>
              <a:rPr lang="en-GB" sz="2000" b="1" dirty="0">
                <a:solidFill>
                  <a:srgbClr val="004360"/>
                </a:solidFill>
              </a:rPr>
              <a:t>and what you want to gain from it </a:t>
            </a:r>
            <a:br>
              <a:rPr lang="en-GB" sz="2000" b="1" dirty="0">
                <a:solidFill>
                  <a:srgbClr val="004360"/>
                </a:solidFill>
              </a:rPr>
            </a:br>
            <a:endParaRPr lang="en-GB" sz="2000" b="1" dirty="0">
              <a:solidFill>
                <a:srgbClr val="0043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4360"/>
                </a:solidFill>
              </a:rPr>
              <a:t>How </a:t>
            </a:r>
            <a:r>
              <a:rPr lang="en-GB" sz="2000" b="1" dirty="0" smtClean="0">
                <a:solidFill>
                  <a:srgbClr val="004360"/>
                </a:solidFill>
              </a:rPr>
              <a:t>effective </a:t>
            </a:r>
            <a:r>
              <a:rPr lang="en-GB" sz="2000" b="1" dirty="0">
                <a:solidFill>
                  <a:srgbClr val="004360"/>
                </a:solidFill>
              </a:rPr>
              <a:t>and </a:t>
            </a:r>
            <a:r>
              <a:rPr lang="en-GB" sz="2000" b="1" dirty="0" smtClean="0">
                <a:solidFill>
                  <a:srgbClr val="004360"/>
                </a:solidFill>
              </a:rPr>
              <a:t>efficient our </a:t>
            </a:r>
            <a:r>
              <a:rPr lang="en-GB" sz="2000" b="1" dirty="0">
                <a:solidFill>
                  <a:srgbClr val="004360"/>
                </a:solidFill>
              </a:rPr>
              <a:t>Virtual Meetings are </a:t>
            </a:r>
            <a:r>
              <a:rPr lang="en-GB" sz="2000" b="1" dirty="0" smtClean="0">
                <a:solidFill>
                  <a:srgbClr val="004360"/>
                </a:solidFill>
              </a:rPr>
              <a:t> </a:t>
            </a:r>
            <a:r>
              <a:rPr lang="en-GB" sz="2000" b="1" dirty="0">
                <a:solidFill>
                  <a:srgbClr val="004360"/>
                </a:solidFill>
              </a:rPr>
              <a:t/>
            </a:r>
            <a:br>
              <a:rPr lang="en-GB" sz="2000" b="1" dirty="0">
                <a:solidFill>
                  <a:srgbClr val="004360"/>
                </a:solidFill>
              </a:rPr>
            </a:br>
            <a:endParaRPr lang="en-GB" sz="2000" b="1" dirty="0">
              <a:solidFill>
                <a:srgbClr val="0043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4360"/>
                </a:solidFill>
              </a:rPr>
              <a:t>Identify </a:t>
            </a:r>
            <a:r>
              <a:rPr lang="en-GB" sz="2000" b="1" dirty="0" smtClean="0">
                <a:solidFill>
                  <a:srgbClr val="004360"/>
                </a:solidFill>
              </a:rPr>
              <a:t>simple </a:t>
            </a:r>
            <a:r>
              <a:rPr lang="en-GB" sz="2000" b="1" dirty="0">
                <a:solidFill>
                  <a:srgbClr val="004360"/>
                </a:solidFill>
              </a:rPr>
              <a:t>but practical ways of enhancing the way you run meetings  </a:t>
            </a:r>
            <a:br>
              <a:rPr lang="en-GB" sz="2000" b="1" dirty="0">
                <a:solidFill>
                  <a:srgbClr val="004360"/>
                </a:solidFill>
              </a:rPr>
            </a:br>
            <a:endParaRPr lang="en-GB" sz="2000" b="1" dirty="0">
              <a:solidFill>
                <a:srgbClr val="0043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4360"/>
                </a:solidFill>
              </a:rPr>
              <a:t>Outline what we’re going to do in Amsterdam</a:t>
            </a:r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493191" y="1826484"/>
            <a:ext cx="79162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4360"/>
                </a:solidFill>
              </a:rPr>
              <a:t>By the end of the meeting you will be able to explain:</a:t>
            </a:r>
          </a:p>
        </p:txBody>
      </p:sp>
    </p:spTree>
    <p:extLst>
      <p:ext uri="{BB962C8B-B14F-4D97-AF65-F5344CB8AC3E}">
        <p14:creationId xmlns:p14="http://schemas.microsoft.com/office/powerpoint/2010/main" val="3602450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43466" y="1524004"/>
            <a:ext cx="8227255" cy="4652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b="1" dirty="0"/>
          </a:p>
          <a:p>
            <a:pPr marL="0" indent="0" algn="ctr">
              <a:buNone/>
            </a:pPr>
            <a:endParaRPr lang="en-GB" b="1" dirty="0"/>
          </a:p>
          <a:p>
            <a:pPr marL="0" indent="0" algn="ctr">
              <a:buNone/>
            </a:pPr>
            <a:endParaRPr lang="en-GB" b="1" dirty="0"/>
          </a:p>
          <a:p>
            <a:pPr marL="0" indent="0">
              <a:lnSpc>
                <a:spcPct val="150000"/>
              </a:lnSpc>
              <a:buNone/>
            </a:pPr>
            <a:r>
              <a:rPr lang="en-GB" sz="2200" b="1" dirty="0"/>
              <a:t>Develop human capital through “providing training in the management of geographically distributed teams” and “sharing best practice amongst partners”.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67428" y="234303"/>
            <a:ext cx="8513998" cy="1325563"/>
          </a:xfrm>
        </p:spPr>
        <p:txBody>
          <a:bodyPr/>
          <a:lstStyle/>
          <a:p>
            <a:r>
              <a:rPr lang="en-GB" dirty="0"/>
              <a:t>MPiViT </a:t>
            </a:r>
            <a:r>
              <a:rPr lang="en-GB" dirty="0" smtClean="0"/>
              <a:t>Programme </a:t>
            </a:r>
            <a:r>
              <a:rPr lang="en-GB" dirty="0"/>
              <a:t>&amp; GN4-2 Strategy 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- Why </a:t>
            </a:r>
            <a:r>
              <a:rPr lang="en-GB" dirty="0"/>
              <a:t>Are We Doing This?</a:t>
            </a:r>
          </a:p>
        </p:txBody>
      </p:sp>
    </p:spTree>
    <p:extLst>
      <p:ext uri="{BB962C8B-B14F-4D97-AF65-F5344CB8AC3E}">
        <p14:creationId xmlns:p14="http://schemas.microsoft.com/office/powerpoint/2010/main" val="2248376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23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772999" y="6406022"/>
            <a:ext cx="879977" cy="335972"/>
          </a:xfrm>
        </p:spPr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90690" y="74649"/>
            <a:ext cx="9612087" cy="132556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Programme </a:t>
            </a:r>
            <a:r>
              <a:rPr lang="en-GB" sz="2800" dirty="0"/>
              <a:t>Outcomes </a:t>
            </a:r>
          </a:p>
        </p:txBody>
      </p:sp>
      <p:sp>
        <p:nvSpPr>
          <p:cNvPr id="14" name="Content Placeholder 1"/>
          <p:cNvSpPr>
            <a:spLocks noGrp="1"/>
          </p:cNvSpPr>
          <p:nvPr>
            <p:ph idx="1"/>
          </p:nvPr>
        </p:nvSpPr>
        <p:spPr>
          <a:xfrm>
            <a:off x="2443466" y="2147786"/>
            <a:ext cx="8227255" cy="35725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b="1" dirty="0"/>
          </a:p>
          <a:p>
            <a:pPr>
              <a:lnSpc>
                <a:spcPct val="150000"/>
              </a:lnSpc>
            </a:pPr>
            <a:r>
              <a:rPr lang="en-GB" sz="2200" b="1" dirty="0"/>
              <a:t>Leadership &amp; management of our task/team members</a:t>
            </a:r>
          </a:p>
          <a:p>
            <a:pPr>
              <a:lnSpc>
                <a:spcPct val="150000"/>
              </a:lnSpc>
            </a:pPr>
            <a:r>
              <a:rPr lang="en-GB" sz="2200" b="1" dirty="0"/>
              <a:t>Performance coaching</a:t>
            </a:r>
          </a:p>
          <a:p>
            <a:pPr>
              <a:lnSpc>
                <a:spcPct val="150000"/>
              </a:lnSpc>
            </a:pPr>
            <a:r>
              <a:rPr lang="en-GB" sz="2200" b="1" dirty="0"/>
              <a:t>Planning &amp; facilitation of virtual meetings</a:t>
            </a:r>
          </a:p>
          <a:p>
            <a:pPr>
              <a:lnSpc>
                <a:spcPct val="150000"/>
              </a:lnSpc>
            </a:pPr>
            <a:r>
              <a:rPr lang="en-GB" sz="2200" b="1" dirty="0"/>
              <a:t>Sharing of best practices in relation to leading &amp; managing people</a:t>
            </a:r>
          </a:p>
          <a:p>
            <a:pPr>
              <a:lnSpc>
                <a:spcPct val="150000"/>
              </a:lnSpc>
            </a:pPr>
            <a:r>
              <a:rPr lang="en-GB" sz="2200" b="1" dirty="0"/>
              <a:t>Relationship building across the community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2200" b="1" dirty="0"/>
          </a:p>
        </p:txBody>
      </p:sp>
      <p:sp>
        <p:nvSpPr>
          <p:cNvPr id="2" name="Rectangle 1"/>
          <p:cNvSpPr/>
          <p:nvPr/>
        </p:nvSpPr>
        <p:spPr>
          <a:xfrm>
            <a:off x="2490689" y="1400212"/>
            <a:ext cx="81800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b="1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MPiViT aims to enhance your efficiency and effectiveness in delivering project objectives through enhanced:</a:t>
            </a:r>
          </a:p>
        </p:txBody>
      </p:sp>
    </p:spTree>
    <p:extLst>
      <p:ext uri="{BB962C8B-B14F-4D97-AF65-F5344CB8AC3E}">
        <p14:creationId xmlns:p14="http://schemas.microsoft.com/office/powerpoint/2010/main" val="1128534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8651" y="74650"/>
            <a:ext cx="7569084" cy="1158728"/>
          </a:xfrm>
        </p:spPr>
        <p:txBody>
          <a:bodyPr/>
          <a:lstStyle/>
          <a:p>
            <a:r>
              <a:rPr lang="en-GB" dirty="0" smtClean="0"/>
              <a:t>Programme </a:t>
            </a:r>
            <a:r>
              <a:rPr lang="en-GB" dirty="0"/>
              <a:t>Overview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490689" y="1400212"/>
            <a:ext cx="859425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200" b="1" dirty="0">
                <a:solidFill>
                  <a:srgbClr val="ED155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sz="2200" b="1" dirty="0" smtClean="0">
                <a:solidFill>
                  <a:srgbClr val="ED155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Programme </a:t>
            </a:r>
            <a:r>
              <a:rPr lang="en-GB" sz="2200" b="1" dirty="0">
                <a:solidFill>
                  <a:srgbClr val="ED155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comprises:</a:t>
            </a:r>
            <a:br>
              <a:rPr lang="en-GB" sz="2200" b="1" dirty="0">
                <a:solidFill>
                  <a:srgbClr val="ED1556"/>
                </a:solidFill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2200" b="1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5 x 1 hour Virtual MPiViT meetings using Adobe Connect</a:t>
            </a:r>
          </a:p>
          <a:p>
            <a:pPr>
              <a:lnSpc>
                <a:spcPct val="150000"/>
              </a:lnSpc>
            </a:pPr>
            <a:r>
              <a:rPr lang="en-GB" sz="2200" b="1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1 x 2 day Residential Workshop – Amsterdam</a:t>
            </a:r>
          </a:p>
          <a:p>
            <a:pPr>
              <a:lnSpc>
                <a:spcPct val="150000"/>
              </a:lnSpc>
            </a:pPr>
            <a:r>
              <a:rPr lang="en-GB" sz="2200" b="1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4 x Individual Work-based Assignments (WBA 2 and 3 each have 2 parts) </a:t>
            </a:r>
          </a:p>
          <a:p>
            <a:pPr>
              <a:lnSpc>
                <a:spcPct val="150000"/>
              </a:lnSpc>
            </a:pPr>
            <a:r>
              <a:rPr lang="en-GB" sz="2200" b="1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3 </a:t>
            </a:r>
            <a:r>
              <a:rPr lang="en-GB" sz="2200" b="1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x 1 hour Buddy Conversations/Coaching sessions</a:t>
            </a:r>
          </a:p>
          <a:p>
            <a:pPr>
              <a:lnSpc>
                <a:spcPct val="150000"/>
              </a:lnSpc>
            </a:pPr>
            <a:r>
              <a:rPr lang="en-GB" sz="2200" b="1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1 x Long-term Evaluation Session 7 TBA</a:t>
            </a:r>
          </a:p>
        </p:txBody>
      </p:sp>
    </p:spTree>
    <p:extLst>
      <p:ext uri="{BB962C8B-B14F-4D97-AF65-F5344CB8AC3E}">
        <p14:creationId xmlns:p14="http://schemas.microsoft.com/office/powerpoint/2010/main" val="2510126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7817" y="100527"/>
            <a:ext cx="7526554" cy="914179"/>
          </a:xfrm>
        </p:spPr>
        <p:txBody>
          <a:bodyPr/>
          <a:lstStyle/>
          <a:p>
            <a:r>
              <a:rPr lang="en-GB" dirty="0" smtClean="0"/>
              <a:t>Programme </a:t>
            </a:r>
            <a:r>
              <a:rPr lang="en-GB" dirty="0"/>
              <a:t>Schedule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198" y="980202"/>
            <a:ext cx="9420447" cy="5645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691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4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743971" y="6478592"/>
            <a:ext cx="879977" cy="335972"/>
          </a:xfrm>
        </p:spPr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2442719" y="147219"/>
            <a:ext cx="8452443" cy="1325563"/>
          </a:xfrm>
        </p:spPr>
        <p:txBody>
          <a:bodyPr/>
          <a:lstStyle/>
          <a:p>
            <a:r>
              <a:rPr lang="en-GB" dirty="0"/>
              <a:t>What Do You Want to Learn / Gain / Do Differently From Taking Part in the MPiViT </a:t>
            </a:r>
            <a:r>
              <a:rPr lang="en-GB" dirty="0" smtClean="0"/>
              <a:t>Programme </a:t>
            </a:r>
            <a:endParaRPr lang="en-GB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2506706" y="1651165"/>
            <a:ext cx="9328732" cy="4652963"/>
          </a:xfrm>
          <a:ln>
            <a:noFill/>
          </a:ln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n-GB" b="1" dirty="0"/>
          </a:p>
          <a:p>
            <a:pPr marL="0" indent="0">
              <a:spcBef>
                <a:spcPts val="600"/>
              </a:spcBef>
              <a:buNone/>
            </a:pPr>
            <a:r>
              <a:rPr lang="en-GB" b="1" dirty="0" smtClean="0"/>
              <a:t>____________________________________________________________________________</a:t>
            </a:r>
            <a:r>
              <a:rPr lang="en-GB" b="1" dirty="0"/>
              <a:t/>
            </a:r>
            <a:br>
              <a:rPr lang="en-GB" b="1" dirty="0"/>
            </a:br>
            <a:endParaRPr lang="en-GB" b="1" dirty="0"/>
          </a:p>
          <a:p>
            <a:pPr marL="0" indent="0">
              <a:spcBef>
                <a:spcPts val="600"/>
              </a:spcBef>
              <a:buNone/>
            </a:pPr>
            <a:r>
              <a:rPr lang="en-GB" b="1" dirty="0" smtClean="0"/>
              <a:t>____________________________________________________________________________ </a:t>
            </a:r>
            <a:r>
              <a:rPr lang="en-GB" b="1" dirty="0"/>
              <a:t/>
            </a:r>
            <a:br>
              <a:rPr lang="en-GB" b="1" dirty="0"/>
            </a:br>
            <a:endParaRPr lang="en-GB" b="1" dirty="0"/>
          </a:p>
          <a:p>
            <a:pPr marL="0" indent="0">
              <a:spcBef>
                <a:spcPts val="600"/>
              </a:spcBef>
              <a:buNone/>
            </a:pPr>
            <a:r>
              <a:rPr lang="en-GB" b="1" dirty="0" smtClean="0"/>
              <a:t>____________________________________________________________________________ </a:t>
            </a:r>
            <a:r>
              <a:rPr lang="en-GB" b="1" dirty="0"/>
              <a:t/>
            </a:r>
            <a:br>
              <a:rPr lang="en-GB" b="1" dirty="0"/>
            </a:br>
            <a:endParaRPr lang="en-GB" b="1" dirty="0"/>
          </a:p>
          <a:p>
            <a:pPr marL="0" indent="0">
              <a:spcBef>
                <a:spcPts val="600"/>
              </a:spcBef>
              <a:buNone/>
            </a:pPr>
            <a:r>
              <a:rPr lang="en-GB" b="1" dirty="0" smtClean="0"/>
              <a:t>____________________________________________________________________________</a:t>
            </a:r>
            <a:r>
              <a:rPr lang="en-GB" b="1" dirty="0"/>
              <a:t/>
            </a:r>
            <a:br>
              <a:rPr lang="en-GB" b="1" dirty="0"/>
            </a:br>
            <a:r>
              <a:rPr lang="en-GB" b="1" dirty="0"/>
              <a:t>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b="1" dirty="0" smtClean="0"/>
              <a:t>____________________________________________________________________________ </a:t>
            </a:r>
            <a:r>
              <a:rPr lang="en-GB" b="1" dirty="0"/>
              <a:t/>
            </a:r>
            <a:br>
              <a:rPr lang="en-GB" b="1" dirty="0"/>
            </a:br>
            <a:endParaRPr lang="en-GB" b="1" dirty="0"/>
          </a:p>
          <a:p>
            <a:pPr marL="0" indent="0">
              <a:spcBef>
                <a:spcPts val="600"/>
              </a:spcBef>
              <a:buNone/>
            </a:pPr>
            <a:r>
              <a:rPr lang="en-GB" b="1" dirty="0" smtClean="0"/>
              <a:t>____________________________________________________________________________</a:t>
            </a:r>
            <a:br>
              <a:rPr lang="en-GB" b="1" dirty="0" smtClean="0"/>
            </a:br>
            <a:endParaRPr lang="en-GB" b="1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en-GB" b="1" dirty="0" smtClean="0"/>
              <a:t>____________________________________________________________________________</a:t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endParaRPr lang="en-GB" b="1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en-GB" b="1" dirty="0" smtClean="0"/>
              <a:t> </a:t>
            </a:r>
          </a:p>
          <a:p>
            <a:pPr marL="0" indent="0">
              <a:buNone/>
            </a:pPr>
            <a:r>
              <a:rPr lang="en-GB" dirty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373019305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schemas.microsoft.com/sharepoint/v3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4432</TotalTime>
  <Words>1068</Words>
  <Application>Microsoft Office PowerPoint</Application>
  <PresentationFormat>Widescreen</PresentationFormat>
  <Paragraphs>323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Times New Roman</vt:lpstr>
      <vt:lpstr>Verdana</vt:lpstr>
      <vt:lpstr>Wingdings</vt:lpstr>
      <vt:lpstr>GEANT Association</vt:lpstr>
      <vt:lpstr>PowerPoint Presentation</vt:lpstr>
      <vt:lpstr>Who Are We?</vt:lpstr>
      <vt:lpstr>MPiViT Meeting 1 - Agenda</vt:lpstr>
      <vt:lpstr> MPiViT Meeting 1 - Objectives </vt:lpstr>
      <vt:lpstr>MPiViT Programme &amp; GN4-2 Strategy   - Why Are We Doing This?</vt:lpstr>
      <vt:lpstr>Programme Outcomes </vt:lpstr>
      <vt:lpstr>Programme Overview</vt:lpstr>
      <vt:lpstr>Programme Schedule</vt:lpstr>
      <vt:lpstr>What Do You Want to Learn / Gain / Do Differently From Taking Part in the MPiViT Programme </vt:lpstr>
      <vt:lpstr>GÉANT Virtual Meeting Survey Results</vt:lpstr>
      <vt:lpstr>GÉANT Virtual Meeting Survey Results</vt:lpstr>
      <vt:lpstr>GÉANT Virtual Meeting Survey Results</vt:lpstr>
      <vt:lpstr>GÉANT Virtual Meeting Survey Results</vt:lpstr>
      <vt:lpstr>GÉANT  Meeting Survey Results</vt:lpstr>
      <vt:lpstr>GÉANT  Meeting Survey Results</vt:lpstr>
      <vt:lpstr>Virtual Meetings - Best Practice</vt:lpstr>
      <vt:lpstr>Team Communication Plans (TCP)</vt:lpstr>
      <vt:lpstr>Purpose of Team Communication Plan</vt:lpstr>
      <vt:lpstr>Team Communication Plan</vt:lpstr>
      <vt:lpstr>Team Communication Plan Example</vt:lpstr>
      <vt:lpstr>Top Tips for Creating and Using TCPs as Part of Virtual Meetings in our Community</vt:lpstr>
      <vt:lpstr>What Do You Need to Put in Your Team’s TCP?</vt:lpstr>
      <vt:lpstr>Virtual Meetings - Best Practice</vt:lpstr>
      <vt:lpstr>Next Steps Before MPiViT Workshop</vt:lpstr>
      <vt:lpstr>Next Time - MPiViT Amsterdam Workshop</vt:lpstr>
      <vt:lpstr>Virtual Meetings - Best Practice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Ian Barker</cp:lastModifiedBy>
  <cp:revision>254</cp:revision>
  <cp:lastPrinted>2016-10-31T15:32:45Z</cp:lastPrinted>
  <dcterms:created xsi:type="dcterms:W3CDTF">2015-04-29T14:13:57Z</dcterms:created>
  <dcterms:modified xsi:type="dcterms:W3CDTF">2016-10-31T16:31:42Z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