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0"/>
  </p:notesMasterIdLst>
  <p:sldIdLst>
    <p:sldId id="279" r:id="rId6"/>
    <p:sldId id="307" r:id="rId7"/>
    <p:sldId id="308" r:id="rId8"/>
    <p:sldId id="309" r:id="rId9"/>
    <p:sldId id="315" r:id="rId10"/>
    <p:sldId id="310" r:id="rId11"/>
    <p:sldId id="312" r:id="rId12"/>
    <p:sldId id="313" r:id="rId13"/>
    <p:sldId id="314" r:id="rId14"/>
    <p:sldId id="287" r:id="rId15"/>
    <p:sldId id="289" r:id="rId16"/>
    <p:sldId id="305" r:id="rId17"/>
    <p:sldId id="295" r:id="rId18"/>
    <p:sldId id="281" r:id="rId19"/>
  </p:sldIdLst>
  <p:sldSz cx="9144000" cy="5143500" type="screen16x9"/>
  <p:notesSz cx="6810375" cy="9942513"/>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51"/>
    <a:srgbClr val="1C4161"/>
    <a:srgbClr val="004361"/>
    <a:srgbClr val="ED1556"/>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8" autoAdjust="0"/>
    <p:restoredTop sz="94660"/>
  </p:normalViewPr>
  <p:slideViewPr>
    <p:cSldViewPr snapToGrid="0">
      <p:cViewPr varScale="1">
        <p:scale>
          <a:sx n="106" d="100"/>
          <a:sy n="106" d="100"/>
        </p:scale>
        <p:origin x="126" y="822"/>
      </p:cViewPr>
      <p:guideLst>
        <p:guide orient="horz" pos="162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2010</c:v>
                </c:pt>
              </c:strCache>
            </c:strRef>
          </c:tx>
          <c:spPr>
            <a:solidFill>
              <a:schemeClr val="accent1"/>
            </a:solidFill>
            <a:ln>
              <a:noFill/>
            </a:ln>
            <a:effectLst/>
          </c:spPr>
          <c:invertIfNegative val="0"/>
          <c:cat>
            <c:strRef>
              <c:f>Sheet1!$A$3:$A$6</c:f>
              <c:strCache>
                <c:ptCount val="4"/>
                <c:pt idx="0">
                  <c:v>NRENs</c:v>
                </c:pt>
                <c:pt idx="1">
                  <c:v>Teams</c:v>
                </c:pt>
                <c:pt idx="2">
                  <c:v>Workshops</c:v>
                </c:pt>
                <c:pt idx="3">
                  <c:v>BPDs</c:v>
                </c:pt>
              </c:strCache>
            </c:strRef>
          </c:cat>
          <c:val>
            <c:numRef>
              <c:f>Sheet1!$B$3:$B$6</c:f>
              <c:numCache>
                <c:formatCode>General</c:formatCode>
                <c:ptCount val="4"/>
                <c:pt idx="0">
                  <c:v>4</c:v>
                </c:pt>
                <c:pt idx="1">
                  <c:v>17</c:v>
                </c:pt>
                <c:pt idx="2">
                  <c:v>1</c:v>
                </c:pt>
                <c:pt idx="3">
                  <c:v>15</c:v>
                </c:pt>
              </c:numCache>
            </c:numRef>
          </c:val>
          <c:extLst>
            <c:ext xmlns:c16="http://schemas.microsoft.com/office/drawing/2014/chart" uri="{C3380CC4-5D6E-409C-BE32-E72D297353CC}">
              <c16:uniqueId val="{00000000-4857-46BA-85DA-C027DE3E5F72}"/>
            </c:ext>
          </c:extLst>
        </c:ser>
        <c:ser>
          <c:idx val="1"/>
          <c:order val="1"/>
          <c:tx>
            <c:strRef>
              <c:f>Sheet1!$C$1</c:f>
              <c:strCache>
                <c:ptCount val="1"/>
                <c:pt idx="0">
                  <c:v>2011 GN3</c:v>
                </c:pt>
              </c:strCache>
            </c:strRef>
          </c:tx>
          <c:spPr>
            <a:solidFill>
              <a:schemeClr val="accent2"/>
            </a:solidFill>
            <a:ln>
              <a:noFill/>
            </a:ln>
            <a:effectLst/>
          </c:spPr>
          <c:invertIfNegative val="0"/>
          <c:cat>
            <c:strRef>
              <c:f>Sheet1!$A$3:$A$6</c:f>
              <c:strCache>
                <c:ptCount val="4"/>
                <c:pt idx="0">
                  <c:v>NRENs</c:v>
                </c:pt>
                <c:pt idx="1">
                  <c:v>Teams</c:v>
                </c:pt>
                <c:pt idx="2">
                  <c:v>Workshops</c:v>
                </c:pt>
                <c:pt idx="3">
                  <c:v>BPDs</c:v>
                </c:pt>
              </c:strCache>
            </c:strRef>
          </c:cat>
          <c:val>
            <c:numRef>
              <c:f>Sheet1!$C$3:$C$6</c:f>
              <c:numCache>
                <c:formatCode>General</c:formatCode>
                <c:ptCount val="4"/>
                <c:pt idx="0">
                  <c:v>4</c:v>
                </c:pt>
                <c:pt idx="1">
                  <c:v>17</c:v>
                </c:pt>
                <c:pt idx="2">
                  <c:v>2</c:v>
                </c:pt>
                <c:pt idx="3">
                  <c:v>8</c:v>
                </c:pt>
              </c:numCache>
            </c:numRef>
          </c:val>
          <c:extLst>
            <c:ext xmlns:c16="http://schemas.microsoft.com/office/drawing/2014/chart" uri="{C3380CC4-5D6E-409C-BE32-E72D297353CC}">
              <c16:uniqueId val="{00000001-4857-46BA-85DA-C027DE3E5F72}"/>
            </c:ext>
          </c:extLst>
        </c:ser>
        <c:ser>
          <c:idx val="2"/>
          <c:order val="2"/>
          <c:tx>
            <c:strRef>
              <c:f>Sheet1!$D$1</c:f>
              <c:strCache>
                <c:ptCount val="1"/>
                <c:pt idx="0">
                  <c:v>2012 GN3</c:v>
                </c:pt>
              </c:strCache>
            </c:strRef>
          </c:tx>
          <c:spPr>
            <a:solidFill>
              <a:schemeClr val="accent3"/>
            </a:solidFill>
            <a:ln>
              <a:noFill/>
            </a:ln>
            <a:effectLst/>
          </c:spPr>
          <c:invertIfNegative val="0"/>
          <c:cat>
            <c:strRef>
              <c:f>Sheet1!$A$3:$A$6</c:f>
              <c:strCache>
                <c:ptCount val="4"/>
                <c:pt idx="0">
                  <c:v>NRENs</c:v>
                </c:pt>
                <c:pt idx="1">
                  <c:v>Teams</c:v>
                </c:pt>
                <c:pt idx="2">
                  <c:v>Workshops</c:v>
                </c:pt>
                <c:pt idx="3">
                  <c:v>BPDs</c:v>
                </c:pt>
              </c:strCache>
            </c:strRef>
          </c:cat>
          <c:val>
            <c:numRef>
              <c:f>Sheet1!$D$3:$D$6</c:f>
              <c:numCache>
                <c:formatCode>General</c:formatCode>
                <c:ptCount val="4"/>
                <c:pt idx="0">
                  <c:v>4</c:v>
                </c:pt>
                <c:pt idx="1">
                  <c:v>14</c:v>
                </c:pt>
                <c:pt idx="2">
                  <c:v>2</c:v>
                </c:pt>
                <c:pt idx="3">
                  <c:v>17</c:v>
                </c:pt>
              </c:numCache>
            </c:numRef>
          </c:val>
          <c:extLst>
            <c:ext xmlns:c16="http://schemas.microsoft.com/office/drawing/2014/chart" uri="{C3380CC4-5D6E-409C-BE32-E72D297353CC}">
              <c16:uniqueId val="{00000002-4857-46BA-85DA-C027DE3E5F72}"/>
            </c:ext>
          </c:extLst>
        </c:ser>
        <c:ser>
          <c:idx val="3"/>
          <c:order val="3"/>
          <c:tx>
            <c:strRef>
              <c:f>Sheet1!$E$1</c:f>
              <c:strCache>
                <c:ptCount val="1"/>
                <c:pt idx="0">
                  <c:v>2013 GN3</c:v>
                </c:pt>
              </c:strCache>
            </c:strRef>
          </c:tx>
          <c:spPr>
            <a:solidFill>
              <a:schemeClr val="accent4"/>
            </a:solidFill>
            <a:ln>
              <a:noFill/>
            </a:ln>
            <a:effectLst/>
          </c:spPr>
          <c:invertIfNegative val="0"/>
          <c:cat>
            <c:strRef>
              <c:f>Sheet1!$A$3:$A$6</c:f>
              <c:strCache>
                <c:ptCount val="4"/>
                <c:pt idx="0">
                  <c:v>NRENs</c:v>
                </c:pt>
                <c:pt idx="1">
                  <c:v>Teams</c:v>
                </c:pt>
                <c:pt idx="2">
                  <c:v>Workshops</c:v>
                </c:pt>
                <c:pt idx="3">
                  <c:v>BPDs</c:v>
                </c:pt>
              </c:strCache>
            </c:strRef>
          </c:cat>
          <c:val>
            <c:numRef>
              <c:f>Sheet1!$E$3:$E$6</c:f>
              <c:numCache>
                <c:formatCode>General</c:formatCode>
                <c:ptCount val="4"/>
                <c:pt idx="0">
                  <c:v>5</c:v>
                </c:pt>
                <c:pt idx="1">
                  <c:v>18</c:v>
                </c:pt>
                <c:pt idx="2">
                  <c:v>4</c:v>
                </c:pt>
                <c:pt idx="3">
                  <c:v>16</c:v>
                </c:pt>
              </c:numCache>
            </c:numRef>
          </c:val>
          <c:extLst>
            <c:ext xmlns:c16="http://schemas.microsoft.com/office/drawing/2014/chart" uri="{C3380CC4-5D6E-409C-BE32-E72D297353CC}">
              <c16:uniqueId val="{00000003-4857-46BA-85DA-C027DE3E5F72}"/>
            </c:ext>
          </c:extLst>
        </c:ser>
        <c:ser>
          <c:idx val="4"/>
          <c:order val="4"/>
          <c:tx>
            <c:strRef>
              <c:f>Sheet1!$F$1</c:f>
              <c:strCache>
                <c:ptCount val="1"/>
                <c:pt idx="0">
                  <c:v>2014 GN3plus</c:v>
                </c:pt>
              </c:strCache>
            </c:strRef>
          </c:tx>
          <c:spPr>
            <a:solidFill>
              <a:schemeClr val="accent5"/>
            </a:solidFill>
            <a:ln>
              <a:noFill/>
            </a:ln>
            <a:effectLst/>
          </c:spPr>
          <c:invertIfNegative val="0"/>
          <c:cat>
            <c:strRef>
              <c:f>Sheet1!$A$3:$A$6</c:f>
              <c:strCache>
                <c:ptCount val="4"/>
                <c:pt idx="0">
                  <c:v>NRENs</c:v>
                </c:pt>
                <c:pt idx="1">
                  <c:v>Teams</c:v>
                </c:pt>
                <c:pt idx="2">
                  <c:v>Workshops</c:v>
                </c:pt>
                <c:pt idx="3">
                  <c:v>BPDs</c:v>
                </c:pt>
              </c:strCache>
            </c:strRef>
          </c:cat>
          <c:val>
            <c:numRef>
              <c:f>Sheet1!$F$3:$F$6</c:f>
              <c:numCache>
                <c:formatCode>General</c:formatCode>
                <c:ptCount val="4"/>
                <c:pt idx="0">
                  <c:v>10</c:v>
                </c:pt>
                <c:pt idx="1">
                  <c:v>34</c:v>
                </c:pt>
                <c:pt idx="2">
                  <c:v>2</c:v>
                </c:pt>
                <c:pt idx="3">
                  <c:v>9</c:v>
                </c:pt>
              </c:numCache>
            </c:numRef>
          </c:val>
          <c:extLst>
            <c:ext xmlns:c16="http://schemas.microsoft.com/office/drawing/2014/chart" uri="{C3380CC4-5D6E-409C-BE32-E72D297353CC}">
              <c16:uniqueId val="{00000004-4857-46BA-85DA-C027DE3E5F72}"/>
            </c:ext>
          </c:extLst>
        </c:ser>
        <c:ser>
          <c:idx val="5"/>
          <c:order val="5"/>
          <c:tx>
            <c:strRef>
              <c:f>Sheet1!$G$1</c:f>
              <c:strCache>
                <c:ptCount val="1"/>
                <c:pt idx="0">
                  <c:v>2015 GN3plus</c:v>
                </c:pt>
              </c:strCache>
            </c:strRef>
          </c:tx>
          <c:spPr>
            <a:solidFill>
              <a:schemeClr val="accent6"/>
            </a:solidFill>
            <a:ln>
              <a:noFill/>
            </a:ln>
            <a:effectLst/>
          </c:spPr>
          <c:invertIfNegative val="0"/>
          <c:cat>
            <c:strRef>
              <c:f>Sheet1!$A$3:$A$6</c:f>
              <c:strCache>
                <c:ptCount val="4"/>
                <c:pt idx="0">
                  <c:v>NRENs</c:v>
                </c:pt>
                <c:pt idx="1">
                  <c:v>Teams</c:v>
                </c:pt>
                <c:pt idx="2">
                  <c:v>Workshops</c:v>
                </c:pt>
                <c:pt idx="3">
                  <c:v>BPDs</c:v>
                </c:pt>
              </c:strCache>
            </c:strRef>
          </c:cat>
          <c:val>
            <c:numRef>
              <c:f>Sheet1!$G$3:$G$6</c:f>
              <c:numCache>
                <c:formatCode>General</c:formatCode>
                <c:ptCount val="4"/>
                <c:pt idx="0">
                  <c:v>10</c:v>
                </c:pt>
                <c:pt idx="1">
                  <c:v>31</c:v>
                </c:pt>
                <c:pt idx="2">
                  <c:v>5</c:v>
                </c:pt>
                <c:pt idx="3">
                  <c:v>10</c:v>
                </c:pt>
              </c:numCache>
            </c:numRef>
          </c:val>
          <c:extLst>
            <c:ext xmlns:c16="http://schemas.microsoft.com/office/drawing/2014/chart" uri="{C3380CC4-5D6E-409C-BE32-E72D297353CC}">
              <c16:uniqueId val="{00000005-4857-46BA-85DA-C027DE3E5F72}"/>
            </c:ext>
          </c:extLst>
        </c:ser>
        <c:ser>
          <c:idx val="6"/>
          <c:order val="6"/>
          <c:tx>
            <c:strRef>
              <c:f>Sheet1!$H$1</c:f>
              <c:strCache>
                <c:ptCount val="1"/>
                <c:pt idx="0">
                  <c:v>2016 GN4-1</c:v>
                </c:pt>
              </c:strCache>
            </c:strRef>
          </c:tx>
          <c:spPr>
            <a:solidFill>
              <a:schemeClr val="accent1">
                <a:lumMod val="60000"/>
              </a:schemeClr>
            </a:solidFill>
            <a:ln>
              <a:noFill/>
            </a:ln>
            <a:effectLst/>
          </c:spPr>
          <c:invertIfNegative val="0"/>
          <c:cat>
            <c:strRef>
              <c:f>Sheet1!$A$3:$A$6</c:f>
              <c:strCache>
                <c:ptCount val="4"/>
                <c:pt idx="0">
                  <c:v>NRENs</c:v>
                </c:pt>
                <c:pt idx="1">
                  <c:v>Teams</c:v>
                </c:pt>
                <c:pt idx="2">
                  <c:v>Workshops</c:v>
                </c:pt>
                <c:pt idx="3">
                  <c:v>BPDs</c:v>
                </c:pt>
              </c:strCache>
            </c:strRef>
          </c:cat>
          <c:val>
            <c:numRef>
              <c:f>Sheet1!$H$3:$H$6</c:f>
              <c:numCache>
                <c:formatCode>General</c:formatCode>
                <c:ptCount val="4"/>
                <c:pt idx="0">
                  <c:v>16</c:v>
                </c:pt>
                <c:pt idx="1">
                  <c:v>46</c:v>
                </c:pt>
                <c:pt idx="2">
                  <c:v>2</c:v>
                </c:pt>
                <c:pt idx="3">
                  <c:v>12</c:v>
                </c:pt>
              </c:numCache>
            </c:numRef>
          </c:val>
          <c:extLst>
            <c:ext xmlns:c16="http://schemas.microsoft.com/office/drawing/2014/chart" uri="{C3380CC4-5D6E-409C-BE32-E72D297353CC}">
              <c16:uniqueId val="{00000006-4857-46BA-85DA-C027DE3E5F72}"/>
            </c:ext>
          </c:extLst>
        </c:ser>
        <c:dLbls>
          <c:showLegendKey val="0"/>
          <c:showVal val="0"/>
          <c:showCatName val="0"/>
          <c:showSerName val="0"/>
          <c:showPercent val="0"/>
          <c:showBubbleSize val="0"/>
        </c:dLbls>
        <c:gapWidth val="219"/>
        <c:axId val="-2105735968"/>
        <c:axId val="-2074498784"/>
      </c:barChart>
      <c:catAx>
        <c:axId val="-2105735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74498784"/>
        <c:crosses val="autoZero"/>
        <c:auto val="1"/>
        <c:lblAlgn val="ctr"/>
        <c:lblOffset val="100"/>
        <c:noMultiLvlLbl val="0"/>
      </c:catAx>
      <c:valAx>
        <c:axId val="-2074498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057359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85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7636" y="0"/>
            <a:ext cx="2951163" cy="498852"/>
          </a:xfrm>
          <a:prstGeom prst="rect">
            <a:avLst/>
          </a:prstGeom>
        </p:spPr>
        <p:txBody>
          <a:bodyPr vert="horz" lIns="91440" tIns="45720" rIns="91440" bIns="45720" rtlCol="0"/>
          <a:lstStyle>
            <a:lvl1pPr algn="r">
              <a:defRPr sz="1200"/>
            </a:lvl1pPr>
          </a:lstStyle>
          <a:p>
            <a:fld id="{E41D8A83-A817-41E3-A602-3B517E18334E}" type="datetimeFigureOut">
              <a:rPr lang="en-GB" smtClean="0"/>
              <a:t>08/06/2016</a:t>
            </a:fld>
            <a:endParaRPr lang="en-GB"/>
          </a:p>
        </p:txBody>
      </p:sp>
      <p:sp>
        <p:nvSpPr>
          <p:cNvPr id="4" name="Slide Image Placeholder 3"/>
          <p:cNvSpPr>
            <a:spLocks noGrp="1" noRot="1" noChangeAspect="1"/>
          </p:cNvSpPr>
          <p:nvPr>
            <p:ph type="sldImg" idx="2"/>
          </p:nvPr>
        </p:nvSpPr>
        <p:spPr>
          <a:xfrm>
            <a:off x="422275" y="1243013"/>
            <a:ext cx="5965825"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84835"/>
            <a:ext cx="5448300" cy="391486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3662"/>
            <a:ext cx="2951163" cy="49885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7636" y="9443662"/>
            <a:ext cx="2951163" cy="498851"/>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b="5779"/>
          <a:stretch/>
        </p:blipFill>
        <p:spPr>
          <a:xfrm>
            <a:off x="-44450" y="1596504"/>
            <a:ext cx="9232900" cy="3546996"/>
          </a:xfrm>
          <a:prstGeom prst="rect">
            <a:avLst/>
          </a:prstGeom>
        </p:spPr>
      </p:pic>
      <p:sp>
        <p:nvSpPr>
          <p:cNvPr id="14" name="Rectangle 13"/>
          <p:cNvSpPr/>
          <p:nvPr userDrawn="1"/>
        </p:nvSpPr>
        <p:spPr>
          <a:xfrm>
            <a:off x="64169" y="204538"/>
            <a:ext cx="9023685" cy="896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3" name="Picture 12"/>
          <p:cNvPicPr>
            <a:picLocks noChangeAspect="1"/>
          </p:cNvPicPr>
          <p:nvPr userDrawn="1"/>
        </p:nvPicPr>
        <p:blipFill>
          <a:blip r:embed="rId3"/>
          <a:stretch>
            <a:fillRect/>
          </a:stretch>
        </p:blipFill>
        <p:spPr>
          <a:xfrm>
            <a:off x="7058388" y="475247"/>
            <a:ext cx="1568588" cy="836196"/>
          </a:xfrm>
          <a:prstGeom prst="rect">
            <a:avLst/>
          </a:prstGeom>
        </p:spPr>
      </p:pic>
      <p:sp>
        <p:nvSpPr>
          <p:cNvPr id="17" name="Text Placeholder 4"/>
          <p:cNvSpPr>
            <a:spLocks noGrp="1"/>
          </p:cNvSpPr>
          <p:nvPr>
            <p:ph type="body" sz="quarter" idx="11" hasCustomPrompt="1"/>
          </p:nvPr>
        </p:nvSpPr>
        <p:spPr>
          <a:xfrm>
            <a:off x="697644" y="1836091"/>
            <a:ext cx="3822700" cy="281467"/>
          </a:xfrm>
        </p:spPr>
        <p:txBody>
          <a:bodyPr/>
          <a:lstStyle>
            <a:lvl1pPr marL="0" indent="0">
              <a:buNone/>
              <a:defRPr b="1" baseline="0"/>
            </a:lvl1pPr>
          </a:lstStyle>
          <a:p>
            <a:pPr lvl="0"/>
            <a:r>
              <a:rPr lang="en-US" dirty="0" smtClean="0"/>
              <a:t>Presenter</a:t>
            </a:r>
          </a:p>
        </p:txBody>
      </p:sp>
      <p:sp>
        <p:nvSpPr>
          <p:cNvPr id="18" name="Text Placeholder 6"/>
          <p:cNvSpPr>
            <a:spLocks noGrp="1"/>
          </p:cNvSpPr>
          <p:nvPr>
            <p:ph type="body" sz="quarter" idx="12" hasCustomPrompt="1"/>
          </p:nvPr>
        </p:nvSpPr>
        <p:spPr>
          <a:xfrm>
            <a:off x="697643" y="3414566"/>
            <a:ext cx="3752453" cy="327255"/>
          </a:xfrm>
        </p:spPr>
        <p:txBody>
          <a:bodyPr/>
          <a:lstStyle>
            <a:lvl1pPr marL="0" indent="0">
              <a:buNone/>
              <a:defRPr/>
            </a:lvl1pPr>
          </a:lstStyle>
          <a:p>
            <a:pPr lvl="0"/>
            <a:r>
              <a:rPr lang="en-US" dirty="0" smtClean="0"/>
              <a:t>Event, Location</a:t>
            </a:r>
            <a:endParaRPr lang="en-GB" dirty="0"/>
          </a:p>
        </p:txBody>
      </p:sp>
      <p:sp>
        <p:nvSpPr>
          <p:cNvPr id="19" name="Text Placeholder 10"/>
          <p:cNvSpPr>
            <a:spLocks noGrp="1"/>
          </p:cNvSpPr>
          <p:nvPr>
            <p:ph type="body" sz="quarter" idx="17" hasCustomPrompt="1"/>
          </p:nvPr>
        </p:nvSpPr>
        <p:spPr>
          <a:xfrm>
            <a:off x="697644" y="1373001"/>
            <a:ext cx="3759596" cy="377594"/>
          </a:xfrm>
        </p:spPr>
        <p:txBody>
          <a:bodyPr>
            <a:normAutofit/>
          </a:bodyPr>
          <a:lstStyle>
            <a:lvl1pPr marL="0" indent="0">
              <a:buNone/>
              <a:defRPr sz="1950"/>
            </a:lvl1pPr>
          </a:lstStyle>
          <a:p>
            <a:pPr lvl="0"/>
            <a:r>
              <a:rPr lang="en-US" dirty="0" smtClean="0"/>
              <a:t>Subtitle</a:t>
            </a:r>
          </a:p>
        </p:txBody>
      </p:sp>
      <p:sp>
        <p:nvSpPr>
          <p:cNvPr id="20" name="Text Placeholder 10"/>
          <p:cNvSpPr>
            <a:spLocks noGrp="1"/>
          </p:cNvSpPr>
          <p:nvPr>
            <p:ph type="body" sz="quarter" idx="14" hasCustomPrompt="1"/>
          </p:nvPr>
        </p:nvSpPr>
        <p:spPr>
          <a:xfrm>
            <a:off x="697644" y="998621"/>
            <a:ext cx="3759596" cy="354932"/>
          </a:xfrm>
        </p:spPr>
        <p:txBody>
          <a:bodyPr>
            <a:noAutofit/>
          </a:bodyPr>
          <a:lstStyle>
            <a:lvl1pPr marL="0" indent="0">
              <a:buNone/>
              <a:defRPr sz="2400" b="1"/>
            </a:lvl1pPr>
          </a:lstStyle>
          <a:p>
            <a:pPr lvl="0"/>
            <a:r>
              <a:rPr lang="en-US" dirty="0" smtClean="0"/>
              <a:t>Title</a:t>
            </a:r>
          </a:p>
        </p:txBody>
      </p:sp>
      <p:sp>
        <p:nvSpPr>
          <p:cNvPr id="21" name="Text Placeholder 6"/>
          <p:cNvSpPr>
            <a:spLocks noGrp="1"/>
          </p:cNvSpPr>
          <p:nvPr>
            <p:ph type="body" sz="quarter" idx="18" hasCustomPrompt="1"/>
          </p:nvPr>
        </p:nvSpPr>
        <p:spPr>
          <a:xfrm>
            <a:off x="697643" y="3691293"/>
            <a:ext cx="3752453" cy="321239"/>
          </a:xfrm>
        </p:spPr>
        <p:txBody>
          <a:bodyPr/>
          <a:lstStyle>
            <a:lvl1pPr marL="0" indent="0">
              <a:buNone/>
              <a:defRPr/>
            </a:lvl1pPr>
          </a:lstStyle>
          <a:p>
            <a:pPr lvl="0"/>
            <a:r>
              <a:rPr lang="en-US" dirty="0" smtClean="0"/>
              <a:t>Date</a:t>
            </a:r>
            <a:endParaRPr lang="en-GB" dirty="0"/>
          </a:p>
        </p:txBody>
      </p:sp>
      <p:sp>
        <p:nvSpPr>
          <p:cNvPr id="22" name="Text Placeholder 4"/>
          <p:cNvSpPr>
            <a:spLocks noGrp="1"/>
          </p:cNvSpPr>
          <p:nvPr>
            <p:ph type="body" sz="quarter" idx="19" hasCustomPrompt="1"/>
          </p:nvPr>
        </p:nvSpPr>
        <p:spPr>
          <a:xfrm>
            <a:off x="697644" y="2115826"/>
            <a:ext cx="3822700" cy="260411"/>
          </a:xfrm>
        </p:spPr>
        <p:txBody>
          <a:bodyPr/>
          <a:lstStyle>
            <a:lvl1pPr marL="0" indent="0">
              <a:buNone/>
              <a:defRPr b="0" baseline="0"/>
            </a:lvl1pPr>
          </a:lstStyle>
          <a:p>
            <a:pPr lvl="0"/>
            <a:r>
              <a:rPr lang="en-US" dirty="0" smtClean="0"/>
              <a:t>Role in Project, GÉANT Project (if applicable)</a:t>
            </a:r>
          </a:p>
        </p:txBody>
      </p:sp>
      <p:sp>
        <p:nvSpPr>
          <p:cNvPr id="23" name="Text Placeholder 4"/>
          <p:cNvSpPr>
            <a:spLocks noGrp="1"/>
          </p:cNvSpPr>
          <p:nvPr>
            <p:ph type="body" sz="quarter" idx="20" hasCustomPrompt="1"/>
          </p:nvPr>
        </p:nvSpPr>
        <p:spPr>
          <a:xfrm>
            <a:off x="697643" y="2374505"/>
            <a:ext cx="5029917" cy="260411"/>
          </a:xfrm>
        </p:spPr>
        <p:txBody>
          <a:bodyPr/>
          <a:lstStyle>
            <a:lvl1pPr marL="0" indent="0">
              <a:buNone/>
              <a:defRPr b="0" baseline="0"/>
            </a:lvl1pPr>
          </a:lstStyle>
          <a:p>
            <a:pPr lvl="0"/>
            <a:r>
              <a:rPr lang="en-US" dirty="0" smtClean="0"/>
              <a:t>Role in  Home Organisation, Organisation Name (if applicable)</a:t>
            </a:r>
          </a:p>
        </p:txBody>
      </p:sp>
      <p:sp>
        <p:nvSpPr>
          <p:cNvPr id="12" name="Text Placeholder 3"/>
          <p:cNvSpPr>
            <a:spLocks noGrp="1"/>
          </p:cNvSpPr>
          <p:nvPr>
            <p:ph type="body" sz="quarter" idx="21" hasCustomPrompt="1"/>
          </p:nvPr>
        </p:nvSpPr>
        <p:spPr>
          <a:xfrm>
            <a:off x="836320" y="2761626"/>
            <a:ext cx="685800" cy="142799"/>
          </a:xfrm>
        </p:spPr>
        <p:txBody>
          <a:bodyPr>
            <a:normAutofit/>
          </a:bodyPr>
          <a:lstStyle>
            <a:lvl1pPr marL="0" indent="0">
              <a:buNone/>
              <a:defRPr sz="600"/>
            </a:lvl1pPr>
          </a:lstStyle>
          <a:p>
            <a:pPr lvl="0"/>
            <a:r>
              <a:rPr lang="en-US" dirty="0" smtClean="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5" name="TextBox 4"/>
          <p:cNvSpPr txBox="1"/>
          <p:nvPr userDrawn="1"/>
        </p:nvSpPr>
        <p:spPr>
          <a:xfrm>
            <a:off x="366964" y="228600"/>
            <a:ext cx="4220451"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ED1556"/>
                </a:solidFill>
              </a:rPr>
              <a:t>A Guide to Using the New GÉANT Template</a:t>
            </a:r>
            <a:endParaRPr lang="en-GB" sz="1800" dirty="0">
              <a:solidFill>
                <a:srgbClr val="ED1556"/>
              </a:solidFill>
            </a:endParaRPr>
          </a:p>
        </p:txBody>
      </p:sp>
      <p:sp>
        <p:nvSpPr>
          <p:cNvPr id="7" name="TextBox 6"/>
          <p:cNvSpPr txBox="1"/>
          <p:nvPr userDrawn="1"/>
        </p:nvSpPr>
        <p:spPr>
          <a:xfrm>
            <a:off x="438955" y="998625"/>
            <a:ext cx="7857404" cy="4401205"/>
          </a:xfrm>
          <a:prstGeom prst="rect">
            <a:avLst/>
          </a:prstGeom>
          <a:noFill/>
        </p:spPr>
        <p:txBody>
          <a:bodyPr wrap="square" rtlCol="0">
            <a:spAutoFit/>
          </a:bodyPr>
          <a:lstStyle/>
          <a:p>
            <a:pPr marL="214313" indent="-214313">
              <a:buFont typeface="Arial" panose="020B0604020202020204" pitchFamily="34" charset="0"/>
              <a:buChar char="•"/>
            </a:pPr>
            <a:r>
              <a:rPr lang="en-GB" sz="1400" dirty="0" smtClean="0">
                <a:solidFill>
                  <a:srgbClr val="003F5D"/>
                </a:solidFill>
              </a:rPr>
              <a:t>This template is a dual purpose template for use both to</a:t>
            </a:r>
            <a:r>
              <a:rPr lang="en-GB" sz="1400" baseline="0" dirty="0" smtClean="0">
                <a:solidFill>
                  <a:srgbClr val="003F5D"/>
                </a:solidFill>
              </a:rPr>
              <a:t> present information on behalf of the GÉANT Project (GN4-1) and for the organisation</a:t>
            </a:r>
          </a:p>
          <a:p>
            <a:pPr marL="214313" indent="-214313">
              <a:buFont typeface="Arial" panose="020B0604020202020204" pitchFamily="34" charset="0"/>
              <a:buChar char="•"/>
            </a:pPr>
            <a:r>
              <a:rPr lang="en-GB" sz="1400" baseline="0" dirty="0" smtClean="0">
                <a:solidFill>
                  <a:srgbClr val="003F5D"/>
                </a:solidFill>
              </a:rPr>
              <a:t>Because of this there are two end slide versions: </a:t>
            </a:r>
          </a:p>
          <a:p>
            <a:pPr marL="557213" lvl="1" indent="-214313">
              <a:buFont typeface="Arial" panose="020B0604020202020204" pitchFamily="34" charset="0"/>
              <a:buChar char="•"/>
            </a:pPr>
            <a:r>
              <a:rPr lang="en-GB" sz="1400" baseline="0" dirty="0" smtClean="0">
                <a:solidFill>
                  <a:srgbClr val="003F5D"/>
                </a:solidFill>
              </a:rPr>
              <a:t>One for Project (GN4-1) presentations which includes EU logo, copyright, and funding statement</a:t>
            </a:r>
          </a:p>
          <a:p>
            <a:pPr marL="557213" lvl="1" indent="-214313">
              <a:buFont typeface="Arial" panose="020B0604020202020204" pitchFamily="34" charset="0"/>
              <a:buChar char="•"/>
            </a:pPr>
            <a:r>
              <a:rPr lang="en-GB" sz="1400" baseline="0" dirty="0" smtClean="0">
                <a:solidFill>
                  <a:srgbClr val="003F5D"/>
                </a:solidFill>
              </a:rPr>
              <a:t>One for when presenting on behalf of the organisation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1" baseline="0" dirty="0" smtClean="0">
                <a:solidFill>
                  <a:srgbClr val="003F5D"/>
                </a:solidFill>
              </a:rPr>
              <a:t>All slide packs MUST include the correct end slide. </a:t>
            </a:r>
            <a:r>
              <a:rPr lang="en-GB" sz="1400" b="0" baseline="0" dirty="0" smtClean="0">
                <a:solidFill>
                  <a:srgbClr val="003F5D"/>
                </a:solidFill>
              </a:rPr>
              <a:t>(This slide need not be shown during the presentation but must be included in any electronic or hard copies distributed/submitted)</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Project participants must use the GN4-1 version with the EU funding statement.  This is a requirement of the EU funding agreement</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Staff from the GÉANT offices should ensure the correct end slide is used. If in doubt contact your line manager/activity leader for clarification on which version to use</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aseline="0" dirty="0" smtClean="0">
              <a:solidFill>
                <a:srgbClr val="003F5D"/>
              </a:solidFil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The title slide has space for the speaker’s own role in their organisation, organisation name and an optional organisation logo which should be no larger than the main GÉANT logo </a:t>
            </a:r>
          </a:p>
          <a:p>
            <a:pPr marL="214313" indent="-214313">
              <a:buFont typeface="Arial" panose="020B0604020202020204" pitchFamily="34" charset="0"/>
              <a:buChar char="•"/>
            </a:pPr>
            <a:r>
              <a:rPr lang="en-GB" sz="1400" baseline="0" dirty="0" smtClean="0">
                <a:solidFill>
                  <a:srgbClr val="003F5D"/>
                </a:solidFill>
              </a:rPr>
              <a:t>Font is Calibri and will auto-size. Avoid using a font size less than 18pt.  Main font colour is Teal, </a:t>
            </a:r>
            <a:r>
              <a:rPr lang="en-GB" sz="1400" baseline="0" dirty="0" smtClean="0">
                <a:solidFill>
                  <a:srgbClr val="ED1556"/>
                </a:solidFill>
              </a:rPr>
              <a:t>Subtitle colour is Crimson and should be used sparingly. </a:t>
            </a:r>
            <a:r>
              <a:rPr lang="en-GB" sz="1400" baseline="0" dirty="0" smtClean="0">
                <a:solidFill>
                  <a:srgbClr val="003F5D"/>
                </a:solidFill>
              </a:rPr>
              <a:t>If the colours are not shown in PowerPoint use the </a:t>
            </a:r>
            <a:r>
              <a:rPr lang="en-GB" sz="1400" baseline="0" dirty="0" err="1" smtClean="0">
                <a:solidFill>
                  <a:srgbClr val="003F5D"/>
                </a:solidFill>
              </a:rPr>
              <a:t>eyedrop</a:t>
            </a:r>
            <a:r>
              <a:rPr lang="en-GB" sz="1400" baseline="0" dirty="0" smtClean="0">
                <a:solidFill>
                  <a:srgbClr val="003F5D"/>
                </a:solidFill>
              </a:rPr>
              <a:t> colour picker to select the correct colour from these samples</a:t>
            </a:r>
            <a:endParaRPr lang="en-GB" sz="1400" baseline="0" dirty="0" smtClean="0">
              <a:solidFill>
                <a:srgbClr val="ED1556"/>
              </a:solidFill>
            </a:endParaRPr>
          </a:p>
          <a:p>
            <a:pPr marL="214313" indent="-214313">
              <a:buFont typeface="Arial" panose="020B0604020202020204" pitchFamily="34" charset="0"/>
              <a:buChar char="•"/>
            </a:pPr>
            <a:endParaRPr lang="en-GB" sz="1400" baseline="0" dirty="0" smtClean="0">
              <a:solidFill>
                <a:srgbClr val="ED1556"/>
              </a:solidFill>
            </a:endParaRPr>
          </a:p>
          <a:p>
            <a:pPr marL="214313" indent="-214313">
              <a:buFont typeface="Arial" panose="020B0604020202020204" pitchFamily="34" charset="0"/>
              <a:buChar char="•"/>
            </a:pPr>
            <a:endParaRPr lang="en-GB" sz="1400" baseline="0" dirty="0" smtClean="0">
              <a:solidFill>
                <a:srgbClr val="003F5D"/>
              </a:solidFill>
            </a:endParaRPr>
          </a:p>
          <a:p>
            <a:pPr marL="342900" lvl="1" indent="0">
              <a:buFont typeface="Arial" panose="020B0604020202020204" pitchFamily="34" charset="0"/>
              <a:buNone/>
            </a:pPr>
            <a:r>
              <a:rPr lang="en-GB" sz="1400" baseline="0" dirty="0" smtClean="0">
                <a:solidFill>
                  <a:srgbClr val="003F5D"/>
                </a:solidFill>
              </a:rPr>
              <a:t> </a:t>
            </a:r>
          </a:p>
        </p:txBody>
      </p:sp>
      <p:sp>
        <p:nvSpPr>
          <p:cNvPr id="9" name="Oval 8"/>
          <p:cNvSpPr/>
          <p:nvPr userDrawn="1"/>
        </p:nvSpPr>
        <p:spPr>
          <a:xfrm>
            <a:off x="8355189" y="4224431"/>
            <a:ext cx="496936" cy="482321"/>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 name="Oval 9"/>
          <p:cNvSpPr/>
          <p:nvPr userDrawn="1"/>
        </p:nvSpPr>
        <p:spPr>
          <a:xfrm>
            <a:off x="8355189" y="3587102"/>
            <a:ext cx="496936" cy="482321"/>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505946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a:t>
            </a:r>
            <a:r>
              <a:rPr lang="en-GB" sz="1575" b="0" dirty="0" smtClean="0">
                <a:solidFill>
                  <a:schemeClr val="bg1"/>
                </a:solidFill>
              </a:rPr>
              <a:t>you</a:t>
            </a:r>
            <a:endParaRPr lang="en-GB" sz="1575" b="0" dirty="0">
              <a:solidFill>
                <a:schemeClr val="bg1"/>
              </a:solidFill>
            </a:endParaRPr>
          </a:p>
        </p:txBody>
      </p:sp>
      <p:sp>
        <p:nvSpPr>
          <p:cNvPr id="26" name="Rectangle 25"/>
          <p:cNvSpPr/>
          <p:nvPr userDrawn="1"/>
        </p:nvSpPr>
        <p:spPr>
          <a:xfrm>
            <a:off x="2470932" y="74792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29" name="Group 28"/>
          <p:cNvGrpSpPr/>
          <p:nvPr userDrawn="1"/>
        </p:nvGrpSpPr>
        <p:grpSpPr>
          <a:xfrm>
            <a:off x="3014134" y="3580162"/>
            <a:ext cx="3115734" cy="898800"/>
            <a:chOff x="4003396" y="4773547"/>
            <a:chExt cx="4154312" cy="1198400"/>
          </a:xfrm>
        </p:grpSpPr>
        <p:sp>
          <p:nvSpPr>
            <p:cNvPr id="21" name="TextBox 20"/>
            <p:cNvSpPr txBox="1"/>
            <p:nvPr userDrawn="1"/>
          </p:nvSpPr>
          <p:spPr>
            <a:xfrm>
              <a:off x="4003396" y="5294839"/>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grpSp>
        <p:nvGrpSpPr>
          <p:cNvPr id="2" name="Group 1"/>
          <p:cNvGrpSpPr/>
          <p:nvPr userDrawn="1"/>
        </p:nvGrpSpPr>
        <p:grpSpPr>
          <a:xfrm>
            <a:off x="1451592" y="4642549"/>
            <a:ext cx="6155858" cy="294664"/>
            <a:chOff x="1162308" y="4642549"/>
            <a:chExt cx="6155858" cy="294664"/>
          </a:xfrm>
        </p:grpSpPr>
        <p:sp>
          <p:nvSpPr>
            <p:cNvPr id="30" name="TextBox 29"/>
            <p:cNvSpPr txBox="1"/>
            <p:nvPr userDrawn="1"/>
          </p:nvSpPr>
          <p:spPr>
            <a:xfrm>
              <a:off x="1588712" y="4697548"/>
              <a:ext cx="5729454" cy="184666"/>
            </a:xfrm>
            <a:prstGeom prst="rect">
              <a:avLst/>
            </a:prstGeom>
            <a:noFill/>
          </p:spPr>
          <p:txBody>
            <a:bodyPr wrap="none" rtlCol="0">
              <a:spAutoFit/>
            </a:bodyPr>
            <a:lstStyle/>
            <a:p>
              <a:pPr algn="l"/>
              <a:r>
                <a:rPr lang="en-GB" sz="600" kern="1200" dirty="0" smtClean="0">
                  <a:solidFill>
                    <a:schemeClr val="bg1"/>
                  </a:solidFill>
                  <a:effectLst/>
                  <a:latin typeface="+mn-lt"/>
                  <a:ea typeface="+mn-ea"/>
                  <a:cs typeface="+mn-cs"/>
                </a:rPr>
                <a:t>This</a:t>
              </a:r>
              <a:r>
                <a:rPr lang="en-GB" sz="600" kern="1200" baseline="0" dirty="0" smtClean="0">
                  <a:solidFill>
                    <a:schemeClr val="bg1"/>
                  </a:solidFill>
                  <a:effectLst/>
                  <a:latin typeface="+mn-lt"/>
                  <a:ea typeface="+mn-ea"/>
                  <a:cs typeface="+mn-cs"/>
                </a:rPr>
                <a:t> work is part of a project that has received </a:t>
              </a:r>
              <a:r>
                <a:rPr lang="en-GB" sz="600" kern="1200" dirty="0" smtClean="0">
                  <a:solidFill>
                    <a:schemeClr val="bg1"/>
                  </a:solidFill>
                  <a:effectLst/>
                  <a:latin typeface="+mn-lt"/>
                  <a:ea typeface="+mn-ea"/>
                  <a:cs typeface="+mn-cs"/>
                </a:rPr>
                <a:t>funding from the European Union’s Horizon 2020 research and innovation programme under Grant Agreement No. 691567 (GN4-1).</a:t>
              </a:r>
              <a:endParaRPr lang="en-GB" sz="6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grpSp>
      <p:sp>
        <p:nvSpPr>
          <p:cNvPr id="13" name="Text Placeholder 4"/>
          <p:cNvSpPr>
            <a:spLocks noGrp="1"/>
          </p:cNvSpPr>
          <p:nvPr>
            <p:ph type="body" sz="quarter" idx="11" hasCustomPrompt="1"/>
          </p:nvPr>
        </p:nvSpPr>
        <p:spPr>
          <a:xfrm>
            <a:off x="2674018" y="3068125"/>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4"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smtClean="0"/>
              <a:t>Optional “Any Questions?” Text here</a:t>
            </a:r>
          </a:p>
        </p:txBody>
      </p:sp>
      <p:sp>
        <p:nvSpPr>
          <p:cNvPr id="7"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GN4-1 Presentations</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5"/>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 name="Rectangle 11"/>
          <p:cNvSpPr/>
          <p:nvPr userDrawn="1"/>
        </p:nvSpPr>
        <p:spPr>
          <a:xfrm>
            <a:off x="0" y="642938"/>
            <a:ext cx="9144000" cy="385762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a:t>
            </a:r>
            <a:r>
              <a:rPr lang="en-GB" sz="1575" b="0" dirty="0" smtClean="0">
                <a:solidFill>
                  <a:schemeClr val="bg1"/>
                </a:solidFill>
              </a:rPr>
              <a:t>you</a:t>
            </a:r>
            <a:endParaRPr lang="en-GB" sz="1575" b="0" dirty="0">
              <a:solidFill>
                <a:schemeClr val="bg1"/>
              </a:solidFill>
            </a:endParaRPr>
          </a:p>
        </p:txBody>
      </p:sp>
      <p:sp>
        <p:nvSpPr>
          <p:cNvPr id="15" name="Rectangle 14"/>
          <p:cNvSpPr/>
          <p:nvPr userDrawn="1"/>
        </p:nvSpPr>
        <p:spPr>
          <a:xfrm>
            <a:off x="2470932" y="76814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4" name="Group 3"/>
          <p:cNvGrpSpPr/>
          <p:nvPr userDrawn="1"/>
        </p:nvGrpSpPr>
        <p:grpSpPr>
          <a:xfrm>
            <a:off x="3014133" y="3844855"/>
            <a:ext cx="3115734" cy="898800"/>
            <a:chOff x="4003396" y="5126471"/>
            <a:chExt cx="4154312" cy="1198400"/>
          </a:xfrm>
        </p:grpSpPr>
        <p:sp>
          <p:nvSpPr>
            <p:cNvPr id="18" name="TextBox 17"/>
            <p:cNvSpPr txBox="1"/>
            <p:nvPr userDrawn="1"/>
          </p:nvSpPr>
          <p:spPr>
            <a:xfrm>
              <a:off x="4003396" y="5647763"/>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2674019" y="3163543"/>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16"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smtClean="0"/>
              <a:t>Optional “Any Questions?” Text here</a:t>
            </a:r>
          </a:p>
        </p:txBody>
      </p:sp>
      <p:sp>
        <p:nvSpPr>
          <p:cNvPr id="13"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257300"/>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352930" y="3062288"/>
            <a:ext cx="8406062" cy="16360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143003"/>
            <a:ext cx="8181975" cy="348972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7" y="4809935"/>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4843418"/>
            <a:ext cx="3115734" cy="323165"/>
          </a:xfrm>
          <a:prstGeom prst="rect">
            <a:avLst/>
          </a:prstGeom>
          <a:noFill/>
        </p:spPr>
        <p:txBody>
          <a:bodyPr wrap="squar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750" dirty="0" smtClean="0">
                <a:solidFill>
                  <a:srgbClr val="003F5E"/>
                </a:solidFill>
              </a:rPr>
              <a:t>Networks </a:t>
            </a:r>
            <a:r>
              <a:rPr lang="en-GB" sz="750" baseline="0" dirty="0" smtClean="0">
                <a:solidFill>
                  <a:srgbClr val="003F5E"/>
                </a:solidFill>
              </a:rPr>
              <a:t>∙ Services ∙ People           </a:t>
            </a:r>
            <a:r>
              <a:rPr lang="en-GB" sz="750" b="0" i="1" dirty="0" smtClean="0">
                <a:solidFill>
                  <a:srgbClr val="004361"/>
                </a:solidFill>
              </a:rPr>
              <a:t>www.geant.org</a:t>
            </a:r>
          </a:p>
          <a:p>
            <a:r>
              <a:rPr lang="en-GB" sz="750" baseline="0" dirty="0" smtClean="0">
                <a:solidFill>
                  <a:srgbClr val="003F5E"/>
                </a:solidFill>
              </a:rPr>
              <a:t> </a:t>
            </a:r>
            <a:endParaRPr lang="en-GB" sz="750" dirty="0">
              <a:solidFill>
                <a:srgbClr val="003F5E"/>
              </a:solidFill>
            </a:endParaRPr>
          </a:p>
        </p:txBody>
      </p:sp>
      <p:pic>
        <p:nvPicPr>
          <p:cNvPr id="11" name="Picture 1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24590" y="761759"/>
            <a:ext cx="8678778" cy="235516"/>
          </a:xfrm>
          <a:prstGeom prst="rect">
            <a:avLst/>
          </a:prstGeom>
        </p:spPr>
      </p:pic>
      <p:pic>
        <p:nvPicPr>
          <p:cNvPr id="10" name="Picture 9"/>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579894" y="164736"/>
            <a:ext cx="1268579" cy="569942"/>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Lst>
  <p:hf hdr="0" ftr="0" dt="0"/>
  <p:txStyles>
    <p:titleStyle>
      <a:lvl1pPr algn="l" defTabSz="68580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lists.geant.org/sympa/info/scop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fontScale="92500" lnSpcReduction="10000"/>
          </a:bodyPr>
          <a:lstStyle/>
          <a:p>
            <a:r>
              <a:rPr lang="en-GB" dirty="0" smtClean="0"/>
              <a:t>Jari </a:t>
            </a:r>
            <a:r>
              <a:rPr lang="en-GB" dirty="0" err="1" smtClean="0"/>
              <a:t>Miettinen</a:t>
            </a:r>
            <a:r>
              <a:rPr lang="en-GB" dirty="0" smtClean="0"/>
              <a:t> Andrew Mackarel and Nadia </a:t>
            </a:r>
            <a:r>
              <a:rPr lang="en-GB" dirty="0" err="1" smtClean="0"/>
              <a:t>Sluer</a:t>
            </a:r>
            <a:endParaRPr lang="en-GB" dirty="0"/>
          </a:p>
        </p:txBody>
      </p:sp>
      <p:sp>
        <p:nvSpPr>
          <p:cNvPr id="3" name="Text Placeholder 2"/>
          <p:cNvSpPr>
            <a:spLocks noGrp="1"/>
          </p:cNvSpPr>
          <p:nvPr>
            <p:ph type="body" sz="quarter" idx="12"/>
          </p:nvPr>
        </p:nvSpPr>
        <p:spPr/>
        <p:txBody>
          <a:bodyPr/>
          <a:lstStyle/>
          <a:p>
            <a:endParaRPr lang="en-GB" dirty="0"/>
          </a:p>
        </p:txBody>
      </p:sp>
      <p:sp>
        <p:nvSpPr>
          <p:cNvPr id="4" name="Text Placeholder 3"/>
          <p:cNvSpPr>
            <a:spLocks noGrp="1"/>
          </p:cNvSpPr>
          <p:nvPr>
            <p:ph type="body" sz="quarter" idx="17"/>
          </p:nvPr>
        </p:nvSpPr>
        <p:spPr>
          <a:xfrm>
            <a:off x="697643" y="1373001"/>
            <a:ext cx="4706563" cy="357436"/>
          </a:xfrm>
        </p:spPr>
        <p:txBody>
          <a:bodyPr>
            <a:normAutofit lnSpcReduction="10000"/>
          </a:bodyPr>
          <a:lstStyle/>
          <a:p>
            <a:r>
              <a:rPr lang="en-GB" dirty="0" smtClean="0"/>
              <a:t>VC #1 Jan 2016</a:t>
            </a:r>
            <a:endParaRPr lang="en-GB" dirty="0"/>
          </a:p>
        </p:txBody>
      </p:sp>
      <p:sp>
        <p:nvSpPr>
          <p:cNvPr id="5" name="Text Placeholder 4"/>
          <p:cNvSpPr>
            <a:spLocks noGrp="1"/>
          </p:cNvSpPr>
          <p:nvPr>
            <p:ph type="body" sz="quarter" idx="14"/>
          </p:nvPr>
        </p:nvSpPr>
        <p:spPr>
          <a:xfrm>
            <a:off x="697643" y="998621"/>
            <a:ext cx="5846031" cy="354932"/>
          </a:xfrm>
        </p:spPr>
        <p:txBody>
          <a:bodyPr/>
          <a:lstStyle/>
          <a:p>
            <a:r>
              <a:rPr lang="en-IE" dirty="0" smtClean="0"/>
              <a:t>SCOPE  SIG</a:t>
            </a:r>
            <a:endParaRPr lang="en-GB" dirty="0"/>
          </a:p>
        </p:txBody>
      </p:sp>
      <p:sp>
        <p:nvSpPr>
          <p:cNvPr id="6" name="Text Placeholder 5"/>
          <p:cNvSpPr>
            <a:spLocks noGrp="1"/>
          </p:cNvSpPr>
          <p:nvPr>
            <p:ph type="body" sz="quarter" idx="18"/>
          </p:nvPr>
        </p:nvSpPr>
        <p:spPr/>
        <p:txBody>
          <a:bodyPr/>
          <a:lstStyle/>
          <a:p>
            <a:r>
              <a:rPr lang="en-GB" dirty="0" smtClean="0"/>
              <a:t>June  8</a:t>
            </a:r>
            <a:r>
              <a:rPr lang="en-GB" baseline="30000" dirty="0" smtClean="0"/>
              <a:t>th</a:t>
            </a:r>
            <a:r>
              <a:rPr lang="en-GB" dirty="0" smtClean="0"/>
              <a:t> 2016</a:t>
            </a:r>
            <a:endParaRPr lang="en-GB" dirty="0"/>
          </a:p>
        </p:txBody>
      </p:sp>
      <p:sp>
        <p:nvSpPr>
          <p:cNvPr id="7" name="Text Placeholder 6"/>
          <p:cNvSpPr>
            <a:spLocks noGrp="1"/>
          </p:cNvSpPr>
          <p:nvPr>
            <p:ph type="body" sz="quarter" idx="19"/>
          </p:nvPr>
        </p:nvSpPr>
        <p:spPr/>
        <p:txBody>
          <a:bodyPr>
            <a:normAutofit fontScale="92500" lnSpcReduction="20000"/>
          </a:bodyPr>
          <a:lstStyle/>
          <a:p>
            <a:endParaRPr lang="en-GB" dirty="0"/>
          </a:p>
        </p:txBody>
      </p:sp>
      <p:sp>
        <p:nvSpPr>
          <p:cNvPr id="9" name="Text Placeholder 8"/>
          <p:cNvSpPr>
            <a:spLocks noGrp="1"/>
          </p:cNvSpPr>
          <p:nvPr>
            <p:ph type="body" sz="quarter" idx="21"/>
          </p:nvPr>
        </p:nvSpPr>
        <p:spPr/>
        <p:txBody>
          <a:bodyPr>
            <a:normAutofit fontScale="70000" lnSpcReduction="20000"/>
          </a:bodyPr>
          <a:lstStyle/>
          <a:p>
            <a:endParaRPr lang="en-GB"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64009" y="1373001"/>
            <a:ext cx="2959330" cy="1662546"/>
          </a:xfrm>
          <a:prstGeom prst="rect">
            <a:avLst/>
          </a:prstGeom>
        </p:spPr>
      </p:pic>
    </p:spTree>
    <p:extLst>
      <p:ext uri="{BB962C8B-B14F-4D97-AF65-F5344CB8AC3E}">
        <p14:creationId xmlns:p14="http://schemas.microsoft.com/office/powerpoint/2010/main" val="1722456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10</a:t>
            </a:fld>
            <a:endParaRPr lang="en-GB"/>
          </a:p>
        </p:txBody>
      </p:sp>
      <p:sp>
        <p:nvSpPr>
          <p:cNvPr id="3" name="Title 2"/>
          <p:cNvSpPr>
            <a:spLocks noGrp="1"/>
          </p:cNvSpPr>
          <p:nvPr>
            <p:ph type="title"/>
          </p:nvPr>
        </p:nvSpPr>
        <p:spPr/>
        <p:txBody>
          <a:bodyPr/>
          <a:lstStyle/>
          <a:p>
            <a:r>
              <a:rPr lang="fi-FI" dirty="0"/>
              <a:t>Short </a:t>
            </a:r>
            <a:r>
              <a:rPr lang="fi-FI" dirty="0" err="1"/>
              <a:t>Summary</a:t>
            </a:r>
            <a:r>
              <a:rPr lang="fi-FI" dirty="0"/>
              <a:t> of Campus Best </a:t>
            </a:r>
            <a:r>
              <a:rPr lang="fi-FI" dirty="0" err="1"/>
              <a:t>Practices</a:t>
            </a:r>
            <a:r>
              <a:rPr lang="fi-FI" dirty="0"/>
              <a:t> in </a:t>
            </a:r>
            <a:r>
              <a:rPr lang="fi-FI" dirty="0" err="1"/>
              <a:t>the</a:t>
            </a:r>
            <a:r>
              <a:rPr lang="fi-FI" dirty="0"/>
              <a:t> </a:t>
            </a:r>
            <a:r>
              <a:rPr lang="fi-FI" dirty="0" smtClean="0"/>
              <a:t>GÉANT Project (1/2)</a:t>
            </a:r>
            <a:endParaRPr lang="fi-FI" dirty="0"/>
          </a:p>
        </p:txBody>
      </p:sp>
      <p:graphicFrame>
        <p:nvGraphicFramePr>
          <p:cNvPr id="5" name="Table 4"/>
          <p:cNvGraphicFramePr>
            <a:graphicFrameLocks noGrp="1"/>
          </p:cNvGraphicFramePr>
          <p:nvPr>
            <p:extLst>
              <p:ext uri="{D42A27DB-BD31-4B8C-83A1-F6EECF244321}">
                <p14:modId xmlns:p14="http://schemas.microsoft.com/office/powerpoint/2010/main" val="1856315560"/>
              </p:ext>
            </p:extLst>
          </p:nvPr>
        </p:nvGraphicFramePr>
        <p:xfrm>
          <a:off x="600552" y="1049124"/>
          <a:ext cx="6950247" cy="2610460"/>
        </p:xfrm>
        <a:graphic>
          <a:graphicData uri="http://schemas.openxmlformats.org/drawingml/2006/table">
            <a:tbl>
              <a:tblPr firstRow="1" bandRow="1">
                <a:tableStyleId>{5C22544A-7EE6-4342-B048-85BDC9FD1C3A}</a:tableStyleId>
              </a:tblPr>
              <a:tblGrid>
                <a:gridCol w="1217615">
                  <a:extLst>
                    <a:ext uri="{9D8B030D-6E8A-4147-A177-3AD203B41FA5}">
                      <a16:colId xmlns:a16="http://schemas.microsoft.com/office/drawing/2014/main" val="20000"/>
                    </a:ext>
                  </a:extLst>
                </a:gridCol>
                <a:gridCol w="733647">
                  <a:extLst>
                    <a:ext uri="{9D8B030D-6E8A-4147-A177-3AD203B41FA5}">
                      <a16:colId xmlns:a16="http://schemas.microsoft.com/office/drawing/2014/main" val="20001"/>
                    </a:ext>
                  </a:extLst>
                </a:gridCol>
                <a:gridCol w="776177">
                  <a:extLst>
                    <a:ext uri="{9D8B030D-6E8A-4147-A177-3AD203B41FA5}">
                      <a16:colId xmlns:a16="http://schemas.microsoft.com/office/drawing/2014/main" val="20002"/>
                    </a:ext>
                  </a:extLst>
                </a:gridCol>
                <a:gridCol w="747684">
                  <a:extLst>
                    <a:ext uri="{9D8B030D-6E8A-4147-A177-3AD203B41FA5}">
                      <a16:colId xmlns:a16="http://schemas.microsoft.com/office/drawing/2014/main" val="20003"/>
                    </a:ext>
                  </a:extLst>
                </a:gridCol>
                <a:gridCol w="666446">
                  <a:extLst>
                    <a:ext uri="{9D8B030D-6E8A-4147-A177-3AD203B41FA5}">
                      <a16:colId xmlns:a16="http://schemas.microsoft.com/office/drawing/2014/main" val="20004"/>
                    </a:ext>
                  </a:extLst>
                </a:gridCol>
                <a:gridCol w="935665">
                  <a:extLst>
                    <a:ext uri="{9D8B030D-6E8A-4147-A177-3AD203B41FA5}">
                      <a16:colId xmlns:a16="http://schemas.microsoft.com/office/drawing/2014/main" val="20005"/>
                    </a:ext>
                  </a:extLst>
                </a:gridCol>
                <a:gridCol w="1004232">
                  <a:extLst>
                    <a:ext uri="{9D8B030D-6E8A-4147-A177-3AD203B41FA5}">
                      <a16:colId xmlns:a16="http://schemas.microsoft.com/office/drawing/2014/main" val="20006"/>
                    </a:ext>
                  </a:extLst>
                </a:gridCol>
                <a:gridCol w="868781">
                  <a:extLst>
                    <a:ext uri="{9D8B030D-6E8A-4147-A177-3AD203B41FA5}">
                      <a16:colId xmlns:a16="http://schemas.microsoft.com/office/drawing/2014/main" val="20007"/>
                    </a:ext>
                  </a:extLst>
                </a:gridCol>
              </a:tblGrid>
              <a:tr h="507835">
                <a:tc>
                  <a:txBody>
                    <a:bodyPr/>
                    <a:lstStyle/>
                    <a:p>
                      <a:endParaRPr lang="fi-FI" sz="1600" b="1" dirty="0"/>
                    </a:p>
                  </a:txBody>
                  <a:tcPr/>
                </a:tc>
                <a:tc>
                  <a:txBody>
                    <a:bodyPr/>
                    <a:lstStyle/>
                    <a:p>
                      <a:r>
                        <a:rPr lang="fi-FI" sz="1600" b="1" dirty="0" smtClean="0"/>
                        <a:t>2010</a:t>
                      </a:r>
                    </a:p>
                    <a:p>
                      <a:r>
                        <a:rPr lang="fi-FI" sz="1600" b="1" dirty="0" smtClean="0"/>
                        <a:t>GN3</a:t>
                      </a:r>
                      <a:endParaRPr lang="fi-FI" sz="1600" b="1" dirty="0"/>
                    </a:p>
                  </a:txBody>
                  <a:tcPr>
                    <a:solidFill>
                      <a:srgbClr val="0070C0"/>
                    </a:solidFill>
                  </a:tcPr>
                </a:tc>
                <a:tc>
                  <a:txBody>
                    <a:bodyPr/>
                    <a:lstStyle/>
                    <a:p>
                      <a:r>
                        <a:rPr lang="fi-FI" sz="1600" b="1" dirty="0" smtClean="0"/>
                        <a:t>2011 GN3</a:t>
                      </a:r>
                      <a:endParaRPr lang="fi-FI" sz="1600" b="1" dirty="0"/>
                    </a:p>
                  </a:txBody>
                  <a:tcPr>
                    <a:solidFill>
                      <a:srgbClr val="0070C0"/>
                    </a:solidFill>
                  </a:tcPr>
                </a:tc>
                <a:tc>
                  <a:txBody>
                    <a:bodyPr/>
                    <a:lstStyle/>
                    <a:p>
                      <a:r>
                        <a:rPr lang="fi-FI" sz="1600" b="1" dirty="0" smtClean="0"/>
                        <a:t>2012 GN3</a:t>
                      </a:r>
                      <a:endParaRPr lang="fi-FI" sz="1600" b="1" dirty="0"/>
                    </a:p>
                  </a:txBody>
                  <a:tcPr>
                    <a:solidFill>
                      <a:srgbClr val="0070C0"/>
                    </a:solidFill>
                  </a:tcPr>
                </a:tc>
                <a:tc>
                  <a:txBody>
                    <a:bodyPr/>
                    <a:lstStyle/>
                    <a:p>
                      <a:r>
                        <a:rPr lang="fi-FI" sz="1600" b="1" dirty="0" smtClean="0"/>
                        <a:t>2013 GN3</a:t>
                      </a:r>
                      <a:endParaRPr lang="fi-FI" sz="1600" b="1" dirty="0"/>
                    </a:p>
                  </a:txBody>
                  <a:tcPr>
                    <a:solidFill>
                      <a:srgbClr val="0070C0"/>
                    </a:solidFill>
                  </a:tcPr>
                </a:tc>
                <a:tc>
                  <a:txBody>
                    <a:bodyPr/>
                    <a:lstStyle/>
                    <a:p>
                      <a:r>
                        <a:rPr lang="fi-FI" sz="1600" b="1" dirty="0" smtClean="0"/>
                        <a:t>2014 GN3plus</a:t>
                      </a:r>
                      <a:endParaRPr lang="fi-FI" sz="1600" b="1" dirty="0"/>
                    </a:p>
                  </a:txBody>
                  <a:tcPr/>
                </a:tc>
                <a:tc>
                  <a:txBody>
                    <a:bodyPr/>
                    <a:lstStyle/>
                    <a:p>
                      <a:r>
                        <a:rPr lang="fi-FI" sz="1600" b="1" dirty="0" smtClean="0"/>
                        <a:t>2015 GN3plus</a:t>
                      </a:r>
                      <a:endParaRPr lang="fi-FI" sz="1600" b="1" dirty="0"/>
                    </a:p>
                  </a:txBody>
                  <a:tcPr/>
                </a:tc>
                <a:tc>
                  <a:txBody>
                    <a:bodyPr/>
                    <a:lstStyle/>
                    <a:p>
                      <a:r>
                        <a:rPr lang="fi-FI" sz="1600" b="1" dirty="0" smtClean="0"/>
                        <a:t>2016 GN4-1</a:t>
                      </a:r>
                      <a:endParaRPr lang="fi-FI" sz="1600" b="1" dirty="0"/>
                    </a:p>
                  </a:txBody>
                  <a:tcPr>
                    <a:solidFill>
                      <a:schemeClr val="accent1">
                        <a:lumMod val="40000"/>
                        <a:lumOff val="60000"/>
                      </a:schemeClr>
                    </a:solidFill>
                  </a:tcPr>
                </a:tc>
                <a:extLst>
                  <a:ext uri="{0D108BD9-81ED-4DB2-BD59-A6C34878D82A}">
                    <a16:rowId xmlns:a16="http://schemas.microsoft.com/office/drawing/2014/main" val="10000"/>
                  </a:ext>
                </a:extLst>
              </a:tr>
              <a:tr h="507835">
                <a:tc>
                  <a:txBody>
                    <a:bodyPr/>
                    <a:lstStyle/>
                    <a:p>
                      <a:r>
                        <a:rPr lang="fi-FI" sz="1600" b="1" dirty="0" err="1" smtClean="0"/>
                        <a:t>NRENs</a:t>
                      </a:r>
                      <a:endParaRPr lang="fi-FI" sz="1600" b="1" dirty="0"/>
                    </a:p>
                  </a:txBody>
                  <a:tcPr/>
                </a:tc>
                <a:tc>
                  <a:txBody>
                    <a:bodyPr/>
                    <a:lstStyle/>
                    <a:p>
                      <a:pPr algn="r"/>
                      <a:r>
                        <a:rPr lang="fi-FI" sz="1600" dirty="0" smtClean="0"/>
                        <a:t>4</a:t>
                      </a:r>
                      <a:endParaRPr lang="fi-FI" sz="1600" dirty="0"/>
                    </a:p>
                  </a:txBody>
                  <a:tcPr/>
                </a:tc>
                <a:tc>
                  <a:txBody>
                    <a:bodyPr/>
                    <a:lstStyle/>
                    <a:p>
                      <a:pPr algn="r"/>
                      <a:r>
                        <a:rPr lang="fi-FI" sz="1600" dirty="0" smtClean="0"/>
                        <a:t>4</a:t>
                      </a:r>
                      <a:endParaRPr lang="fi-FI" sz="1600" dirty="0"/>
                    </a:p>
                  </a:txBody>
                  <a:tcPr/>
                </a:tc>
                <a:tc>
                  <a:txBody>
                    <a:bodyPr/>
                    <a:lstStyle/>
                    <a:p>
                      <a:pPr algn="r"/>
                      <a:r>
                        <a:rPr lang="fi-FI" sz="1600" dirty="0" smtClean="0"/>
                        <a:t>4</a:t>
                      </a:r>
                      <a:endParaRPr lang="fi-FI" sz="1600" dirty="0"/>
                    </a:p>
                  </a:txBody>
                  <a:tcPr/>
                </a:tc>
                <a:tc>
                  <a:txBody>
                    <a:bodyPr/>
                    <a:lstStyle/>
                    <a:p>
                      <a:pPr algn="r"/>
                      <a:r>
                        <a:rPr lang="fi-FI" sz="1600" dirty="0" smtClean="0"/>
                        <a:t>5</a:t>
                      </a:r>
                      <a:endParaRPr lang="fi-FI" sz="1600" dirty="0"/>
                    </a:p>
                  </a:txBody>
                  <a:tcPr/>
                </a:tc>
                <a:tc>
                  <a:txBody>
                    <a:bodyPr/>
                    <a:lstStyle/>
                    <a:p>
                      <a:pPr algn="r"/>
                      <a:r>
                        <a:rPr lang="fi-FI" sz="1600" dirty="0" smtClean="0"/>
                        <a:t>10</a:t>
                      </a:r>
                      <a:endParaRPr lang="fi-FI" sz="1600" dirty="0"/>
                    </a:p>
                  </a:txBody>
                  <a:tcPr/>
                </a:tc>
                <a:tc>
                  <a:txBody>
                    <a:bodyPr/>
                    <a:lstStyle/>
                    <a:p>
                      <a:pPr algn="r"/>
                      <a:r>
                        <a:rPr lang="fi-FI" sz="1600" dirty="0" smtClean="0"/>
                        <a:t>10</a:t>
                      </a:r>
                      <a:endParaRPr lang="fi-FI" sz="1600" dirty="0"/>
                    </a:p>
                  </a:txBody>
                  <a:tcPr/>
                </a:tc>
                <a:tc>
                  <a:txBody>
                    <a:bodyPr/>
                    <a:lstStyle/>
                    <a:p>
                      <a:pPr algn="r"/>
                      <a:r>
                        <a:rPr lang="fi-FI" sz="1600" dirty="0" smtClean="0"/>
                        <a:t>16 </a:t>
                      </a:r>
                      <a:endParaRPr lang="fi-FI" sz="1600" dirty="0"/>
                    </a:p>
                  </a:txBody>
                  <a:tcPr/>
                </a:tc>
                <a:extLst>
                  <a:ext uri="{0D108BD9-81ED-4DB2-BD59-A6C34878D82A}">
                    <a16:rowId xmlns:a16="http://schemas.microsoft.com/office/drawing/2014/main" val="10001"/>
                  </a:ext>
                </a:extLst>
              </a:tr>
              <a:tr h="507835">
                <a:tc>
                  <a:txBody>
                    <a:bodyPr/>
                    <a:lstStyle/>
                    <a:p>
                      <a:r>
                        <a:rPr lang="fi-FI" sz="1600" b="1" dirty="0" err="1" smtClean="0"/>
                        <a:t>Teams</a:t>
                      </a:r>
                      <a:endParaRPr lang="fi-FI" sz="1600" b="1" dirty="0"/>
                    </a:p>
                  </a:txBody>
                  <a:tcPr/>
                </a:tc>
                <a:tc>
                  <a:txBody>
                    <a:bodyPr/>
                    <a:lstStyle/>
                    <a:p>
                      <a:pPr algn="r"/>
                      <a:r>
                        <a:rPr lang="fi-FI" sz="1600" dirty="0" smtClean="0"/>
                        <a:t>17</a:t>
                      </a:r>
                      <a:endParaRPr lang="fi-FI" sz="1600" dirty="0"/>
                    </a:p>
                  </a:txBody>
                  <a:tcPr/>
                </a:tc>
                <a:tc>
                  <a:txBody>
                    <a:bodyPr/>
                    <a:lstStyle/>
                    <a:p>
                      <a:pPr algn="r"/>
                      <a:r>
                        <a:rPr lang="fi-FI" sz="1600" dirty="0" smtClean="0"/>
                        <a:t>17</a:t>
                      </a:r>
                      <a:endParaRPr lang="fi-FI" sz="1600" dirty="0"/>
                    </a:p>
                  </a:txBody>
                  <a:tcPr/>
                </a:tc>
                <a:tc>
                  <a:txBody>
                    <a:bodyPr/>
                    <a:lstStyle/>
                    <a:p>
                      <a:pPr algn="r"/>
                      <a:r>
                        <a:rPr lang="fi-FI" sz="1600" dirty="0" smtClean="0"/>
                        <a:t>14</a:t>
                      </a:r>
                      <a:endParaRPr lang="fi-FI" sz="1600" dirty="0"/>
                    </a:p>
                  </a:txBody>
                  <a:tcPr/>
                </a:tc>
                <a:tc>
                  <a:txBody>
                    <a:bodyPr/>
                    <a:lstStyle/>
                    <a:p>
                      <a:pPr algn="r"/>
                      <a:r>
                        <a:rPr lang="fi-FI" sz="1600" dirty="0" smtClean="0"/>
                        <a:t>18</a:t>
                      </a:r>
                      <a:endParaRPr lang="fi-FI" sz="1600" dirty="0"/>
                    </a:p>
                  </a:txBody>
                  <a:tcPr/>
                </a:tc>
                <a:tc>
                  <a:txBody>
                    <a:bodyPr/>
                    <a:lstStyle/>
                    <a:p>
                      <a:pPr algn="r"/>
                      <a:r>
                        <a:rPr lang="fi-FI" sz="1600" dirty="0" smtClean="0"/>
                        <a:t>34</a:t>
                      </a:r>
                      <a:endParaRPr lang="fi-FI" sz="1600" dirty="0"/>
                    </a:p>
                  </a:txBody>
                  <a:tcPr/>
                </a:tc>
                <a:tc>
                  <a:txBody>
                    <a:bodyPr/>
                    <a:lstStyle/>
                    <a:p>
                      <a:pPr algn="r"/>
                      <a:r>
                        <a:rPr lang="fi-FI" sz="1600" dirty="0" smtClean="0"/>
                        <a:t>31</a:t>
                      </a:r>
                      <a:endParaRPr lang="fi-FI" sz="1600" dirty="0"/>
                    </a:p>
                  </a:txBody>
                  <a:tcPr/>
                </a:tc>
                <a:tc>
                  <a:txBody>
                    <a:bodyPr/>
                    <a:lstStyle/>
                    <a:p>
                      <a:pPr algn="r"/>
                      <a:r>
                        <a:rPr lang="fi-FI" sz="1600" dirty="0" smtClean="0"/>
                        <a:t>46</a:t>
                      </a:r>
                      <a:endParaRPr lang="fi-FI" sz="1600" dirty="0"/>
                    </a:p>
                  </a:txBody>
                  <a:tcPr/>
                </a:tc>
                <a:extLst>
                  <a:ext uri="{0D108BD9-81ED-4DB2-BD59-A6C34878D82A}">
                    <a16:rowId xmlns:a16="http://schemas.microsoft.com/office/drawing/2014/main" val="10002"/>
                  </a:ext>
                </a:extLst>
              </a:tr>
              <a:tr h="507835">
                <a:tc>
                  <a:txBody>
                    <a:bodyPr/>
                    <a:lstStyle/>
                    <a:p>
                      <a:r>
                        <a:rPr lang="fi-FI" sz="1600" b="1" dirty="0" err="1" smtClean="0"/>
                        <a:t>Workshops</a:t>
                      </a:r>
                      <a:endParaRPr lang="fi-FI" sz="1600" b="1" dirty="0"/>
                    </a:p>
                  </a:txBody>
                  <a:tcPr/>
                </a:tc>
                <a:tc>
                  <a:txBody>
                    <a:bodyPr/>
                    <a:lstStyle/>
                    <a:p>
                      <a:pPr algn="r"/>
                      <a:r>
                        <a:rPr lang="fi-FI" sz="1600" dirty="0" smtClean="0"/>
                        <a:t>1</a:t>
                      </a:r>
                      <a:endParaRPr lang="fi-FI" sz="1600" dirty="0"/>
                    </a:p>
                  </a:txBody>
                  <a:tcPr/>
                </a:tc>
                <a:tc>
                  <a:txBody>
                    <a:bodyPr/>
                    <a:lstStyle/>
                    <a:p>
                      <a:pPr algn="r"/>
                      <a:r>
                        <a:rPr lang="fi-FI" sz="1600" dirty="0" smtClean="0"/>
                        <a:t>2</a:t>
                      </a:r>
                      <a:endParaRPr lang="fi-FI" sz="1600" dirty="0"/>
                    </a:p>
                  </a:txBody>
                  <a:tcPr/>
                </a:tc>
                <a:tc>
                  <a:txBody>
                    <a:bodyPr/>
                    <a:lstStyle/>
                    <a:p>
                      <a:pPr algn="r"/>
                      <a:r>
                        <a:rPr lang="fi-FI" sz="1600" dirty="0" smtClean="0"/>
                        <a:t>2</a:t>
                      </a:r>
                      <a:endParaRPr lang="fi-FI" sz="1600" dirty="0"/>
                    </a:p>
                  </a:txBody>
                  <a:tcPr/>
                </a:tc>
                <a:tc>
                  <a:txBody>
                    <a:bodyPr/>
                    <a:lstStyle/>
                    <a:p>
                      <a:pPr algn="r"/>
                      <a:r>
                        <a:rPr lang="fi-FI" sz="1600" dirty="0" smtClean="0"/>
                        <a:t>4</a:t>
                      </a:r>
                      <a:endParaRPr lang="fi-FI" sz="1600" dirty="0"/>
                    </a:p>
                  </a:txBody>
                  <a:tcPr/>
                </a:tc>
                <a:tc>
                  <a:txBody>
                    <a:bodyPr/>
                    <a:lstStyle/>
                    <a:p>
                      <a:pPr algn="r"/>
                      <a:r>
                        <a:rPr lang="fi-FI" sz="1600" dirty="0" smtClean="0"/>
                        <a:t>2</a:t>
                      </a:r>
                      <a:endParaRPr lang="fi-FI" sz="1600" dirty="0"/>
                    </a:p>
                  </a:txBody>
                  <a:tcPr/>
                </a:tc>
                <a:tc>
                  <a:txBody>
                    <a:bodyPr/>
                    <a:lstStyle/>
                    <a:p>
                      <a:pPr algn="r"/>
                      <a:r>
                        <a:rPr lang="fi-FI" sz="1600" dirty="0" smtClean="0"/>
                        <a:t>5</a:t>
                      </a:r>
                      <a:endParaRPr lang="fi-FI" sz="1600" dirty="0"/>
                    </a:p>
                  </a:txBody>
                  <a:tcPr/>
                </a:tc>
                <a:tc>
                  <a:txBody>
                    <a:bodyPr/>
                    <a:lstStyle/>
                    <a:p>
                      <a:pPr algn="r"/>
                      <a:r>
                        <a:rPr lang="fi-FI" sz="1600" dirty="0" smtClean="0"/>
                        <a:t>2</a:t>
                      </a:r>
                      <a:endParaRPr lang="fi-FI" sz="1600" dirty="0"/>
                    </a:p>
                  </a:txBody>
                  <a:tcPr/>
                </a:tc>
                <a:extLst>
                  <a:ext uri="{0D108BD9-81ED-4DB2-BD59-A6C34878D82A}">
                    <a16:rowId xmlns:a16="http://schemas.microsoft.com/office/drawing/2014/main" val="10003"/>
                  </a:ext>
                </a:extLst>
              </a:tr>
              <a:tr h="507835">
                <a:tc>
                  <a:txBody>
                    <a:bodyPr/>
                    <a:lstStyle/>
                    <a:p>
                      <a:r>
                        <a:rPr lang="fi-FI" sz="1600" b="1" dirty="0" err="1" smtClean="0"/>
                        <a:t>BPDs</a:t>
                      </a:r>
                      <a:endParaRPr lang="fi-FI" sz="1600" b="1" dirty="0"/>
                    </a:p>
                  </a:txBody>
                  <a:tcPr/>
                </a:tc>
                <a:tc>
                  <a:txBody>
                    <a:bodyPr/>
                    <a:lstStyle/>
                    <a:p>
                      <a:pPr algn="r"/>
                      <a:r>
                        <a:rPr lang="fi-FI" sz="1600" dirty="0" smtClean="0"/>
                        <a:t>15</a:t>
                      </a:r>
                      <a:endParaRPr lang="fi-FI" sz="1600" dirty="0"/>
                    </a:p>
                  </a:txBody>
                  <a:tcPr/>
                </a:tc>
                <a:tc>
                  <a:txBody>
                    <a:bodyPr/>
                    <a:lstStyle/>
                    <a:p>
                      <a:pPr algn="r"/>
                      <a:r>
                        <a:rPr lang="fi-FI" sz="1600" dirty="0" smtClean="0"/>
                        <a:t>8</a:t>
                      </a:r>
                      <a:endParaRPr lang="fi-FI" sz="1600" dirty="0"/>
                    </a:p>
                  </a:txBody>
                  <a:tcPr/>
                </a:tc>
                <a:tc>
                  <a:txBody>
                    <a:bodyPr/>
                    <a:lstStyle/>
                    <a:p>
                      <a:pPr algn="r"/>
                      <a:r>
                        <a:rPr lang="fi-FI" sz="1600" dirty="0" smtClean="0"/>
                        <a:t>17</a:t>
                      </a:r>
                      <a:endParaRPr lang="fi-FI" sz="1600" dirty="0"/>
                    </a:p>
                  </a:txBody>
                  <a:tcPr/>
                </a:tc>
                <a:tc>
                  <a:txBody>
                    <a:bodyPr/>
                    <a:lstStyle/>
                    <a:p>
                      <a:pPr algn="r"/>
                      <a:r>
                        <a:rPr lang="fi-FI" sz="1600" dirty="0" smtClean="0"/>
                        <a:t>16</a:t>
                      </a:r>
                      <a:endParaRPr lang="fi-FI" sz="1600" dirty="0"/>
                    </a:p>
                  </a:txBody>
                  <a:tcPr/>
                </a:tc>
                <a:tc>
                  <a:txBody>
                    <a:bodyPr/>
                    <a:lstStyle/>
                    <a:p>
                      <a:pPr algn="r"/>
                      <a:r>
                        <a:rPr lang="fi-FI" sz="1600" dirty="0" smtClean="0"/>
                        <a:t>9</a:t>
                      </a:r>
                      <a:endParaRPr lang="fi-FI" sz="1600" dirty="0"/>
                    </a:p>
                  </a:txBody>
                  <a:tcPr/>
                </a:tc>
                <a:tc>
                  <a:txBody>
                    <a:bodyPr/>
                    <a:lstStyle/>
                    <a:p>
                      <a:pPr algn="r"/>
                      <a:r>
                        <a:rPr lang="fi-FI" sz="1600" dirty="0" smtClean="0"/>
                        <a:t>10</a:t>
                      </a:r>
                      <a:endParaRPr lang="fi-FI" sz="1600" dirty="0"/>
                    </a:p>
                  </a:txBody>
                  <a:tcPr/>
                </a:tc>
                <a:tc>
                  <a:txBody>
                    <a:bodyPr/>
                    <a:lstStyle/>
                    <a:p>
                      <a:pPr algn="r"/>
                      <a:r>
                        <a:rPr lang="fi-FI" sz="1600" dirty="0" smtClean="0"/>
                        <a:t>12</a:t>
                      </a:r>
                      <a:endParaRPr lang="fi-FI" sz="1800" dirty="0"/>
                    </a:p>
                  </a:txBody>
                  <a:tcPr/>
                </a:tc>
                <a:extLst>
                  <a:ext uri="{0D108BD9-81ED-4DB2-BD59-A6C34878D82A}">
                    <a16:rowId xmlns:a16="http://schemas.microsoft.com/office/drawing/2014/main" val="10004"/>
                  </a:ext>
                </a:extLst>
              </a:tr>
            </a:tbl>
          </a:graphicData>
        </a:graphic>
      </p:graphicFrame>
      <p:sp>
        <p:nvSpPr>
          <p:cNvPr id="6" name="TextBox 5"/>
          <p:cNvSpPr txBox="1"/>
          <p:nvPr/>
        </p:nvSpPr>
        <p:spPr>
          <a:xfrm>
            <a:off x="4444409" y="3734015"/>
            <a:ext cx="3106390" cy="1131079"/>
          </a:xfrm>
          <a:prstGeom prst="rect">
            <a:avLst/>
          </a:prstGeom>
          <a:noFill/>
        </p:spPr>
        <p:txBody>
          <a:bodyPr wrap="square" rtlCol="0">
            <a:spAutoFit/>
          </a:bodyPr>
          <a:lstStyle/>
          <a:p>
            <a:r>
              <a:rPr lang="fi-FI" dirty="0" err="1" smtClean="0"/>
              <a:t>Note</a:t>
            </a:r>
            <a:r>
              <a:rPr lang="fi-FI" dirty="0" smtClean="0"/>
              <a:t>:</a:t>
            </a:r>
          </a:p>
          <a:p>
            <a:pPr marL="285750" indent="-285750">
              <a:buFont typeface="Arial" panose="020B0604020202020204" pitchFamily="34" charset="0"/>
              <a:buChar char="•"/>
            </a:pPr>
            <a:r>
              <a:rPr lang="fi-FI" dirty="0" err="1" smtClean="0"/>
              <a:t>NRENs</a:t>
            </a:r>
            <a:r>
              <a:rPr lang="fi-FI" dirty="0" smtClean="0"/>
              <a:t> </a:t>
            </a:r>
            <a:r>
              <a:rPr lang="fi-FI" dirty="0" err="1" smtClean="0"/>
              <a:t>includes</a:t>
            </a:r>
            <a:r>
              <a:rPr lang="fi-FI" dirty="0" smtClean="0"/>
              <a:t> CEENET </a:t>
            </a:r>
            <a:r>
              <a:rPr lang="fi-FI" dirty="0" err="1" smtClean="0"/>
              <a:t>from</a:t>
            </a:r>
            <a:r>
              <a:rPr lang="fi-FI" dirty="0" smtClean="0"/>
              <a:t> GN3plus </a:t>
            </a:r>
            <a:r>
              <a:rPr lang="fi-FI" dirty="0" err="1" smtClean="0"/>
              <a:t>onwards</a:t>
            </a:r>
            <a:endParaRPr lang="fi-FI" dirty="0"/>
          </a:p>
          <a:p>
            <a:pPr marL="285750" indent="-285750">
              <a:buFont typeface="Arial" panose="020B0604020202020204" pitchFamily="34" charset="0"/>
              <a:buChar char="•"/>
            </a:pPr>
            <a:r>
              <a:rPr lang="fi-FI" dirty="0" err="1" smtClean="0"/>
              <a:t>BPDs</a:t>
            </a:r>
            <a:r>
              <a:rPr lang="fi-FI" dirty="0" smtClean="0"/>
              <a:t> in GN4-1 </a:t>
            </a:r>
            <a:r>
              <a:rPr lang="fi-FI" dirty="0" err="1" smtClean="0"/>
              <a:t>will</a:t>
            </a:r>
            <a:r>
              <a:rPr lang="fi-FI" dirty="0" smtClean="0"/>
              <a:t> </a:t>
            </a:r>
            <a:r>
              <a:rPr lang="fi-FI" dirty="0" err="1" smtClean="0"/>
              <a:t>be</a:t>
            </a:r>
            <a:r>
              <a:rPr lang="fi-FI" dirty="0" smtClean="0"/>
              <a:t> </a:t>
            </a:r>
            <a:r>
              <a:rPr lang="fi-FI" dirty="0" err="1" smtClean="0"/>
              <a:t>larger</a:t>
            </a:r>
            <a:r>
              <a:rPr lang="fi-FI" dirty="0" smtClean="0"/>
              <a:t> as </a:t>
            </a:r>
            <a:r>
              <a:rPr lang="fi-FI" dirty="0" err="1" smtClean="0"/>
              <a:t>it’s</a:t>
            </a:r>
            <a:r>
              <a:rPr lang="fi-FI" dirty="0" smtClean="0"/>
              <a:t> </a:t>
            </a:r>
            <a:r>
              <a:rPr lang="fi-FI" dirty="0" err="1" smtClean="0"/>
              <a:t>not</a:t>
            </a:r>
            <a:r>
              <a:rPr lang="fi-FI" dirty="0" smtClean="0"/>
              <a:t> </a:t>
            </a:r>
            <a:r>
              <a:rPr lang="fi-FI" dirty="0" err="1" smtClean="0"/>
              <a:t>completed</a:t>
            </a:r>
            <a:endParaRPr lang="fi-FI" dirty="0"/>
          </a:p>
        </p:txBody>
      </p:sp>
    </p:spTree>
    <p:extLst>
      <p:ext uri="{BB962C8B-B14F-4D97-AF65-F5344CB8AC3E}">
        <p14:creationId xmlns:p14="http://schemas.microsoft.com/office/powerpoint/2010/main" val="1903956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11</a:t>
            </a:fld>
            <a:endParaRPr lang="en-GB"/>
          </a:p>
        </p:txBody>
      </p:sp>
      <p:sp>
        <p:nvSpPr>
          <p:cNvPr id="3" name="Title 2"/>
          <p:cNvSpPr>
            <a:spLocks noGrp="1"/>
          </p:cNvSpPr>
          <p:nvPr>
            <p:ph type="title"/>
          </p:nvPr>
        </p:nvSpPr>
        <p:spPr/>
        <p:txBody>
          <a:bodyPr/>
          <a:lstStyle/>
          <a:p>
            <a:r>
              <a:rPr lang="fi-FI" dirty="0"/>
              <a:t>Short </a:t>
            </a:r>
            <a:r>
              <a:rPr lang="fi-FI" dirty="0" err="1"/>
              <a:t>Summary</a:t>
            </a:r>
            <a:r>
              <a:rPr lang="fi-FI" dirty="0"/>
              <a:t> of Campus Best </a:t>
            </a:r>
            <a:r>
              <a:rPr lang="fi-FI" dirty="0" err="1"/>
              <a:t>Practices</a:t>
            </a:r>
            <a:r>
              <a:rPr lang="fi-FI" dirty="0"/>
              <a:t> in </a:t>
            </a:r>
            <a:r>
              <a:rPr lang="fi-FI" dirty="0" err="1"/>
              <a:t>the</a:t>
            </a:r>
            <a:r>
              <a:rPr lang="fi-FI" dirty="0"/>
              <a:t> GÉANT Project </a:t>
            </a:r>
            <a:r>
              <a:rPr lang="fi-FI" dirty="0" smtClean="0"/>
              <a:t>(2/2</a:t>
            </a:r>
            <a:r>
              <a:rPr lang="fi-FI" dirty="0"/>
              <a:t>)</a:t>
            </a:r>
          </a:p>
        </p:txBody>
      </p:sp>
      <p:graphicFrame>
        <p:nvGraphicFramePr>
          <p:cNvPr id="12" name="Chart 11"/>
          <p:cNvGraphicFramePr/>
          <p:nvPr>
            <p:extLst>
              <p:ext uri="{D42A27DB-BD31-4B8C-83A1-F6EECF244321}">
                <p14:modId xmlns:p14="http://schemas.microsoft.com/office/powerpoint/2010/main" val="3872673929"/>
              </p:ext>
            </p:extLst>
          </p:nvPr>
        </p:nvGraphicFramePr>
        <p:xfrm>
          <a:off x="1524000" y="1050159"/>
          <a:ext cx="6096000" cy="355359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71697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12</a:t>
            </a:fld>
            <a:endParaRPr lang="en-GB"/>
          </a:p>
        </p:txBody>
      </p:sp>
      <p:sp>
        <p:nvSpPr>
          <p:cNvPr id="3" name="Title 2"/>
          <p:cNvSpPr>
            <a:spLocks noGrp="1"/>
          </p:cNvSpPr>
          <p:nvPr>
            <p:ph type="title"/>
          </p:nvPr>
        </p:nvSpPr>
        <p:spPr/>
        <p:txBody>
          <a:bodyPr/>
          <a:lstStyle/>
          <a:p>
            <a:r>
              <a:rPr lang="en-IE" dirty="0" smtClean="0"/>
              <a:t>Green </a:t>
            </a:r>
            <a:r>
              <a:rPr lang="en-IE" dirty="0"/>
              <a:t>T</a:t>
            </a:r>
            <a:r>
              <a:rPr lang="en-IE" dirty="0" smtClean="0"/>
              <a:t>eam Activities</a:t>
            </a:r>
            <a:endParaRPr lang="en-IE" dirty="0"/>
          </a:p>
        </p:txBody>
      </p:sp>
      <p:sp>
        <p:nvSpPr>
          <p:cNvPr id="4" name="TextBox 3"/>
          <p:cNvSpPr txBox="1"/>
          <p:nvPr/>
        </p:nvSpPr>
        <p:spPr>
          <a:xfrm>
            <a:off x="341735" y="1348154"/>
            <a:ext cx="7954624" cy="3293209"/>
          </a:xfrm>
          <a:prstGeom prst="rect">
            <a:avLst/>
          </a:prstGeom>
          <a:noFill/>
        </p:spPr>
        <p:txBody>
          <a:bodyPr wrap="square" rtlCol="0">
            <a:spAutoFit/>
          </a:bodyPr>
          <a:lstStyle/>
          <a:p>
            <a:pPr marL="285750" indent="-285750">
              <a:buFont typeface="Arial" panose="020B0604020202020204" pitchFamily="34" charset="0"/>
              <a:buChar char="•"/>
            </a:pPr>
            <a:r>
              <a:rPr lang="en-IE" sz="1600" dirty="0" smtClean="0"/>
              <a:t>From GN3 to  GN4 Phase1 NREN involvement grown from 5 to 13</a:t>
            </a:r>
          </a:p>
          <a:p>
            <a:r>
              <a:rPr lang="en-IE" sz="1600" dirty="0"/>
              <a:t> </a:t>
            </a:r>
            <a:r>
              <a:rPr lang="en-IE" sz="1600" dirty="0" smtClean="0"/>
              <a:t>                    2 other NRENS could not be accommodated in GN3Plus PSNC and DEIC </a:t>
            </a:r>
          </a:p>
          <a:p>
            <a:pPr marL="285750" indent="-285750">
              <a:buFont typeface="Arial" panose="020B0604020202020204" pitchFamily="34" charset="0"/>
              <a:buChar char="•"/>
            </a:pPr>
            <a:endParaRPr lang="en-IE" sz="1600" dirty="0"/>
          </a:p>
          <a:p>
            <a:pPr marL="285750" indent="-285750">
              <a:buFont typeface="Arial" panose="020B0604020202020204" pitchFamily="34" charset="0"/>
              <a:buChar char="•"/>
            </a:pPr>
            <a:r>
              <a:rPr lang="en-IE" sz="1600" dirty="0" smtClean="0"/>
              <a:t>15 Environmental Sustainability Policies  generated</a:t>
            </a:r>
          </a:p>
          <a:p>
            <a:pPr marL="285750" indent="-285750">
              <a:buFont typeface="Arial" panose="020B0604020202020204" pitchFamily="34" charset="0"/>
              <a:buChar char="•"/>
            </a:pPr>
            <a:endParaRPr lang="en-IE" sz="1600" dirty="0"/>
          </a:p>
          <a:p>
            <a:pPr marL="285750" indent="-285750">
              <a:buFont typeface="Arial" panose="020B0604020202020204" pitchFamily="34" charset="0"/>
              <a:buChar char="•"/>
            </a:pPr>
            <a:r>
              <a:rPr lang="en-IE" sz="1600" dirty="0" smtClean="0"/>
              <a:t>22 Green House Gas  GHG Emissions  available on eCO2meter with 3 more in progress</a:t>
            </a:r>
          </a:p>
          <a:p>
            <a:pPr marL="285750" indent="-285750">
              <a:buFont typeface="Arial" panose="020B0604020202020204" pitchFamily="34" charset="0"/>
              <a:buChar char="•"/>
            </a:pPr>
            <a:endParaRPr lang="en-IE" sz="1600" dirty="0"/>
          </a:p>
          <a:p>
            <a:pPr marL="285750" indent="-285750">
              <a:buFont typeface="Arial" panose="020B0604020202020204" pitchFamily="34" charset="0"/>
              <a:buChar char="•"/>
            </a:pPr>
            <a:r>
              <a:rPr lang="en-IE" sz="1600" dirty="0" smtClean="0"/>
              <a:t>30 Test Case / Good Work  Practice documents generated based on work experiences.</a:t>
            </a:r>
          </a:p>
          <a:p>
            <a:pPr marL="285750" indent="-285750">
              <a:buFont typeface="Arial" panose="020B0604020202020204" pitchFamily="34" charset="0"/>
              <a:buChar char="•"/>
            </a:pPr>
            <a:endParaRPr lang="en-IE" sz="1600" dirty="0"/>
          </a:p>
          <a:p>
            <a:pPr marL="285750" indent="-285750">
              <a:buFont typeface="Arial" panose="020B0604020202020204" pitchFamily="34" charset="0"/>
              <a:buChar char="•"/>
            </a:pPr>
            <a:r>
              <a:rPr lang="en-IE" sz="1600" dirty="0" smtClean="0"/>
              <a:t>1 Training event per year with external groups such as TF-MSP  or NREN selected groups</a:t>
            </a:r>
          </a:p>
          <a:p>
            <a:pPr marL="285750" indent="-285750">
              <a:buFont typeface="Arial" panose="020B0604020202020204" pitchFamily="34" charset="0"/>
              <a:buChar char="•"/>
            </a:pPr>
            <a:endParaRPr lang="en-IE" sz="1600" dirty="0"/>
          </a:p>
          <a:p>
            <a:pPr marL="285750" indent="-285750">
              <a:buFont typeface="Arial" panose="020B0604020202020204" pitchFamily="34" charset="0"/>
              <a:buChar char="•"/>
            </a:pPr>
            <a:r>
              <a:rPr lang="en-IE" sz="1600" dirty="0" smtClean="0"/>
              <a:t>1 NREN now certified as  Federation for Environmental Education FEE Green Campus / Eco University Partner</a:t>
            </a:r>
            <a:endParaRPr lang="en-IE" sz="1600" dirty="0"/>
          </a:p>
        </p:txBody>
      </p:sp>
    </p:spTree>
    <p:extLst>
      <p:ext uri="{BB962C8B-B14F-4D97-AF65-F5344CB8AC3E}">
        <p14:creationId xmlns:p14="http://schemas.microsoft.com/office/powerpoint/2010/main" val="4061865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pPr marL="0" indent="0" algn="ctr">
              <a:buNone/>
            </a:pPr>
            <a:endParaRPr lang="fi-FI" sz="2000" dirty="0" smtClean="0"/>
          </a:p>
          <a:p>
            <a:pPr marL="0" indent="0" algn="ctr">
              <a:buNone/>
            </a:pPr>
            <a:endParaRPr lang="fi-FI" sz="2000" dirty="0" smtClean="0"/>
          </a:p>
          <a:p>
            <a:pPr marL="0" indent="0" algn="ctr">
              <a:buNone/>
            </a:pPr>
            <a:r>
              <a:rPr lang="fi-FI" sz="3200" dirty="0" smtClean="0"/>
              <a:t>Join </a:t>
            </a:r>
            <a:r>
              <a:rPr lang="fi-FI" sz="3200" dirty="0" err="1" smtClean="0"/>
              <a:t>the</a:t>
            </a:r>
            <a:r>
              <a:rPr lang="fi-FI" sz="3200" dirty="0" smtClean="0"/>
              <a:t> </a:t>
            </a:r>
            <a:r>
              <a:rPr lang="fi-FI" sz="3200" dirty="0" err="1" smtClean="0"/>
              <a:t>new</a:t>
            </a:r>
            <a:r>
              <a:rPr lang="fi-FI" sz="3200" dirty="0" smtClean="0"/>
              <a:t> SIG!</a:t>
            </a:r>
          </a:p>
          <a:p>
            <a:pPr marL="342900" lvl="1" indent="0" algn="ctr">
              <a:buNone/>
            </a:pPr>
            <a:r>
              <a:rPr lang="fi-FI" sz="3200" dirty="0">
                <a:hlinkClick r:id="rId2"/>
              </a:rPr>
              <a:t>https://</a:t>
            </a:r>
            <a:r>
              <a:rPr lang="fi-FI" sz="3200" dirty="0" smtClean="0">
                <a:hlinkClick r:id="rId2"/>
              </a:rPr>
              <a:t>lists.geant.org/sympa/info/scope</a:t>
            </a:r>
            <a:endParaRPr lang="fi-FI" sz="3200" dirty="0" smtClean="0"/>
          </a:p>
          <a:p>
            <a:pPr marL="342900" lvl="1" indent="0" algn="ctr">
              <a:buNone/>
            </a:pPr>
            <a:endParaRPr lang="fi-FI" sz="1850" dirty="0"/>
          </a:p>
        </p:txBody>
      </p:sp>
      <p:sp>
        <p:nvSpPr>
          <p:cNvPr id="2" name="Slide Number Placeholder 1"/>
          <p:cNvSpPr>
            <a:spLocks noGrp="1"/>
          </p:cNvSpPr>
          <p:nvPr>
            <p:ph type="sldNum" sz="quarter" idx="12"/>
          </p:nvPr>
        </p:nvSpPr>
        <p:spPr/>
        <p:txBody>
          <a:bodyPr/>
          <a:lstStyle/>
          <a:p>
            <a:fld id="{6F576E6A-F32A-4612-884C-86870357C6B4}" type="slidenum">
              <a:rPr lang="en-GB" smtClean="0"/>
              <a:t>13</a:t>
            </a:fld>
            <a:endParaRPr lang="en-GB"/>
          </a:p>
        </p:txBody>
      </p:sp>
      <p:sp>
        <p:nvSpPr>
          <p:cNvPr id="3" name="Title 2"/>
          <p:cNvSpPr>
            <a:spLocks noGrp="1"/>
          </p:cNvSpPr>
          <p:nvPr>
            <p:ph type="title"/>
          </p:nvPr>
        </p:nvSpPr>
        <p:spPr/>
        <p:txBody>
          <a:bodyPr/>
          <a:lstStyle/>
          <a:p>
            <a:r>
              <a:rPr lang="fi-FI" dirty="0" smtClean="0"/>
              <a:t>Time to Join! </a:t>
            </a:r>
            <a:r>
              <a:rPr lang="fi-FI" dirty="0"/>
              <a:t>Green Team and CBP </a:t>
            </a:r>
            <a:r>
              <a:rPr lang="fi-FI" dirty="0" err="1"/>
              <a:t>are</a:t>
            </a:r>
            <a:r>
              <a:rPr lang="fi-FI" dirty="0"/>
              <a:t> </a:t>
            </a:r>
            <a:r>
              <a:rPr lang="fi-FI" dirty="0" err="1"/>
              <a:t>merging</a:t>
            </a:r>
            <a:r>
              <a:rPr lang="fi-FI" dirty="0"/>
              <a:t> to a </a:t>
            </a:r>
            <a:r>
              <a:rPr lang="fi-FI" dirty="0" smtClean="0"/>
              <a:t>SIG!</a:t>
            </a:r>
            <a:endParaRPr lang="fi-FI"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160" y="2970179"/>
            <a:ext cx="2959330" cy="1662546"/>
          </a:xfrm>
          <a:prstGeom prst="rect">
            <a:avLst/>
          </a:prstGeom>
        </p:spPr>
      </p:pic>
    </p:spTree>
    <p:extLst>
      <p:ext uri="{BB962C8B-B14F-4D97-AF65-F5344CB8AC3E}">
        <p14:creationId xmlns:p14="http://schemas.microsoft.com/office/powerpoint/2010/main" val="3707799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F576E6A-F32A-4612-884C-86870357C6B4}" type="slidenum">
              <a:rPr lang="en-GB" smtClean="0"/>
              <a:pPr/>
              <a:t>14</a:t>
            </a:fld>
            <a:endParaRPr lang="en-GB" dirty="0"/>
          </a:p>
        </p:txBody>
      </p:sp>
      <p:sp>
        <p:nvSpPr>
          <p:cNvPr id="3" name="Text Placeholder 2"/>
          <p:cNvSpPr>
            <a:spLocks noGrp="1"/>
          </p:cNvSpPr>
          <p:nvPr>
            <p:ph type="body" sz="quarter" idx="11"/>
          </p:nvPr>
        </p:nvSpPr>
        <p:spPr/>
        <p:txBody>
          <a:bodyPr/>
          <a:lstStyle/>
          <a:p>
            <a:endParaRPr lang="en-GB"/>
          </a:p>
        </p:txBody>
      </p:sp>
      <p:sp>
        <p:nvSpPr>
          <p:cNvPr id="4" name="Content Placeholder 3"/>
          <p:cNvSpPr>
            <a:spLocks noGrp="1"/>
          </p:cNvSpPr>
          <p:nvPr>
            <p:ph sz="quarter" idx="12"/>
          </p:nvPr>
        </p:nvSpPr>
        <p:spPr/>
        <p:txBody>
          <a:bodyPr/>
          <a:lstStyle/>
          <a:p>
            <a:endParaRPr lang="en-GB"/>
          </a:p>
        </p:txBody>
      </p:sp>
      <p:sp>
        <p:nvSpPr>
          <p:cNvPr id="5" name="Text Placeholder 4"/>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9384157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Agenda</a:t>
            </a:r>
            <a:br>
              <a:rPr lang="en-IE" dirty="0" smtClean="0"/>
            </a:br>
            <a:endParaRPr lang="en-IE" dirty="0"/>
          </a:p>
        </p:txBody>
      </p:sp>
      <p:sp>
        <p:nvSpPr>
          <p:cNvPr id="3" name="Content Placeholder 2"/>
          <p:cNvSpPr>
            <a:spLocks noGrp="1"/>
          </p:cNvSpPr>
          <p:nvPr>
            <p:ph idx="1"/>
          </p:nvPr>
        </p:nvSpPr>
        <p:spPr>
          <a:xfrm>
            <a:off x="333377" y="942680"/>
            <a:ext cx="8181975" cy="4308050"/>
          </a:xfrm>
        </p:spPr>
        <p:txBody>
          <a:bodyPr>
            <a:normAutofit fontScale="55000" lnSpcReduction="20000"/>
          </a:bodyPr>
          <a:lstStyle/>
          <a:p>
            <a:r>
              <a:rPr lang="en-IE" sz="2600" dirty="0" smtClean="0"/>
              <a:t>Notes </a:t>
            </a:r>
            <a:r>
              <a:rPr lang="en-IE" sz="2600" dirty="0"/>
              <a:t>f</a:t>
            </a:r>
            <a:r>
              <a:rPr lang="en-IE" sz="2600" dirty="0" smtClean="0"/>
              <a:t>rom 1</a:t>
            </a:r>
            <a:r>
              <a:rPr lang="en-IE" sz="2600" baseline="30000" dirty="0" smtClean="0"/>
              <a:t>st</a:t>
            </a:r>
            <a:r>
              <a:rPr lang="en-IE" sz="2600" dirty="0" smtClean="0"/>
              <a:t> GEANT Community Meeting</a:t>
            </a:r>
          </a:p>
          <a:p>
            <a:endParaRPr lang="en-IE" sz="2600" dirty="0" smtClean="0"/>
          </a:p>
          <a:p>
            <a:r>
              <a:rPr lang="en-IE" sz="2600" dirty="0" smtClean="0"/>
              <a:t>Items to discuss / progress during this </a:t>
            </a:r>
            <a:r>
              <a:rPr lang="en-IE" sz="2600" dirty="0" smtClean="0"/>
              <a:t>meeting</a:t>
            </a:r>
          </a:p>
          <a:p>
            <a:endParaRPr lang="en-IE" sz="2600" dirty="0"/>
          </a:p>
          <a:p>
            <a:pPr lvl="1"/>
            <a:r>
              <a:rPr lang="en-IE" sz="2900" dirty="0" smtClean="0"/>
              <a:t> SCOPE manifesto and charter</a:t>
            </a:r>
          </a:p>
          <a:p>
            <a:pPr lvl="1"/>
            <a:endParaRPr lang="en-IE" sz="2900" dirty="0" smtClean="0"/>
          </a:p>
          <a:p>
            <a:pPr lvl="1"/>
            <a:r>
              <a:rPr lang="en-IE" sz="2900" dirty="0" smtClean="0"/>
              <a:t>I</a:t>
            </a:r>
            <a:r>
              <a:rPr lang="en-IE" sz="2900" dirty="0" smtClean="0"/>
              <a:t>nternal </a:t>
            </a:r>
            <a:r>
              <a:rPr lang="en-IE" sz="2900" dirty="0" smtClean="0"/>
              <a:t>organisation and structure</a:t>
            </a:r>
          </a:p>
          <a:p>
            <a:pPr marL="342900" lvl="1" indent="0">
              <a:buNone/>
            </a:pPr>
            <a:r>
              <a:rPr lang="en-IE" sz="2900" dirty="0" smtClean="0"/>
              <a:t> </a:t>
            </a:r>
          </a:p>
          <a:p>
            <a:pPr lvl="1"/>
            <a:r>
              <a:rPr lang="en-IE" sz="2900" dirty="0" smtClean="0"/>
              <a:t>Web Presence, visibility  </a:t>
            </a:r>
          </a:p>
          <a:p>
            <a:pPr lvl="1"/>
            <a:endParaRPr lang="en-IE" sz="2900" dirty="0" smtClean="0"/>
          </a:p>
          <a:p>
            <a:pPr lvl="1"/>
            <a:r>
              <a:rPr lang="en-IE" sz="2900" dirty="0" smtClean="0"/>
              <a:t> Evacuation and storage of the current document libraries</a:t>
            </a:r>
          </a:p>
          <a:p>
            <a:pPr lvl="1"/>
            <a:endParaRPr lang="en-IE" sz="2900" dirty="0" smtClean="0"/>
          </a:p>
          <a:p>
            <a:pPr lvl="1"/>
            <a:r>
              <a:rPr lang="en-IE" sz="2900" dirty="0" smtClean="0"/>
              <a:t> What we promised to deliver</a:t>
            </a:r>
          </a:p>
          <a:p>
            <a:pPr lvl="1"/>
            <a:endParaRPr lang="en-IE" sz="2900" dirty="0"/>
          </a:p>
          <a:p>
            <a:pPr lvl="1"/>
            <a:r>
              <a:rPr lang="en-IE" sz="2900" dirty="0" smtClean="0"/>
              <a:t> what will we do for the next meeting?</a:t>
            </a:r>
          </a:p>
          <a:p>
            <a:pPr marL="0" indent="0">
              <a:buNone/>
            </a:pPr>
            <a:r>
              <a:rPr lang="en-IE" dirty="0" smtClean="0"/>
              <a:t/>
            </a:r>
            <a:br>
              <a:rPr lang="en-IE" dirty="0" smtClean="0"/>
            </a:br>
            <a:endParaRPr lang="en-IE" dirty="0" smtClean="0"/>
          </a:p>
          <a:p>
            <a:pPr marL="0" indent="0">
              <a:buNone/>
            </a:pPr>
            <a:r>
              <a:rPr lang="en-IE" dirty="0" smtClean="0"/>
              <a:t/>
            </a:r>
            <a:br>
              <a:rPr lang="en-IE" dirty="0" smtClean="0"/>
            </a:br>
            <a:endParaRPr lang="en-IE" dirty="0" smtClean="0"/>
          </a:p>
          <a:p>
            <a:endParaRPr lang="en-IE" dirty="0"/>
          </a:p>
        </p:txBody>
      </p:sp>
    </p:spTree>
    <p:extLst>
      <p:ext uri="{BB962C8B-B14F-4D97-AF65-F5344CB8AC3E}">
        <p14:creationId xmlns:p14="http://schemas.microsoft.com/office/powerpoint/2010/main" val="4267200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Content Placeholder 2"/>
          <p:cNvSpPr>
            <a:spLocks noGrp="1"/>
          </p:cNvSpPr>
          <p:nvPr>
            <p:ph idx="1"/>
          </p:nvPr>
        </p:nvSpPr>
        <p:spPr/>
        <p:txBody>
          <a:bodyPr/>
          <a:lstStyle/>
          <a:p>
            <a:pPr marL="0" indent="0" algn="ctr">
              <a:buNone/>
            </a:pPr>
            <a:r>
              <a:rPr lang="en-IE" sz="3200" dirty="0" smtClean="0"/>
              <a:t>Notes from  </a:t>
            </a:r>
          </a:p>
          <a:p>
            <a:pPr marL="0" indent="0" algn="ctr">
              <a:buNone/>
            </a:pPr>
            <a:r>
              <a:rPr lang="en-GB" sz="3200" dirty="0" smtClean="0"/>
              <a:t>1</a:t>
            </a:r>
            <a:r>
              <a:rPr lang="en-GB" sz="3200" baseline="30000" dirty="0" smtClean="0"/>
              <a:t>st</a:t>
            </a:r>
            <a:r>
              <a:rPr lang="en-GB" sz="3200" dirty="0" smtClean="0"/>
              <a:t> </a:t>
            </a:r>
            <a:r>
              <a:rPr lang="en-GB" sz="3200" dirty="0"/>
              <a:t>meeting of the GÉANT Community </a:t>
            </a:r>
            <a:r>
              <a:rPr lang="en-GB" sz="3200" dirty="0" smtClean="0"/>
              <a:t>Committee</a:t>
            </a:r>
            <a:r>
              <a:rPr lang="en-IE" sz="3200" dirty="0" smtClean="0"/>
              <a:t> </a:t>
            </a:r>
          </a:p>
          <a:p>
            <a:pPr marL="0" indent="0" algn="ctr">
              <a:buNone/>
            </a:pPr>
            <a:r>
              <a:rPr lang="en-IE" sz="3200" dirty="0" smtClean="0"/>
              <a:t> </a:t>
            </a:r>
            <a:r>
              <a:rPr lang="en-GB" sz="3200" dirty="0" smtClean="0"/>
              <a:t>held on 26</a:t>
            </a:r>
            <a:r>
              <a:rPr lang="en-GB" sz="3200" baseline="30000" dirty="0" smtClean="0"/>
              <a:t>th</a:t>
            </a:r>
            <a:r>
              <a:rPr lang="en-GB" sz="3200" dirty="0" smtClean="0"/>
              <a:t> </a:t>
            </a:r>
            <a:r>
              <a:rPr lang="en-GB" sz="3200" dirty="0"/>
              <a:t>April 2016, </a:t>
            </a:r>
            <a:endParaRPr lang="en-GB" sz="3200" dirty="0" smtClean="0"/>
          </a:p>
          <a:p>
            <a:pPr marL="0" indent="0" algn="ctr">
              <a:buNone/>
            </a:pPr>
            <a:r>
              <a:rPr lang="en-GB" sz="3200" dirty="0" smtClean="0"/>
              <a:t>Amsterdam</a:t>
            </a:r>
            <a:r>
              <a:rPr lang="en-GB" sz="3200" dirty="0"/>
              <a:t>, Netherlands</a:t>
            </a:r>
            <a:endParaRPr lang="en-IE" sz="3200" dirty="0"/>
          </a:p>
          <a:p>
            <a:pPr marL="0" indent="0">
              <a:buNone/>
            </a:pPr>
            <a:r>
              <a:rPr lang="en-GB" sz="3200" dirty="0"/>
              <a:t> </a:t>
            </a:r>
            <a:endParaRPr lang="en-IE" sz="3200" dirty="0"/>
          </a:p>
          <a:p>
            <a:endParaRPr lang="en-IE" dirty="0"/>
          </a:p>
        </p:txBody>
      </p:sp>
    </p:spTree>
    <p:extLst>
      <p:ext uri="{BB962C8B-B14F-4D97-AF65-F5344CB8AC3E}">
        <p14:creationId xmlns:p14="http://schemas.microsoft.com/office/powerpoint/2010/main" val="2965771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2800" dirty="0" smtClean="0"/>
              <a:t>Recommendations</a:t>
            </a:r>
            <a:endParaRPr lang="en-IE" sz="2800" dirty="0"/>
          </a:p>
        </p:txBody>
      </p:sp>
      <p:sp>
        <p:nvSpPr>
          <p:cNvPr id="3" name="Content Placeholder 2"/>
          <p:cNvSpPr>
            <a:spLocks noGrp="1"/>
          </p:cNvSpPr>
          <p:nvPr>
            <p:ph idx="1"/>
          </p:nvPr>
        </p:nvSpPr>
        <p:spPr/>
        <p:txBody>
          <a:bodyPr>
            <a:normAutofit/>
          </a:bodyPr>
          <a:lstStyle/>
          <a:p>
            <a:r>
              <a:rPr lang="en-GB" sz="1800" dirty="0"/>
              <a:t>It was recommended that the group be slightly less ambitious with its KPIs and outputs for the first year – setting perhaps a limit of 2-3 activities.  If other targets are hit, this can be seen as an additional benefit.  </a:t>
            </a:r>
            <a:endParaRPr lang="en-IE" sz="1800" dirty="0"/>
          </a:p>
          <a:p>
            <a:r>
              <a:rPr lang="en-GB" sz="1800" dirty="0"/>
              <a:t>It was also requested that the SCOPE group make sure that it builds good relationships with other SIGs and Task Forces when working on topics that are relevant (e.g. documents on security should be shared / reviewed by TF-CSIRT and SIG-ISM etc.).  </a:t>
            </a:r>
            <a:endParaRPr lang="en-IE" sz="1800" dirty="0"/>
          </a:p>
          <a:p>
            <a:r>
              <a:rPr lang="en-GB" sz="1800" dirty="0"/>
              <a:t>Members recommended that SIG SCOPE should be approved as is for a one-year period with a review on the dual split between the two topics in 2017 subject to the concerns in these minutes being addressed. </a:t>
            </a:r>
            <a:endParaRPr lang="en-IE" sz="1800" dirty="0"/>
          </a:p>
          <a:p>
            <a:endParaRPr lang="en-IE" dirty="0"/>
          </a:p>
        </p:txBody>
      </p:sp>
    </p:spTree>
    <p:extLst>
      <p:ext uri="{BB962C8B-B14F-4D97-AF65-F5344CB8AC3E}">
        <p14:creationId xmlns:p14="http://schemas.microsoft.com/office/powerpoint/2010/main" val="3447340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1800" dirty="0"/>
              <a:t>The main topics covered by the new SIG would include, but would not be limited to: </a:t>
            </a:r>
          </a:p>
          <a:p>
            <a:pPr lvl="1"/>
            <a:r>
              <a:rPr lang="en-US" sz="1600" dirty="0"/>
              <a:t>a. To facilitate knowledge exchange and collaboration between IT staff, with a focus on Campus issues and Green IT technologies;</a:t>
            </a:r>
          </a:p>
          <a:p>
            <a:pPr lvl="1"/>
            <a:r>
              <a:rPr lang="en-US" sz="1600" dirty="0"/>
              <a:t>b. To enable the continued production of documentation regarding campus best practices and environmental sustainability;</a:t>
            </a:r>
          </a:p>
          <a:p>
            <a:pPr lvl="1"/>
            <a:r>
              <a:rPr lang="en-US" sz="1600" dirty="0"/>
              <a:t>c. To foster face-to-face and online meetings, providing a breeding ground to discuss, elaborate and disseminate early thoughts, brought in by members of the research and education community that can evolve into best practice documents; </a:t>
            </a:r>
          </a:p>
          <a:p>
            <a:pPr lvl="1"/>
            <a:r>
              <a:rPr lang="en-US" sz="1600" dirty="0"/>
              <a:t>d. To co-organize trainings (jointly with organizations requesting them), liaising at the same time with GÉANT training activities;</a:t>
            </a:r>
          </a:p>
          <a:p>
            <a:pPr lvl="1"/>
            <a:r>
              <a:rPr lang="en-US" sz="1600" dirty="0"/>
              <a:t>e. To coordinate the revision of existing campus best practice and green team documents, on a need basis, encouraging document re-use.</a:t>
            </a:r>
          </a:p>
          <a:p>
            <a:endParaRPr lang="en-IE"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en-IE" dirty="0" smtClean="0"/>
              <a:t>Is this our Mission  ??</a:t>
            </a:r>
            <a:endParaRPr lang="en-IE" dirty="0"/>
          </a:p>
        </p:txBody>
      </p:sp>
    </p:spTree>
    <p:extLst>
      <p:ext uri="{BB962C8B-B14F-4D97-AF65-F5344CB8AC3E}">
        <p14:creationId xmlns:p14="http://schemas.microsoft.com/office/powerpoint/2010/main" val="1586372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Content Placeholder 2"/>
          <p:cNvSpPr>
            <a:spLocks noGrp="1"/>
          </p:cNvSpPr>
          <p:nvPr>
            <p:ph idx="1"/>
          </p:nvPr>
        </p:nvSpPr>
        <p:spPr/>
        <p:txBody>
          <a:bodyPr/>
          <a:lstStyle/>
          <a:p>
            <a:r>
              <a:rPr lang="en-GB" sz="2400" b="1" dirty="0"/>
              <a:t>ACTION20160426-04: </a:t>
            </a:r>
            <a:r>
              <a:rPr lang="en-GB" sz="2400" dirty="0"/>
              <a:t>Nicole Harris to take a recommendation to approve SIG SCOPE to the GÉANT Management Team and for a member of staff to be allocated to support this SIG. </a:t>
            </a:r>
            <a:endParaRPr lang="en-GB" sz="2400" dirty="0" smtClean="0"/>
          </a:p>
          <a:p>
            <a:endParaRPr lang="en-IE" sz="2400" dirty="0"/>
          </a:p>
          <a:p>
            <a:r>
              <a:rPr lang="en-GB" sz="2400" b="1" dirty="0"/>
              <a:t>ACTION20160426-05: </a:t>
            </a:r>
            <a:r>
              <a:rPr lang="en-GB" sz="2400" dirty="0"/>
              <a:t>Nadia </a:t>
            </a:r>
            <a:r>
              <a:rPr lang="en-GB" sz="2400" dirty="0" err="1"/>
              <a:t>Sluer</a:t>
            </a:r>
            <a:r>
              <a:rPr lang="en-GB" sz="2400" dirty="0"/>
              <a:t> and Nicole Harris to communicate the need to address less ambitious KPIs and interworking with other TFs and SIGs to the SIG SCOPE steering committee.</a:t>
            </a:r>
            <a:br>
              <a:rPr lang="en-GB" sz="2400" dirty="0"/>
            </a:br>
            <a:endParaRPr lang="en-IE" sz="2400" dirty="0"/>
          </a:p>
          <a:p>
            <a:endParaRPr lang="en-IE" dirty="0"/>
          </a:p>
        </p:txBody>
      </p:sp>
    </p:spTree>
    <p:extLst>
      <p:ext uri="{BB962C8B-B14F-4D97-AF65-F5344CB8AC3E}">
        <p14:creationId xmlns:p14="http://schemas.microsoft.com/office/powerpoint/2010/main" val="659036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7</a:t>
            </a:fld>
            <a:endParaRPr lang="en-GB"/>
          </a:p>
        </p:txBody>
      </p:sp>
      <p:sp>
        <p:nvSpPr>
          <p:cNvPr id="6" name="Title 5"/>
          <p:cNvSpPr>
            <a:spLocks noGrp="1"/>
          </p:cNvSpPr>
          <p:nvPr>
            <p:ph type="title"/>
          </p:nvPr>
        </p:nvSpPr>
        <p:spPr/>
        <p:txBody>
          <a:bodyPr/>
          <a:lstStyle/>
          <a:p>
            <a:r>
              <a:rPr lang="fi-FI" dirty="0"/>
              <a:t>A</a:t>
            </a:r>
            <a:r>
              <a:rPr lang="fi-FI" dirty="0" smtClean="0"/>
              <a:t>ctivity </a:t>
            </a:r>
            <a:r>
              <a:rPr lang="fi-FI" dirty="0" err="1" smtClean="0"/>
              <a:t>areas</a:t>
            </a:r>
            <a:r>
              <a:rPr lang="fi-FI" dirty="0" smtClean="0"/>
              <a:t> (1)</a:t>
            </a:r>
            <a:endParaRPr lang="fi-FI" dirty="0"/>
          </a:p>
        </p:txBody>
      </p:sp>
      <p:grpSp>
        <p:nvGrpSpPr>
          <p:cNvPr id="14" name="Group 13"/>
          <p:cNvGrpSpPr>
            <a:grpSpLocks noChangeAspect="1"/>
          </p:cNvGrpSpPr>
          <p:nvPr/>
        </p:nvGrpSpPr>
        <p:grpSpPr>
          <a:xfrm>
            <a:off x="1335113" y="1440268"/>
            <a:ext cx="6013434" cy="3195431"/>
            <a:chOff x="1554081" y="2069434"/>
            <a:chExt cx="8083213" cy="4295274"/>
          </a:xfrm>
        </p:grpSpPr>
        <p:sp>
          <p:nvSpPr>
            <p:cNvPr id="15" name="Rectangle 14"/>
            <p:cNvSpPr/>
            <p:nvPr/>
          </p:nvSpPr>
          <p:spPr>
            <a:xfrm>
              <a:off x="6208297" y="3958392"/>
              <a:ext cx="1680411" cy="2406316"/>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400" dirty="0"/>
                <a:t>Planning</a:t>
              </a:r>
              <a:endParaRPr lang="en-US" sz="2400" dirty="0"/>
            </a:p>
          </p:txBody>
        </p:sp>
        <p:sp>
          <p:nvSpPr>
            <p:cNvPr id="16" name="Rectangle 15"/>
            <p:cNvSpPr>
              <a:spLocks noChangeAspect="1"/>
            </p:cNvSpPr>
            <p:nvPr/>
          </p:nvSpPr>
          <p:spPr>
            <a:xfrm>
              <a:off x="1554081" y="2502572"/>
              <a:ext cx="2418347" cy="25747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400" dirty="0"/>
                <a:t>BPD</a:t>
              </a:r>
            </a:p>
            <a:p>
              <a:pPr algn="ctr"/>
              <a:r>
                <a:rPr lang="fi-FI" sz="2400" dirty="0" err="1"/>
                <a:t>compilation</a:t>
              </a:r>
              <a:endParaRPr lang="fi-FI" sz="2400" dirty="0"/>
            </a:p>
          </p:txBody>
        </p:sp>
        <p:sp>
          <p:nvSpPr>
            <p:cNvPr id="17" name="Rectangle 16"/>
            <p:cNvSpPr>
              <a:spLocks noChangeAspect="1"/>
            </p:cNvSpPr>
            <p:nvPr/>
          </p:nvSpPr>
          <p:spPr>
            <a:xfrm>
              <a:off x="3972428" y="2069434"/>
              <a:ext cx="3019926" cy="1888958"/>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400" dirty="0" err="1"/>
                <a:t>Workshops</a:t>
              </a:r>
              <a:endParaRPr lang="en-US" sz="2400" dirty="0"/>
            </a:p>
          </p:txBody>
        </p:sp>
        <p:sp>
          <p:nvSpPr>
            <p:cNvPr id="18" name="Rectangle 17"/>
            <p:cNvSpPr>
              <a:spLocks noChangeAspect="1"/>
            </p:cNvSpPr>
            <p:nvPr/>
          </p:nvSpPr>
          <p:spPr>
            <a:xfrm>
              <a:off x="3972428" y="3958393"/>
              <a:ext cx="2235869" cy="147988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400" dirty="0" err="1"/>
                <a:t>Trainings</a:t>
              </a:r>
              <a:endParaRPr lang="en-US" sz="2400" dirty="0"/>
            </a:p>
          </p:txBody>
        </p:sp>
        <p:sp>
          <p:nvSpPr>
            <p:cNvPr id="19" name="Rectangle 18"/>
            <p:cNvSpPr>
              <a:spLocks noChangeAspect="1"/>
            </p:cNvSpPr>
            <p:nvPr/>
          </p:nvSpPr>
          <p:spPr>
            <a:xfrm>
              <a:off x="6992354" y="2237878"/>
              <a:ext cx="2644940" cy="1720514"/>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400" dirty="0" err="1"/>
                <a:t>Dissemination</a:t>
              </a:r>
              <a:endParaRPr lang="en-US" sz="2400" dirty="0"/>
            </a:p>
          </p:txBody>
        </p:sp>
      </p:grpSp>
    </p:spTree>
    <p:extLst>
      <p:ext uri="{BB962C8B-B14F-4D97-AF65-F5344CB8AC3E}">
        <p14:creationId xmlns:p14="http://schemas.microsoft.com/office/powerpoint/2010/main" val="2349358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HEAnet Current Activities</a:t>
            </a:r>
            <a:endParaRPr lang="en-IE" dirty="0"/>
          </a:p>
        </p:txBody>
      </p:sp>
      <p:sp>
        <p:nvSpPr>
          <p:cNvPr id="3" name="Content Placeholder 2"/>
          <p:cNvSpPr>
            <a:spLocks noGrp="1"/>
          </p:cNvSpPr>
          <p:nvPr>
            <p:ph idx="1"/>
          </p:nvPr>
        </p:nvSpPr>
        <p:spPr>
          <a:xfrm>
            <a:off x="628650" y="1369219"/>
            <a:ext cx="7886700" cy="3730640"/>
          </a:xfrm>
        </p:spPr>
        <p:txBody>
          <a:bodyPr>
            <a:normAutofit/>
          </a:bodyPr>
          <a:lstStyle/>
          <a:p>
            <a:r>
              <a:rPr lang="en-IE" sz="1800" dirty="0" smtClean="0"/>
              <a:t>Specification of new Layer 2 and Layer 3 network equipment for deployment in 2016/2017</a:t>
            </a:r>
          </a:p>
          <a:p>
            <a:pPr lvl="1">
              <a:buFont typeface="Wingdings" panose="05000000000000000000" pitchFamily="2" charset="2"/>
              <a:buChar char="§"/>
            </a:pPr>
            <a:r>
              <a:rPr lang="en-IE" sz="1600" dirty="0" smtClean="0"/>
              <a:t>Trying  to optimise port count / slot usage and also trying to reduce power usage  </a:t>
            </a:r>
          </a:p>
          <a:p>
            <a:r>
              <a:rPr lang="en-IE" sz="1800" dirty="0" smtClean="0"/>
              <a:t>Supporting two clients who are starting programs to focus on Energy reduction  by ICT equipment on campus</a:t>
            </a:r>
          </a:p>
          <a:p>
            <a:r>
              <a:rPr lang="en-IE" sz="1800" dirty="0" smtClean="0"/>
              <a:t>Introduction of full 24 by 7  support for clients</a:t>
            </a:r>
          </a:p>
          <a:p>
            <a:r>
              <a:rPr lang="en-IE" sz="1800" dirty="0" smtClean="0"/>
              <a:t>Introduction of full Project Management Office</a:t>
            </a:r>
          </a:p>
          <a:p>
            <a:r>
              <a:rPr lang="en-IE" sz="1800" dirty="0" smtClean="0"/>
              <a:t>DDOS attack mitigation</a:t>
            </a:r>
          </a:p>
          <a:p>
            <a:r>
              <a:rPr lang="en-IE" sz="1800" dirty="0" smtClean="0"/>
              <a:t>Building Cloud Competency support services</a:t>
            </a:r>
            <a:endParaRPr lang="en-IE" sz="1800" dirty="0"/>
          </a:p>
        </p:txBody>
      </p:sp>
    </p:spTree>
    <p:extLst>
      <p:ext uri="{BB962C8B-B14F-4D97-AF65-F5344CB8AC3E}">
        <p14:creationId xmlns:p14="http://schemas.microsoft.com/office/powerpoint/2010/main" val="1125896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9</a:t>
            </a:fld>
            <a:endParaRPr lang="en-GB"/>
          </a:p>
        </p:txBody>
      </p:sp>
      <p:sp>
        <p:nvSpPr>
          <p:cNvPr id="3" name="Title 2"/>
          <p:cNvSpPr>
            <a:spLocks noGrp="1"/>
          </p:cNvSpPr>
          <p:nvPr>
            <p:ph type="title"/>
          </p:nvPr>
        </p:nvSpPr>
        <p:spPr/>
        <p:txBody>
          <a:bodyPr/>
          <a:lstStyle/>
          <a:p>
            <a:endParaRPr lang="en-IE" dirty="0"/>
          </a:p>
        </p:txBody>
      </p:sp>
      <p:sp>
        <p:nvSpPr>
          <p:cNvPr id="4" name="TextBox 3"/>
          <p:cNvSpPr txBox="1"/>
          <p:nvPr/>
        </p:nvSpPr>
        <p:spPr>
          <a:xfrm>
            <a:off x="3493639" y="2402665"/>
            <a:ext cx="2123723" cy="1323439"/>
          </a:xfrm>
          <a:prstGeom prst="rect">
            <a:avLst/>
          </a:prstGeom>
          <a:noFill/>
        </p:spPr>
        <p:txBody>
          <a:bodyPr wrap="none" rtlCol="0">
            <a:spAutoFit/>
          </a:bodyPr>
          <a:lstStyle/>
          <a:p>
            <a:pPr algn="ctr"/>
            <a:r>
              <a:rPr lang="en-IE" sz="4000" dirty="0" smtClean="0"/>
              <a:t>Historical</a:t>
            </a:r>
          </a:p>
          <a:p>
            <a:pPr algn="ctr"/>
            <a:r>
              <a:rPr lang="en-IE" sz="4000" dirty="0" smtClean="0"/>
              <a:t> Slides</a:t>
            </a:r>
            <a:endParaRPr lang="en-IE" sz="4000" dirty="0"/>
          </a:p>
        </p:txBody>
      </p:sp>
    </p:spTree>
    <p:extLst>
      <p:ext uri="{BB962C8B-B14F-4D97-AF65-F5344CB8AC3E}">
        <p14:creationId xmlns:p14="http://schemas.microsoft.com/office/powerpoint/2010/main" val="2676951071"/>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EFC14C35B6BD02428EFDFCF6B38DCCFF" ma:contentTypeVersion="3" ma:contentTypeDescription="Create a new document." ma:contentTypeScope="" ma:versionID="cb80918fe4a605eb18370ba55c5d957b">
  <xsd:schema xmlns:xsd="http://www.w3.org/2001/XMLSchema" xmlns:xs="http://www.w3.org/2001/XMLSchema" xmlns:p="http://schemas.microsoft.com/office/2006/metadata/properties" xmlns:ns1="http://schemas.microsoft.com/sharepoint/v3" xmlns:ns2="e7019c98-23ef-46f8-8434-cfd3a3bc7393" targetNamespace="http://schemas.microsoft.com/office/2006/metadata/properties" ma:root="true" ma:fieldsID="19d4d48c21c094bbdb8e7cf95f595ca6" ns1:_="" ns2:_="">
    <xsd:import namespace="http://schemas.microsoft.com/sharepoint/v3"/>
    <xsd:import namespace="e7019c98-23ef-46f8-8434-cfd3a3bc7393"/>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7019c98-23ef-46f8-8434-cfd3a3bc7393"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e7019c98-23ef-46f8-8434-cfd3a3bc7393">GN4PROJ-13-16</_dlc_DocId>
    <_dlc_DocIdUrl xmlns="e7019c98-23ef-46f8-8434-cfd3a3bc7393">
      <Url>https://intranet.geant.org/help-and-support/_layouts/15/DocIdRedir.aspx?ID=GN4PROJ-13-16</Url>
      <Description>GN4PROJ-13-16</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54E8D75-8AF6-4906-9862-16846F3CF792}">
  <ds:schemaRefs>
    <ds:schemaRef ds:uri="http://schemas.microsoft.com/sharepoint/events"/>
  </ds:schemaRefs>
</ds:datastoreItem>
</file>

<file path=customXml/itemProps2.xml><?xml version="1.0" encoding="utf-8"?>
<ds:datastoreItem xmlns:ds="http://schemas.openxmlformats.org/officeDocument/2006/customXml" ds:itemID="{F2E35BE0-4019-4082-B1C6-2E4ACDDEA2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019c98-23ef-46f8-8434-cfd3a3bc73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AA3960-760A-4B61-8C8B-DBF90F37C8C8}">
  <ds:schemaRefs>
    <ds:schemaRef ds:uri="http://purl.org/dc/terms/"/>
    <ds:schemaRef ds:uri="http://purl.org/dc/dcmitype/"/>
    <ds:schemaRef ds:uri="http://schemas.microsoft.com/office/infopath/2007/PartnerControls"/>
    <ds:schemaRef ds:uri="http://schemas.microsoft.com/office/2006/metadata/properties"/>
    <ds:schemaRef ds:uri="http://www.w3.org/XML/1998/namespace"/>
    <ds:schemaRef ds:uri="http://schemas.microsoft.com/office/2006/documentManagement/types"/>
    <ds:schemaRef ds:uri="http://purl.org/dc/elements/1.1/"/>
    <ds:schemaRef ds:uri="http://schemas.openxmlformats.org/package/2006/metadata/core-properties"/>
    <ds:schemaRef ds:uri="e7019c98-23ef-46f8-8434-cfd3a3bc7393"/>
    <ds:schemaRef ds:uri="http://schemas.microsoft.com/sharepoint/v3"/>
  </ds:schemaRefs>
</ds:datastoreItem>
</file>

<file path=customXml/itemProps4.xml><?xml version="1.0" encoding="utf-8"?>
<ds:datastoreItem xmlns:ds="http://schemas.openxmlformats.org/officeDocument/2006/customXml" ds:itemID="{22C07721-32FF-48B6-9D36-E09F4CC3A6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2334</TotalTime>
  <Words>686</Words>
  <Application>Microsoft Office PowerPoint</Application>
  <PresentationFormat>On-screen Show (16:9)</PresentationFormat>
  <Paragraphs>129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Verdana</vt:lpstr>
      <vt:lpstr>Wingdings</vt:lpstr>
      <vt:lpstr>GEANT Association</vt:lpstr>
      <vt:lpstr>PowerPoint Presentation</vt:lpstr>
      <vt:lpstr>Agenda </vt:lpstr>
      <vt:lpstr>PowerPoint Presentation</vt:lpstr>
      <vt:lpstr>Recommendations</vt:lpstr>
      <vt:lpstr>Is this our Mission  ??</vt:lpstr>
      <vt:lpstr>PowerPoint Presentation</vt:lpstr>
      <vt:lpstr>Activity areas (1)</vt:lpstr>
      <vt:lpstr>HEAnet Current Activities</vt:lpstr>
      <vt:lpstr>PowerPoint Presentation</vt:lpstr>
      <vt:lpstr>Short Summary of Campus Best Practices in the GÉANT Project (1/2)</vt:lpstr>
      <vt:lpstr>Short Summary of Campus Best Practices in the GÉANT Project (2/2)</vt:lpstr>
      <vt:lpstr>Green Team Activities</vt:lpstr>
      <vt:lpstr>Time to Join! Green Team and CBP are merging to a SIG!</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change to funding information Nov 2015</dc:description>
  <cp:lastModifiedBy>Andrew Mackarel</cp:lastModifiedBy>
  <cp:revision>265</cp:revision>
  <cp:lastPrinted>2016-04-04T13:41:06Z</cp:lastPrinted>
  <dcterms:created xsi:type="dcterms:W3CDTF">2015-04-29T14:13:57Z</dcterms:created>
  <dcterms:modified xsi:type="dcterms:W3CDTF">2016-06-08T10:04:01Z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0x010100EFC14C35B6BD02428EFDFCF6B38DCCFF</vt:lpwstr>
  </property>
  <property fmtid="{D5CDD505-2E9C-101B-9397-08002B2CF9AE}" pid="3" name="_dlc_DocIdItemGuid">
    <vt:lpwstr>44859268-e552-4f71-81b4-ca39bd175d99</vt:lpwstr>
  </property>
</Properties>
</file>