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4"/>
  </p:notesMasterIdLst>
  <p:sldIdLst>
    <p:sldId id="265" r:id="rId2"/>
    <p:sldId id="260"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461"/>
    <a:srgbClr val="F5E200"/>
    <a:srgbClr val="E15449"/>
    <a:srgbClr val="E15742"/>
    <a:srgbClr val="E151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0"/>
    <p:restoredTop sz="94678"/>
  </p:normalViewPr>
  <p:slideViewPr>
    <p:cSldViewPr snapToObjects="1">
      <p:cViewPr>
        <p:scale>
          <a:sx n="109" d="100"/>
          <a:sy n="109" d="100"/>
        </p:scale>
        <p:origin x="2272"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85C56-65A2-684C-8909-DF0883BF13AD}" type="datetimeFigureOut">
              <a:rPr lang="en-US" smtClean="0"/>
              <a:t>1/12/23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1F8B-76AE-BD4D-A965-BE6B932EC6CC}" type="slidenum">
              <a:rPr lang="en-US" smtClean="0"/>
              <a:t>‹#›</a:t>
            </a:fld>
            <a:endParaRPr lang="en-US"/>
          </a:p>
        </p:txBody>
      </p:sp>
    </p:spTree>
    <p:extLst>
      <p:ext uri="{BB962C8B-B14F-4D97-AF65-F5344CB8AC3E}">
        <p14:creationId xmlns:p14="http://schemas.microsoft.com/office/powerpoint/2010/main" val="38302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1</a:t>
            </a:fld>
            <a:endParaRPr lang="en-US"/>
          </a:p>
        </p:txBody>
      </p:sp>
    </p:spTree>
    <p:extLst>
      <p:ext uri="{BB962C8B-B14F-4D97-AF65-F5344CB8AC3E}">
        <p14:creationId xmlns:p14="http://schemas.microsoft.com/office/powerpoint/2010/main" val="398068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2</a:t>
            </a:fld>
            <a:endParaRPr lang="en-US"/>
          </a:p>
        </p:txBody>
      </p:sp>
    </p:spTree>
    <p:extLst>
      <p:ext uri="{BB962C8B-B14F-4D97-AF65-F5344CB8AC3E}">
        <p14:creationId xmlns:p14="http://schemas.microsoft.com/office/powerpoint/2010/main" val="289220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52216-0AF9-FE4C-AB91-EC005FE54B9D}"/>
              </a:ext>
            </a:extLst>
          </p:cNvPr>
          <p:cNvSpPr>
            <a:spLocks noGrp="1"/>
          </p:cNvSpPr>
          <p:nvPr>
            <p:ph type="ctrTitle"/>
          </p:nvPr>
        </p:nvSpPr>
        <p:spPr>
          <a:xfrm>
            <a:off x="857250" y="1621191"/>
            <a:ext cx="5143500" cy="3448756"/>
          </a:xfrm>
        </p:spPr>
        <p:txBody>
          <a:bodyPr anchor="b"/>
          <a:lstStyle>
            <a:lvl1pPr algn="ctr">
              <a:defRPr sz="3375"/>
            </a:lvl1pPr>
          </a:lstStyle>
          <a:p>
            <a:r>
              <a:rPr lang="en-GB"/>
              <a:t>Click to edit Master title style</a:t>
            </a:r>
            <a:endParaRPr lang="en-US"/>
          </a:p>
        </p:txBody>
      </p:sp>
      <p:sp>
        <p:nvSpPr>
          <p:cNvPr id="3" name="Subtitle 2">
            <a:extLst>
              <a:ext uri="{FF2B5EF4-FFF2-40B4-BE49-F238E27FC236}">
                <a16:creationId xmlns:a16="http://schemas.microsoft.com/office/drawing/2014/main" id="{B12800F3-2E17-1145-AA72-61C18AA42E7D}"/>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C23EFE-35C4-7A4F-B931-36058A194430}"/>
              </a:ext>
            </a:extLst>
          </p:cNvPr>
          <p:cNvSpPr>
            <a:spLocks noGrp="1"/>
          </p:cNvSpPr>
          <p:nvPr>
            <p:ph type="dt" sz="half" idx="10"/>
          </p:nvPr>
        </p:nvSpPr>
        <p:spPr/>
        <p:txBody>
          <a:bodyPr/>
          <a:lstStyle/>
          <a:p>
            <a:fld id="{11E5886C-E7D5-9B4F-965F-CB83119C3670}" type="datetime1">
              <a:rPr lang="en-GB" smtClean="0"/>
              <a:t>12/01/2023</a:t>
            </a:fld>
            <a:endParaRPr lang="en-US"/>
          </a:p>
        </p:txBody>
      </p:sp>
      <p:sp>
        <p:nvSpPr>
          <p:cNvPr id="5" name="Footer Placeholder 4">
            <a:extLst>
              <a:ext uri="{FF2B5EF4-FFF2-40B4-BE49-F238E27FC236}">
                <a16:creationId xmlns:a16="http://schemas.microsoft.com/office/drawing/2014/main" id="{6D5A2E2E-FFDF-9641-B78C-C948741B555B}"/>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28FAB173-6BB9-DD44-AB34-6D55F87ED574}"/>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53672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AAFC-6B54-7846-BC49-716D6292D6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F48111-37D6-5F4F-A033-4F3CC8F22C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AB0663-DA80-1A4F-A9DD-000110A4180B}"/>
              </a:ext>
            </a:extLst>
          </p:cNvPr>
          <p:cNvSpPr>
            <a:spLocks noGrp="1"/>
          </p:cNvSpPr>
          <p:nvPr>
            <p:ph type="dt" sz="half" idx="10"/>
          </p:nvPr>
        </p:nvSpPr>
        <p:spPr/>
        <p:txBody>
          <a:bodyPr/>
          <a:lstStyle/>
          <a:p>
            <a:fld id="{AD164D14-AE15-0B43-859A-27202A409BE2}" type="datetime1">
              <a:rPr lang="en-GB" smtClean="0"/>
              <a:t>12/01/2023</a:t>
            </a:fld>
            <a:endParaRPr lang="en-US"/>
          </a:p>
        </p:txBody>
      </p:sp>
      <p:sp>
        <p:nvSpPr>
          <p:cNvPr id="5" name="Footer Placeholder 4">
            <a:extLst>
              <a:ext uri="{FF2B5EF4-FFF2-40B4-BE49-F238E27FC236}">
                <a16:creationId xmlns:a16="http://schemas.microsoft.com/office/drawing/2014/main" id="{BEB2FD8C-D2CF-2046-8F25-93D5B53B317A}"/>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9A1E963D-237E-5B41-B189-9B6C6CF53B09}"/>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97549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ED2D60-E6DD-0040-B8C8-E1300ECC16DA}"/>
              </a:ext>
            </a:extLst>
          </p:cNvPr>
          <p:cNvSpPr>
            <a:spLocks noGrp="1"/>
          </p:cNvSpPr>
          <p:nvPr>
            <p:ph type="title" orient="vert"/>
          </p:nvPr>
        </p:nvSpPr>
        <p:spPr>
          <a:xfrm>
            <a:off x="4907756" y="527403"/>
            <a:ext cx="1478756" cy="8394877"/>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C8D68B0-07CD-B844-80DC-CAFDBBB1340C}"/>
              </a:ext>
            </a:extLst>
          </p:cNvPr>
          <p:cNvSpPr>
            <a:spLocks noGrp="1"/>
          </p:cNvSpPr>
          <p:nvPr>
            <p:ph type="body" orient="vert" idx="1"/>
          </p:nvPr>
        </p:nvSpPr>
        <p:spPr>
          <a:xfrm>
            <a:off x="471487"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CA5905-83D4-704A-8180-722D94FA00C7}"/>
              </a:ext>
            </a:extLst>
          </p:cNvPr>
          <p:cNvSpPr>
            <a:spLocks noGrp="1"/>
          </p:cNvSpPr>
          <p:nvPr>
            <p:ph type="dt" sz="half" idx="10"/>
          </p:nvPr>
        </p:nvSpPr>
        <p:spPr/>
        <p:txBody>
          <a:bodyPr/>
          <a:lstStyle/>
          <a:p>
            <a:fld id="{95E42AE6-1498-D24D-B77B-E95FA569174A}" type="datetime1">
              <a:rPr lang="en-GB" smtClean="0"/>
              <a:t>12/01/2023</a:t>
            </a:fld>
            <a:endParaRPr lang="en-US"/>
          </a:p>
        </p:txBody>
      </p:sp>
      <p:sp>
        <p:nvSpPr>
          <p:cNvPr id="5" name="Footer Placeholder 4">
            <a:extLst>
              <a:ext uri="{FF2B5EF4-FFF2-40B4-BE49-F238E27FC236}">
                <a16:creationId xmlns:a16="http://schemas.microsoft.com/office/drawing/2014/main" id="{F9FED3A7-3C01-504D-92E4-8D089AE0F94C}"/>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E25DBC3-912F-8F43-B39C-795044AB5E7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51261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80D7-B4D4-0048-BC92-825761DFB3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87B7F4-4970-0F4F-94FA-217D6DADFC0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B570B9-4F5C-3144-B312-FD8715A21118}"/>
              </a:ext>
            </a:extLst>
          </p:cNvPr>
          <p:cNvSpPr>
            <a:spLocks noGrp="1"/>
          </p:cNvSpPr>
          <p:nvPr>
            <p:ph type="dt" sz="half" idx="10"/>
          </p:nvPr>
        </p:nvSpPr>
        <p:spPr/>
        <p:txBody>
          <a:bodyPr/>
          <a:lstStyle/>
          <a:p>
            <a:fld id="{DF899664-8278-6640-A288-B4A6E31842CC}" type="datetime1">
              <a:rPr lang="en-GB" smtClean="0"/>
              <a:t>12/01/2023</a:t>
            </a:fld>
            <a:endParaRPr lang="en-US"/>
          </a:p>
        </p:txBody>
      </p:sp>
      <p:sp>
        <p:nvSpPr>
          <p:cNvPr id="5" name="Footer Placeholder 4">
            <a:extLst>
              <a:ext uri="{FF2B5EF4-FFF2-40B4-BE49-F238E27FC236}">
                <a16:creationId xmlns:a16="http://schemas.microsoft.com/office/drawing/2014/main" id="{70267431-F4FF-F740-9C19-BC5E529ADA59}"/>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D471D2E-9954-A048-906D-BB4CC77B70AB}"/>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1906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B062-4009-8441-B657-2E40256A2F21}"/>
              </a:ext>
            </a:extLst>
          </p:cNvPr>
          <p:cNvSpPr>
            <a:spLocks noGrp="1"/>
          </p:cNvSpPr>
          <p:nvPr>
            <p:ph type="title"/>
          </p:nvPr>
        </p:nvSpPr>
        <p:spPr>
          <a:xfrm>
            <a:off x="467916" y="2469622"/>
            <a:ext cx="5915025" cy="4120620"/>
          </a:xfrm>
        </p:spPr>
        <p:txBody>
          <a:bodyPr anchor="b"/>
          <a:lstStyle>
            <a:lvl1pPr>
              <a:defRPr sz="3375"/>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F2956C-B9EE-FA40-BC67-81ECE53EFD2F}"/>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9D7187-D949-CF4E-90ED-D681CEA2827B}"/>
              </a:ext>
            </a:extLst>
          </p:cNvPr>
          <p:cNvSpPr>
            <a:spLocks noGrp="1"/>
          </p:cNvSpPr>
          <p:nvPr>
            <p:ph type="dt" sz="half" idx="10"/>
          </p:nvPr>
        </p:nvSpPr>
        <p:spPr/>
        <p:txBody>
          <a:bodyPr/>
          <a:lstStyle/>
          <a:p>
            <a:fld id="{54608248-29A0-C945-A0F7-064D0B7B58DB}" type="datetime1">
              <a:rPr lang="en-GB" smtClean="0"/>
              <a:t>12/01/2023</a:t>
            </a:fld>
            <a:endParaRPr lang="en-US"/>
          </a:p>
        </p:txBody>
      </p:sp>
      <p:sp>
        <p:nvSpPr>
          <p:cNvPr id="5" name="Footer Placeholder 4">
            <a:extLst>
              <a:ext uri="{FF2B5EF4-FFF2-40B4-BE49-F238E27FC236}">
                <a16:creationId xmlns:a16="http://schemas.microsoft.com/office/drawing/2014/main" id="{0C7C8A82-64D1-844B-9FB3-D1E64C073854}"/>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C2C73A61-EB3E-EB49-AF7A-AAF46DD27E0D}"/>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816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3C58-8231-CF40-8DF6-4D13D64848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DDE082-77DB-A944-BB09-B3A1001C2620}"/>
              </a:ext>
            </a:extLst>
          </p:cNvPr>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15226EF-43AF-A543-AFFD-0A90F02F30AE}"/>
              </a:ext>
            </a:extLst>
          </p:cNvPr>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361A0F-EF54-9B4D-9CAE-2EBEB13F3F21}"/>
              </a:ext>
            </a:extLst>
          </p:cNvPr>
          <p:cNvSpPr>
            <a:spLocks noGrp="1"/>
          </p:cNvSpPr>
          <p:nvPr>
            <p:ph type="dt" sz="half" idx="10"/>
          </p:nvPr>
        </p:nvSpPr>
        <p:spPr/>
        <p:txBody>
          <a:bodyPr/>
          <a:lstStyle/>
          <a:p>
            <a:fld id="{5DD6C772-E2E0-EE45-A7EB-81E0A2EE027C}" type="datetime1">
              <a:rPr lang="en-GB" smtClean="0"/>
              <a:t>12/01/2023</a:t>
            </a:fld>
            <a:endParaRPr lang="en-US"/>
          </a:p>
        </p:txBody>
      </p:sp>
      <p:sp>
        <p:nvSpPr>
          <p:cNvPr id="6" name="Footer Placeholder 5">
            <a:extLst>
              <a:ext uri="{FF2B5EF4-FFF2-40B4-BE49-F238E27FC236}">
                <a16:creationId xmlns:a16="http://schemas.microsoft.com/office/drawing/2014/main" id="{17D98186-E288-4D4E-849E-5F8B32FB9BB6}"/>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73D44940-0CAC-3B46-92FD-033A39215452}"/>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06428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920-7F72-7645-A674-448DB6DCB3AC}"/>
              </a:ext>
            </a:extLst>
          </p:cNvPr>
          <p:cNvSpPr>
            <a:spLocks noGrp="1"/>
          </p:cNvSpPr>
          <p:nvPr>
            <p:ph type="title"/>
          </p:nvPr>
        </p:nvSpPr>
        <p:spPr>
          <a:xfrm>
            <a:off x="472381" y="527404"/>
            <a:ext cx="5915025" cy="191470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893F3E6-F1E0-0C40-BEB2-FAB34BCBC3BB}"/>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4" name="Content Placeholder 3">
            <a:extLst>
              <a:ext uri="{FF2B5EF4-FFF2-40B4-BE49-F238E27FC236}">
                <a16:creationId xmlns:a16="http://schemas.microsoft.com/office/drawing/2014/main" id="{21B335B8-154E-7F49-983D-A466429A2745}"/>
              </a:ext>
            </a:extLst>
          </p:cNvPr>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58234D-A3B3-EA49-A3A4-84D9CEDB50DB}"/>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6" name="Content Placeholder 5">
            <a:extLst>
              <a:ext uri="{FF2B5EF4-FFF2-40B4-BE49-F238E27FC236}">
                <a16:creationId xmlns:a16="http://schemas.microsoft.com/office/drawing/2014/main" id="{8985B431-36AF-864F-8767-330FE28960F6}"/>
              </a:ext>
            </a:extLst>
          </p:cNvPr>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961AAF2-80B5-6146-80A5-4B77B8ACA8E7}"/>
              </a:ext>
            </a:extLst>
          </p:cNvPr>
          <p:cNvSpPr>
            <a:spLocks noGrp="1"/>
          </p:cNvSpPr>
          <p:nvPr>
            <p:ph type="dt" sz="half" idx="10"/>
          </p:nvPr>
        </p:nvSpPr>
        <p:spPr/>
        <p:txBody>
          <a:bodyPr/>
          <a:lstStyle/>
          <a:p>
            <a:fld id="{28485047-84BC-DE49-AD08-A7B37E9C9564}" type="datetime1">
              <a:rPr lang="en-GB" smtClean="0"/>
              <a:t>12/01/2023</a:t>
            </a:fld>
            <a:endParaRPr lang="en-US"/>
          </a:p>
        </p:txBody>
      </p:sp>
      <p:sp>
        <p:nvSpPr>
          <p:cNvPr id="8" name="Footer Placeholder 7">
            <a:extLst>
              <a:ext uri="{FF2B5EF4-FFF2-40B4-BE49-F238E27FC236}">
                <a16:creationId xmlns:a16="http://schemas.microsoft.com/office/drawing/2014/main" id="{EF415000-7400-D34F-894A-A76FF74850D0}"/>
              </a:ext>
            </a:extLst>
          </p:cNvPr>
          <p:cNvSpPr>
            <a:spLocks noGrp="1"/>
          </p:cNvSpPr>
          <p:nvPr>
            <p:ph type="ftr" sz="quarter" idx="11"/>
          </p:nvPr>
        </p:nvSpPr>
        <p:spPr/>
        <p:txBody>
          <a:bodyPr/>
          <a:lstStyle/>
          <a:p>
            <a:r>
              <a:rPr lang="en-US"/>
              <a:t>FAQ-Students/Young professionals - FTP Lightning Talk Challenge</a:t>
            </a:r>
          </a:p>
        </p:txBody>
      </p:sp>
      <p:sp>
        <p:nvSpPr>
          <p:cNvPr id="9" name="Slide Number Placeholder 8">
            <a:extLst>
              <a:ext uri="{FF2B5EF4-FFF2-40B4-BE49-F238E27FC236}">
                <a16:creationId xmlns:a16="http://schemas.microsoft.com/office/drawing/2014/main" id="{921B7FC2-FF12-3541-96AD-44018B25C1BE}"/>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9644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ED92-B0F1-5D4D-8D7D-4E3B131F153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9D2058F-CD12-7240-B03C-A36EDC5CCF82}"/>
              </a:ext>
            </a:extLst>
          </p:cNvPr>
          <p:cNvSpPr>
            <a:spLocks noGrp="1"/>
          </p:cNvSpPr>
          <p:nvPr>
            <p:ph type="dt" sz="half" idx="10"/>
          </p:nvPr>
        </p:nvSpPr>
        <p:spPr/>
        <p:txBody>
          <a:bodyPr/>
          <a:lstStyle/>
          <a:p>
            <a:fld id="{C3651F06-CA5D-0B4D-A64C-DE658B437D0C}" type="datetime1">
              <a:rPr lang="en-GB" smtClean="0"/>
              <a:t>12/01/2023</a:t>
            </a:fld>
            <a:endParaRPr lang="en-US"/>
          </a:p>
        </p:txBody>
      </p:sp>
      <p:sp>
        <p:nvSpPr>
          <p:cNvPr id="4" name="Footer Placeholder 3">
            <a:extLst>
              <a:ext uri="{FF2B5EF4-FFF2-40B4-BE49-F238E27FC236}">
                <a16:creationId xmlns:a16="http://schemas.microsoft.com/office/drawing/2014/main" id="{C7A6FCE9-E61E-A144-92BF-86C2E2F37915}"/>
              </a:ext>
            </a:extLst>
          </p:cNvPr>
          <p:cNvSpPr>
            <a:spLocks noGrp="1"/>
          </p:cNvSpPr>
          <p:nvPr>
            <p:ph type="ftr" sz="quarter" idx="11"/>
          </p:nvPr>
        </p:nvSpPr>
        <p:spPr/>
        <p:txBody>
          <a:bodyPr/>
          <a:lstStyle/>
          <a:p>
            <a:r>
              <a:rPr lang="en-US"/>
              <a:t>FAQ-Students/Young professionals - FTP Lightning Talk Challenge</a:t>
            </a:r>
          </a:p>
        </p:txBody>
      </p:sp>
      <p:sp>
        <p:nvSpPr>
          <p:cNvPr id="5" name="Slide Number Placeholder 4">
            <a:extLst>
              <a:ext uri="{FF2B5EF4-FFF2-40B4-BE49-F238E27FC236}">
                <a16:creationId xmlns:a16="http://schemas.microsoft.com/office/drawing/2014/main" id="{394E149F-A542-3244-89F8-FA028204902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3208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FB5059-87E0-F44E-A65D-CE6789EBB873}"/>
              </a:ext>
            </a:extLst>
          </p:cNvPr>
          <p:cNvSpPr>
            <a:spLocks noGrp="1"/>
          </p:cNvSpPr>
          <p:nvPr>
            <p:ph type="dt" sz="half" idx="10"/>
          </p:nvPr>
        </p:nvSpPr>
        <p:spPr/>
        <p:txBody>
          <a:bodyPr/>
          <a:lstStyle/>
          <a:p>
            <a:fld id="{631833C3-B758-634E-9103-61820BAB5F5D}" type="datetime1">
              <a:rPr lang="en-GB" smtClean="0"/>
              <a:t>12/01/2023</a:t>
            </a:fld>
            <a:endParaRPr lang="en-US"/>
          </a:p>
        </p:txBody>
      </p:sp>
      <p:sp>
        <p:nvSpPr>
          <p:cNvPr id="3" name="Footer Placeholder 2">
            <a:extLst>
              <a:ext uri="{FF2B5EF4-FFF2-40B4-BE49-F238E27FC236}">
                <a16:creationId xmlns:a16="http://schemas.microsoft.com/office/drawing/2014/main" id="{D8CB384D-94EF-2641-98B1-F5A361D1EEF7}"/>
              </a:ext>
            </a:extLst>
          </p:cNvPr>
          <p:cNvSpPr>
            <a:spLocks noGrp="1"/>
          </p:cNvSpPr>
          <p:nvPr>
            <p:ph type="ftr" sz="quarter" idx="11"/>
          </p:nvPr>
        </p:nvSpPr>
        <p:spPr/>
        <p:txBody>
          <a:bodyPr/>
          <a:lstStyle/>
          <a:p>
            <a:r>
              <a:rPr lang="en-US"/>
              <a:t>FAQ-Students/Young professionals - FTP Lightning Talk Challenge</a:t>
            </a:r>
          </a:p>
        </p:txBody>
      </p:sp>
      <p:sp>
        <p:nvSpPr>
          <p:cNvPr id="4" name="Slide Number Placeholder 3">
            <a:extLst>
              <a:ext uri="{FF2B5EF4-FFF2-40B4-BE49-F238E27FC236}">
                <a16:creationId xmlns:a16="http://schemas.microsoft.com/office/drawing/2014/main" id="{A3DD4C65-9FE9-C247-B88C-C77A87C6D547}"/>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34916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B471-E64D-2345-AE9F-3FEFF45A5ACE}"/>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4BDF7F9-99F0-334F-B284-A200953C3A49}"/>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D889EF-79F3-C24F-B134-983FF71C9975}"/>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924A9A1D-CD31-B543-8968-61816811781B}"/>
              </a:ext>
            </a:extLst>
          </p:cNvPr>
          <p:cNvSpPr>
            <a:spLocks noGrp="1"/>
          </p:cNvSpPr>
          <p:nvPr>
            <p:ph type="dt" sz="half" idx="10"/>
          </p:nvPr>
        </p:nvSpPr>
        <p:spPr/>
        <p:txBody>
          <a:bodyPr/>
          <a:lstStyle/>
          <a:p>
            <a:fld id="{B8974053-F2F8-844D-B581-53D759B5B5D2}" type="datetime1">
              <a:rPr lang="en-GB" smtClean="0"/>
              <a:t>12/01/2023</a:t>
            </a:fld>
            <a:endParaRPr lang="en-US"/>
          </a:p>
        </p:txBody>
      </p:sp>
      <p:sp>
        <p:nvSpPr>
          <p:cNvPr id="6" name="Footer Placeholder 5">
            <a:extLst>
              <a:ext uri="{FF2B5EF4-FFF2-40B4-BE49-F238E27FC236}">
                <a16:creationId xmlns:a16="http://schemas.microsoft.com/office/drawing/2014/main" id="{EFD09F73-3A9D-D945-A3D7-E8FEFE69817D}"/>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30C46E27-074A-9F45-9C2D-CF1974B11446}"/>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26579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BD2E-6242-484A-8E3C-E25F38CB86C3}"/>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8BE552D-51F9-8D43-A5AB-FB7B57D92D34}"/>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a:extLst>
              <a:ext uri="{FF2B5EF4-FFF2-40B4-BE49-F238E27FC236}">
                <a16:creationId xmlns:a16="http://schemas.microsoft.com/office/drawing/2014/main" id="{C45C5FD4-CE5B-6548-B731-17EB86B79B48}"/>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48533AB5-088C-6A41-BE35-DC7EF3897FA2}"/>
              </a:ext>
            </a:extLst>
          </p:cNvPr>
          <p:cNvSpPr>
            <a:spLocks noGrp="1"/>
          </p:cNvSpPr>
          <p:nvPr>
            <p:ph type="dt" sz="half" idx="10"/>
          </p:nvPr>
        </p:nvSpPr>
        <p:spPr/>
        <p:txBody>
          <a:bodyPr/>
          <a:lstStyle/>
          <a:p>
            <a:fld id="{75D3907B-F113-E141-853E-B2A2A8DA8518}" type="datetime1">
              <a:rPr lang="en-GB" smtClean="0"/>
              <a:t>12/01/2023</a:t>
            </a:fld>
            <a:endParaRPr lang="en-US"/>
          </a:p>
        </p:txBody>
      </p:sp>
      <p:sp>
        <p:nvSpPr>
          <p:cNvPr id="6" name="Footer Placeholder 5">
            <a:extLst>
              <a:ext uri="{FF2B5EF4-FFF2-40B4-BE49-F238E27FC236}">
                <a16:creationId xmlns:a16="http://schemas.microsoft.com/office/drawing/2014/main" id="{81755D95-3084-5445-A830-2D5591F24B01}"/>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4C8AD926-FB30-AC46-8648-D82EC090FDCC}"/>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72046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5AEAF-918F-4E43-8C82-FBF6608F7120}"/>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AFA910-4F66-DD4E-9E30-932F2DFA98E1}"/>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97C357-65A3-E945-9BD6-181FEF48C6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1FA0AE4A-98FF-C043-A292-73ADAEF0E2BF}" type="datetime1">
              <a:rPr lang="en-GB" smtClean="0"/>
              <a:t>12/01/2023</a:t>
            </a:fld>
            <a:endParaRPr lang="en-US"/>
          </a:p>
        </p:txBody>
      </p:sp>
      <p:sp>
        <p:nvSpPr>
          <p:cNvPr id="5" name="Footer Placeholder 4">
            <a:extLst>
              <a:ext uri="{FF2B5EF4-FFF2-40B4-BE49-F238E27FC236}">
                <a16:creationId xmlns:a16="http://schemas.microsoft.com/office/drawing/2014/main" id="{D9479EB1-63CB-A44A-B04A-307AE3FFA2E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599E299D-AEA7-A349-A46B-05386C9707F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CDDC5AE4-B35E-0742-A668-9269B4F1F8AF}" type="slidenum">
              <a:rPr lang="en-US" smtClean="0"/>
              <a:t>‹#›</a:t>
            </a:fld>
            <a:endParaRPr lang="en-US"/>
          </a:p>
        </p:txBody>
      </p:sp>
    </p:spTree>
    <p:extLst>
      <p:ext uri="{BB962C8B-B14F-4D97-AF65-F5344CB8AC3E}">
        <p14:creationId xmlns:p14="http://schemas.microsoft.com/office/powerpoint/2010/main" val="402417657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tnc23.geant.org/" TargetMode="External"/><Relationship Id="rId3" Type="http://schemas.openxmlformats.org/officeDocument/2006/relationships/hyperlink" Target="http://www.geant.org/About/Membership/Pages/MAandGAreps.aspx" TargetMode="External"/><Relationship Id="rId7" Type="http://schemas.openxmlformats.org/officeDocument/2006/relationships/hyperlink" Target="https://geant.org/"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jpg"/><Relationship Id="rId10" Type="http://schemas.openxmlformats.org/officeDocument/2006/relationships/image" Target="../media/image4.jpg"/><Relationship Id="rId4" Type="http://schemas.openxmlformats.org/officeDocument/2006/relationships/hyperlink" Target="mailto:glad@geant.org" TargetMode="External"/><Relationship Id="rId9"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hyperlink" Target="mailto:glad@geant.or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hyperlink" Target="https://wiki.geant.org/pages/viewpage.action?pageId=57766719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0B410B-FC73-234A-8481-66709C072185}"/>
              </a:ext>
            </a:extLst>
          </p:cNvPr>
          <p:cNvSpPr>
            <a:spLocks noGrp="1"/>
          </p:cNvSpPr>
          <p:nvPr>
            <p:ph sz="half" idx="1"/>
          </p:nvPr>
        </p:nvSpPr>
        <p:spPr>
          <a:xfrm>
            <a:off x="385624" y="2214414"/>
            <a:ext cx="2953453" cy="4631309"/>
          </a:xfrm>
        </p:spPr>
        <p:txBody>
          <a:bodyPr anchor="t" anchorCtr="0">
            <a:normAutofit fontScale="25000" lnSpcReduction="20000"/>
          </a:bodyPr>
          <a:lstStyle/>
          <a:p>
            <a:pPr marL="0" indent="0">
              <a:lnSpc>
                <a:spcPct val="120000"/>
              </a:lnSpc>
              <a:buNone/>
            </a:pPr>
            <a:r>
              <a:rPr lang="en-GB" sz="4400" b="1" dirty="0">
                <a:solidFill>
                  <a:srgbClr val="004461"/>
                </a:solidFill>
                <a:ea typeface="+mn-lt"/>
                <a:cs typeface="+mn-lt"/>
              </a:rPr>
              <a:t>What is the Future Talent Programme (FTP)? </a:t>
            </a:r>
            <a:r>
              <a:rPr lang="en-GB" sz="4000" dirty="0">
                <a:solidFill>
                  <a:srgbClr val="004461"/>
                </a:solidFill>
                <a:ea typeface="+mn-lt"/>
                <a:cs typeface="+mn-lt"/>
              </a:rPr>
              <a:t>The Future Talent Programme is a learning programme designed for students and young professionals in technology-related areas. Participants are given expert presentation coaching to help them deliver high impact presentations. Coaching involves a series of webinars in small groups and 1:1 with the coach. This skill will be of use to participants throughout their career. Participants are also given individual feedback on how to submit a strong application to deliver a Lightning Talk at GÉANT’s TNC conference.</a:t>
            </a:r>
          </a:p>
          <a:p>
            <a:pPr marL="0" indent="0">
              <a:lnSpc>
                <a:spcPct val="120000"/>
              </a:lnSpc>
              <a:buNone/>
            </a:pPr>
            <a:r>
              <a:rPr lang="en-GB" sz="4400" b="1" dirty="0">
                <a:solidFill>
                  <a:srgbClr val="004461"/>
                </a:solidFill>
                <a:ea typeface="+mn-lt"/>
                <a:cs typeface="+mn-lt"/>
              </a:rPr>
              <a:t>What is the Lightning Talk Challenge? </a:t>
            </a:r>
            <a:r>
              <a:rPr lang="en-GB" sz="4000" dirty="0">
                <a:solidFill>
                  <a:srgbClr val="004461"/>
                </a:solidFill>
                <a:ea typeface="+mn-lt"/>
                <a:cs typeface="+mn-lt"/>
              </a:rPr>
              <a:t>Students and young professionals who are accepted onto the Future Talent Programme can submit a proposal to present their idea or research to an audience of specialists and peers at GÉANT’s prestigious annual networking conference, TNC. </a:t>
            </a:r>
          </a:p>
          <a:p>
            <a:pPr marL="0" indent="0">
              <a:lnSpc>
                <a:spcPct val="120000"/>
              </a:lnSpc>
              <a:buNone/>
            </a:pPr>
            <a:r>
              <a:rPr lang="en-GB" sz="4400" b="1" dirty="0">
                <a:solidFill>
                  <a:srgbClr val="004461"/>
                </a:solidFill>
                <a:ea typeface="+mn-lt"/>
                <a:cs typeface="+mn-lt"/>
              </a:rPr>
              <a:t>Why should I join? </a:t>
            </a:r>
            <a:r>
              <a:rPr lang="en-GB" sz="4000" dirty="0">
                <a:solidFill>
                  <a:srgbClr val="004461"/>
                </a:solidFill>
                <a:ea typeface="+mn-lt"/>
                <a:cs typeface="+mn-lt"/>
              </a:rPr>
              <a:t>The programme offers an excellent opportunity to develop presentation skills, share your research with an international audience and network with subject matter experts and other young professionals on the programme.</a:t>
            </a:r>
          </a:p>
          <a:p>
            <a:pPr marL="0" indent="0">
              <a:lnSpc>
                <a:spcPct val="120000"/>
              </a:lnSpc>
              <a:buNone/>
            </a:pPr>
            <a:r>
              <a:rPr lang="en-GB" sz="4400" b="1" dirty="0">
                <a:solidFill>
                  <a:srgbClr val="004461"/>
                </a:solidFill>
                <a:ea typeface="+mn-lt"/>
                <a:cs typeface="+mn-lt"/>
              </a:rPr>
              <a:t>How can I participate? </a:t>
            </a:r>
            <a:r>
              <a:rPr lang="en-GB" sz="4000" dirty="0">
                <a:solidFill>
                  <a:srgbClr val="004461"/>
                </a:solidFill>
                <a:ea typeface="+mn-lt"/>
                <a:cs typeface="+mn-lt"/>
              </a:rPr>
              <a:t>To participate, you must be nominated by a GÉANT NREN. You can find your local NREN on the </a:t>
            </a:r>
            <a:r>
              <a:rPr lang="en-GB" sz="4000" dirty="0">
                <a:hlinkClick r:id="rId3"/>
              </a:rPr>
              <a:t>GÉANT member page</a:t>
            </a:r>
            <a:r>
              <a:rPr lang="en-GB" sz="4000" dirty="0"/>
              <a:t>. </a:t>
            </a:r>
            <a:r>
              <a:rPr lang="en-GB" sz="4000" dirty="0">
                <a:solidFill>
                  <a:srgbClr val="004461"/>
                </a:solidFill>
                <a:ea typeface="+mn-lt"/>
                <a:cs typeface="+mn-lt"/>
              </a:rPr>
              <a:t>Please contact your local NREN directly or if in doubt, email </a:t>
            </a:r>
            <a:r>
              <a:rPr lang="en-GB" sz="4000" dirty="0">
                <a:hlinkClick r:id="rId4"/>
              </a:rPr>
              <a:t>glad@geant.org</a:t>
            </a:r>
            <a:endParaRPr lang="en-GB" sz="4000" dirty="0"/>
          </a:p>
        </p:txBody>
      </p:sp>
      <p:sp>
        <p:nvSpPr>
          <p:cNvPr id="14" name="Footer Placeholder 13">
            <a:extLst>
              <a:ext uri="{FF2B5EF4-FFF2-40B4-BE49-F238E27FC236}">
                <a16:creationId xmlns:a16="http://schemas.microsoft.com/office/drawing/2014/main" id="{8BA4C83B-5F00-334C-B114-831CF65CB397}"/>
              </a:ext>
            </a:extLst>
          </p:cNvPr>
          <p:cNvSpPr>
            <a:spLocks noGrp="1"/>
          </p:cNvSpPr>
          <p:nvPr>
            <p:ph type="ftr" sz="quarter" idx="11"/>
          </p:nvPr>
        </p:nvSpPr>
        <p:spPr>
          <a:xfrm>
            <a:off x="366159" y="9375537"/>
            <a:ext cx="4492733" cy="545747"/>
          </a:xfrm>
        </p:spPr>
        <p:txBody>
          <a:bodyPr/>
          <a:lstStyle/>
          <a:p>
            <a:r>
              <a:rPr lang="en-GB" dirty="0"/>
              <a:t>FAQ-Students/Young professionals – Future Talent Programme</a:t>
            </a:r>
          </a:p>
        </p:txBody>
      </p:sp>
      <p:sp>
        <p:nvSpPr>
          <p:cNvPr id="15" name="Slide Number Placeholder 14">
            <a:extLst>
              <a:ext uri="{FF2B5EF4-FFF2-40B4-BE49-F238E27FC236}">
                <a16:creationId xmlns:a16="http://schemas.microsoft.com/office/drawing/2014/main" id="{76DACC15-5700-D545-94D3-27A503F2A509}"/>
              </a:ext>
            </a:extLst>
          </p:cNvPr>
          <p:cNvSpPr>
            <a:spLocks noGrp="1"/>
          </p:cNvSpPr>
          <p:nvPr>
            <p:ph type="sldNum" sz="quarter" idx="12"/>
          </p:nvPr>
        </p:nvSpPr>
        <p:spPr>
          <a:xfrm>
            <a:off x="5859064" y="9339378"/>
            <a:ext cx="313137" cy="545747"/>
          </a:xfrm>
        </p:spPr>
        <p:txBody>
          <a:bodyPr/>
          <a:lstStyle/>
          <a:p>
            <a:fld id="{CDDC5AE4-B35E-0742-A668-9269B4F1F8AF}" type="slidenum">
              <a:rPr lang="en-GB" smtClean="0"/>
              <a:t>1</a:t>
            </a:fld>
            <a:endParaRPr lang="en-GB"/>
          </a:p>
        </p:txBody>
      </p:sp>
      <p:sp>
        <p:nvSpPr>
          <p:cNvPr id="6" name="TextBox 5">
            <a:extLst>
              <a:ext uri="{FF2B5EF4-FFF2-40B4-BE49-F238E27FC236}">
                <a16:creationId xmlns:a16="http://schemas.microsoft.com/office/drawing/2014/main" id="{50E07BD0-262C-2A4F-9786-1D0B3976765A}"/>
              </a:ext>
            </a:extLst>
          </p:cNvPr>
          <p:cNvSpPr txBox="1"/>
          <p:nvPr/>
        </p:nvSpPr>
        <p:spPr>
          <a:xfrm>
            <a:off x="3497399" y="302373"/>
            <a:ext cx="2842436" cy="923330"/>
          </a:xfrm>
          <a:prstGeom prst="rect">
            <a:avLst/>
          </a:prstGeom>
          <a:noFill/>
        </p:spPr>
        <p:txBody>
          <a:bodyPr wrap="square" rtlCol="0">
            <a:spAutoFit/>
          </a:bodyPr>
          <a:lstStyle/>
          <a:p>
            <a:r>
              <a:rPr lang="en-GB" b="1" dirty="0">
                <a:solidFill>
                  <a:srgbClr val="004461"/>
                </a:solidFill>
              </a:rPr>
              <a:t>Future Talent Programme FAQ for STUDENTS &amp; YOUNG PROFESSIONALS</a:t>
            </a:r>
          </a:p>
        </p:txBody>
      </p:sp>
      <p:sp>
        <p:nvSpPr>
          <p:cNvPr id="7" name="TextBox 6">
            <a:extLst>
              <a:ext uri="{FF2B5EF4-FFF2-40B4-BE49-F238E27FC236}">
                <a16:creationId xmlns:a16="http://schemas.microsoft.com/office/drawing/2014/main" id="{9B524D3D-C753-E64D-8371-E95A712AAE75}"/>
              </a:ext>
            </a:extLst>
          </p:cNvPr>
          <p:cNvSpPr txBox="1"/>
          <p:nvPr/>
        </p:nvSpPr>
        <p:spPr>
          <a:xfrm>
            <a:off x="366159" y="1314620"/>
            <a:ext cx="6104737" cy="738664"/>
          </a:xfrm>
          <a:prstGeom prst="rect">
            <a:avLst/>
          </a:prstGeom>
          <a:noFill/>
        </p:spPr>
        <p:txBody>
          <a:bodyPr wrap="square" rtlCol="0">
            <a:spAutoFit/>
          </a:bodyPr>
          <a:lstStyle/>
          <a:p>
            <a:pPr algn="just"/>
            <a:r>
              <a:rPr lang="en-GB" sz="1400" i="1" dirty="0">
                <a:solidFill>
                  <a:srgbClr val="004461"/>
                </a:solidFill>
              </a:rPr>
              <a:t>GÉANT’s Future Talent Programme (FTP23) gives students and young professionals from GÉANT-affiliated organisations the opportunity to receive expert presentation coaching and present at the prestigious TNC23 conference. </a:t>
            </a:r>
          </a:p>
        </p:txBody>
      </p:sp>
      <p:pic>
        <p:nvPicPr>
          <p:cNvPr id="20" name="Picture 19">
            <a:extLst>
              <a:ext uri="{FF2B5EF4-FFF2-40B4-BE49-F238E27FC236}">
                <a16:creationId xmlns:a16="http://schemas.microsoft.com/office/drawing/2014/main" id="{EF249DBC-6171-A442-A96C-C9DC76557A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2594" y="415880"/>
            <a:ext cx="1377681" cy="516631"/>
          </a:xfrm>
          <a:prstGeom prst="rect">
            <a:avLst/>
          </a:prstGeom>
        </p:spPr>
      </p:pic>
      <p:pic>
        <p:nvPicPr>
          <p:cNvPr id="2" name="Picture 1" descr="Logo&#10;&#10;Description automatically generated">
            <a:extLst>
              <a:ext uri="{FF2B5EF4-FFF2-40B4-BE49-F238E27FC236}">
                <a16:creationId xmlns:a16="http://schemas.microsoft.com/office/drawing/2014/main" id="{EADB9B9D-D657-D8FB-81EB-B46F9B341C65}"/>
              </a:ext>
            </a:extLst>
          </p:cNvPr>
          <p:cNvPicPr>
            <a:picLocks noChangeAspect="1"/>
          </p:cNvPicPr>
          <p:nvPr/>
        </p:nvPicPr>
        <p:blipFill>
          <a:blip r:embed="rId6"/>
          <a:stretch>
            <a:fillRect/>
          </a:stretch>
        </p:blipFill>
        <p:spPr>
          <a:xfrm>
            <a:off x="399965" y="302372"/>
            <a:ext cx="1405505" cy="698333"/>
          </a:xfrm>
          <a:prstGeom prst="rect">
            <a:avLst/>
          </a:prstGeom>
        </p:spPr>
      </p:pic>
      <p:sp>
        <p:nvSpPr>
          <p:cNvPr id="4" name="Content Placeholder 2">
            <a:extLst>
              <a:ext uri="{FF2B5EF4-FFF2-40B4-BE49-F238E27FC236}">
                <a16:creationId xmlns:a16="http://schemas.microsoft.com/office/drawing/2014/main" id="{E0A5C54D-0F91-585E-8E1B-557AF3F8B933}"/>
              </a:ext>
            </a:extLst>
          </p:cNvPr>
          <p:cNvSpPr txBox="1">
            <a:spLocks/>
          </p:cNvSpPr>
          <p:nvPr/>
        </p:nvSpPr>
        <p:spPr>
          <a:xfrm>
            <a:off x="3611111" y="5621762"/>
            <a:ext cx="2880730" cy="3990489"/>
          </a:xfrm>
          <a:prstGeom prst="rect">
            <a:avLst/>
          </a:prstGeom>
        </p:spPr>
        <p:txBody>
          <a:bodyPr vert="horz" lIns="91440" tIns="45720" rIns="91440" bIns="45720" rtlCol="0" anchor="t" anchorCtr="0">
            <a:normAutofit fontScale="25000" lnSpcReduction="2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sz="4400" b="1" dirty="0">
                <a:solidFill>
                  <a:srgbClr val="1F4270"/>
                </a:solidFill>
                <a:ea typeface="+mn-lt"/>
                <a:cs typeface="+mn-lt"/>
              </a:rPr>
              <a:t>What is GÉANT? </a:t>
            </a:r>
            <a:r>
              <a:rPr lang="en-GB" sz="4000" dirty="0">
                <a:solidFill>
                  <a:srgbClr val="1F4270"/>
                </a:solidFill>
                <a:ea typeface="+mn-lt"/>
                <a:cs typeface="+mn-lt"/>
              </a:rPr>
              <a:t>GÉANT is the pan-European network that delivers high-performance connectivity and advanced services to more than 50 million Research and Education (R&amp;E) users across 39 European countries. GÉANT interconnects its members through a high-bandwidth, highly-resilient backbone and links them to over 100 countries worldwide enabling collaboration on projects ranging from biological science to earth observation and arts &amp; culture. </a:t>
            </a:r>
            <a:r>
              <a:rPr lang="en-GB" sz="4000" dirty="0">
                <a:hlinkClick r:id="rId7"/>
              </a:rPr>
              <a:t>geant.org</a:t>
            </a:r>
            <a:endParaRPr lang="en-GB" sz="4000" dirty="0"/>
          </a:p>
          <a:p>
            <a:pPr marL="0" indent="0">
              <a:lnSpc>
                <a:spcPct val="120000"/>
              </a:lnSpc>
              <a:buFont typeface="Arial" panose="020B0604020202020204" pitchFamily="34" charset="0"/>
              <a:buNone/>
            </a:pPr>
            <a:r>
              <a:rPr lang="en-GB" sz="4400" b="1" dirty="0">
                <a:solidFill>
                  <a:srgbClr val="1F4270"/>
                </a:solidFill>
                <a:ea typeface="+mn-lt"/>
                <a:cs typeface="+mn-lt"/>
              </a:rPr>
              <a:t>What is an NREN? </a:t>
            </a:r>
            <a:r>
              <a:rPr lang="en-GB" sz="4000" dirty="0">
                <a:solidFill>
                  <a:srgbClr val="1F4270"/>
                </a:solidFill>
                <a:ea typeface="+mn-lt"/>
                <a:cs typeface="+mn-lt"/>
              </a:rPr>
              <a:t>National Research and Education Networks (NRENs) are specialised internet service providers dedicated to supporting the needs of the research and education communities within their own country. </a:t>
            </a:r>
          </a:p>
          <a:p>
            <a:pPr marL="0" indent="0">
              <a:lnSpc>
                <a:spcPct val="120000"/>
              </a:lnSpc>
              <a:buFont typeface="Arial" panose="020B0604020202020204" pitchFamily="34" charset="0"/>
              <a:buNone/>
            </a:pPr>
            <a:r>
              <a:rPr lang="en-GB" sz="4400" b="1" dirty="0">
                <a:solidFill>
                  <a:srgbClr val="1F4270"/>
                </a:solidFill>
                <a:ea typeface="+mn-lt"/>
                <a:cs typeface="+mn-lt"/>
              </a:rPr>
              <a:t>What is TNC? </a:t>
            </a:r>
            <a:r>
              <a:rPr lang="en-GB" sz="4000" dirty="0">
                <a:solidFill>
                  <a:srgbClr val="1F4270"/>
                </a:solidFill>
                <a:ea typeface="+mn-lt"/>
                <a:cs typeface="+mn-lt"/>
              </a:rPr>
              <a:t>TNC is the largest and most prestigious Research and Education Networking conference, with more than 800 participants attending this annual event. TNC brings together decision makers, networking specialists, universities and industry representatives. TNC23 will take place on 5-9 June 2023 in Tirana, Albania. </a:t>
            </a:r>
            <a:r>
              <a:rPr lang="en-NL" sz="4400" dirty="0">
                <a:solidFill>
                  <a:srgbClr val="0F1419"/>
                </a:solidFill>
                <a:latin typeface="TwitterChirp"/>
                <a:hlinkClick r:id="rId8"/>
              </a:rPr>
              <a:t>t</a:t>
            </a:r>
            <a:r>
              <a:rPr lang="en-GB" sz="4000" dirty="0">
                <a:hlinkClick r:id="rId8"/>
              </a:rPr>
              <a:t>nc23.geant.org</a:t>
            </a:r>
            <a:endParaRPr lang="en-GB" sz="4000" dirty="0"/>
          </a:p>
        </p:txBody>
      </p:sp>
      <p:sp>
        <p:nvSpPr>
          <p:cNvPr id="5" name="Content Placeholder 3">
            <a:extLst>
              <a:ext uri="{FF2B5EF4-FFF2-40B4-BE49-F238E27FC236}">
                <a16:creationId xmlns:a16="http://schemas.microsoft.com/office/drawing/2014/main" id="{96991D88-5C4E-66E5-ED44-EC96C36C01E5}"/>
              </a:ext>
            </a:extLst>
          </p:cNvPr>
          <p:cNvSpPr txBox="1">
            <a:spLocks/>
          </p:cNvSpPr>
          <p:nvPr/>
        </p:nvSpPr>
        <p:spPr>
          <a:xfrm>
            <a:off x="3941655" y="2489358"/>
            <a:ext cx="2576009" cy="1560762"/>
          </a:xfrm>
          <a:prstGeom prst="rect">
            <a:avLst/>
          </a:prstGeom>
        </p:spPr>
        <p:txBody>
          <a:bodyPr vert="horz" lIns="91440" tIns="45720" rIns="91440" bIns="45720" rtlCol="0" anchor="t" anchorCtr="0">
            <a:no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GB" sz="1000" dirty="0">
                <a:solidFill>
                  <a:srgbClr val="004461"/>
                </a:solidFill>
              </a:rPr>
              <a:t>Get registered by your local NREN by</a:t>
            </a:r>
            <a:br>
              <a:rPr lang="en-GB" sz="1000" dirty="0"/>
            </a:br>
            <a:r>
              <a:rPr lang="en-GB" sz="1000" b="1" dirty="0">
                <a:solidFill>
                  <a:srgbClr val="E1515C"/>
                </a:solidFill>
              </a:rPr>
              <a:t>28 February 2023</a:t>
            </a:r>
          </a:p>
          <a:p>
            <a:pPr marL="0" indent="0">
              <a:buFont typeface="Arial" panose="020B0604020202020204" pitchFamily="34" charset="0"/>
              <a:buNone/>
            </a:pPr>
            <a:r>
              <a:rPr lang="en-GB" sz="1000" dirty="0">
                <a:solidFill>
                  <a:srgbClr val="004461"/>
                </a:solidFill>
              </a:rPr>
              <a:t>Submit your Lightning Talk proposal to TNC by </a:t>
            </a:r>
            <a:r>
              <a:rPr lang="en-GB" sz="1000" b="1" dirty="0">
                <a:solidFill>
                  <a:srgbClr val="E1515C"/>
                </a:solidFill>
              </a:rPr>
              <a:t>10 March 2023</a:t>
            </a:r>
          </a:p>
          <a:p>
            <a:pPr marL="0" indent="0">
              <a:buFont typeface="Arial" panose="020B0604020202020204" pitchFamily="34" charset="0"/>
              <a:buNone/>
            </a:pPr>
            <a:r>
              <a:rPr lang="en-GB" sz="1000" dirty="0">
                <a:solidFill>
                  <a:srgbClr val="004461"/>
                </a:solidFill>
              </a:rPr>
              <a:t>Attend presentation coaching webinars between </a:t>
            </a:r>
            <a:r>
              <a:rPr lang="en-GB" sz="1000" b="1" dirty="0">
                <a:solidFill>
                  <a:srgbClr val="E1515C"/>
                </a:solidFill>
              </a:rPr>
              <a:t>March and May 2023</a:t>
            </a:r>
            <a:endParaRPr lang="en-GB" sz="1000" dirty="0"/>
          </a:p>
          <a:p>
            <a:pPr marL="0" indent="0">
              <a:buFont typeface="Arial" panose="020B0604020202020204" pitchFamily="34" charset="0"/>
              <a:buNone/>
            </a:pPr>
            <a:r>
              <a:rPr lang="en-GB" sz="1000" dirty="0">
                <a:solidFill>
                  <a:srgbClr val="004461"/>
                </a:solidFill>
              </a:rPr>
              <a:t>If selected to deliver a Lightning Talk, take centre stage at TNC23 between </a:t>
            </a:r>
            <a:r>
              <a:rPr lang="en-GB" sz="1000" b="1" dirty="0">
                <a:solidFill>
                  <a:srgbClr val="E1515C"/>
                </a:solidFill>
              </a:rPr>
              <a:t>5-9 June 2023</a:t>
            </a:r>
            <a:br>
              <a:rPr lang="en-GB" sz="1200" dirty="0"/>
            </a:br>
            <a:endParaRPr lang="en-GB" sz="1200" dirty="0"/>
          </a:p>
          <a:p>
            <a:pPr marL="0" indent="0">
              <a:buFont typeface="Arial" panose="020B0604020202020204" pitchFamily="34" charset="0"/>
              <a:buNone/>
            </a:pPr>
            <a:br>
              <a:rPr lang="en-GB" sz="800" b="1" dirty="0"/>
            </a:br>
            <a:endParaRPr lang="en-US" sz="800" dirty="0"/>
          </a:p>
        </p:txBody>
      </p:sp>
      <p:sp>
        <p:nvSpPr>
          <p:cNvPr id="9" name="Rectangle 8">
            <a:extLst>
              <a:ext uri="{FF2B5EF4-FFF2-40B4-BE49-F238E27FC236}">
                <a16:creationId xmlns:a16="http://schemas.microsoft.com/office/drawing/2014/main" id="{2FBBA3B2-6493-BAA4-0031-66EE93801CC0}"/>
              </a:ext>
            </a:extLst>
          </p:cNvPr>
          <p:cNvSpPr/>
          <p:nvPr/>
        </p:nvSpPr>
        <p:spPr>
          <a:xfrm>
            <a:off x="3616634" y="2212359"/>
            <a:ext cx="2694545" cy="276999"/>
          </a:xfrm>
          <a:prstGeom prst="rect">
            <a:avLst/>
          </a:prstGeom>
        </p:spPr>
        <p:txBody>
          <a:bodyPr wrap="square">
            <a:spAutoFit/>
          </a:bodyPr>
          <a:lstStyle/>
          <a:p>
            <a:r>
              <a:rPr lang="en-GB" sz="1200" b="1" dirty="0">
                <a:solidFill>
                  <a:srgbClr val="004461"/>
                </a:solidFill>
              </a:rPr>
              <a:t>IMPORTANT DATES</a:t>
            </a:r>
            <a:endParaRPr lang="en-US" sz="1200" b="1" dirty="0">
              <a:solidFill>
                <a:srgbClr val="004461"/>
              </a:solidFill>
            </a:endParaRPr>
          </a:p>
        </p:txBody>
      </p:sp>
      <p:pic>
        <p:nvPicPr>
          <p:cNvPr id="11" name="Picture 10" descr="A picture containing person, person, bowed instrument&#10;&#10;Description automatically generated">
            <a:extLst>
              <a:ext uri="{FF2B5EF4-FFF2-40B4-BE49-F238E27FC236}">
                <a16:creationId xmlns:a16="http://schemas.microsoft.com/office/drawing/2014/main" id="{AF7B67F9-0C18-8DCF-86E7-8EE6D641F70F}"/>
              </a:ext>
            </a:extLst>
          </p:cNvPr>
          <p:cNvPicPr>
            <a:picLocks noChangeAspect="1"/>
          </p:cNvPicPr>
          <p:nvPr/>
        </p:nvPicPr>
        <p:blipFill>
          <a:blip r:embed="rId9"/>
          <a:stretch>
            <a:fillRect/>
          </a:stretch>
        </p:blipFill>
        <p:spPr>
          <a:xfrm>
            <a:off x="451918" y="7235451"/>
            <a:ext cx="2880730" cy="1915685"/>
          </a:xfrm>
          <a:prstGeom prst="roundRect">
            <a:avLst>
              <a:gd name="adj" fmla="val 4129"/>
            </a:avLst>
          </a:prstGeom>
          <a:solidFill>
            <a:srgbClr val="FFFFFF">
              <a:shade val="85000"/>
            </a:srgbClr>
          </a:solidFill>
          <a:ln>
            <a:noFill/>
          </a:ln>
          <a:effectLst/>
        </p:spPr>
      </p:pic>
      <p:sp>
        <p:nvSpPr>
          <p:cNvPr id="10" name="Oval 9">
            <a:extLst>
              <a:ext uri="{FF2B5EF4-FFF2-40B4-BE49-F238E27FC236}">
                <a16:creationId xmlns:a16="http://schemas.microsoft.com/office/drawing/2014/main" id="{F19D522B-2D42-20E1-9816-AE72633E9E82}"/>
              </a:ext>
            </a:extLst>
          </p:cNvPr>
          <p:cNvSpPr/>
          <p:nvPr/>
        </p:nvSpPr>
        <p:spPr>
          <a:xfrm flipH="1">
            <a:off x="3690313" y="255172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12" name="Oval 11">
            <a:extLst>
              <a:ext uri="{FF2B5EF4-FFF2-40B4-BE49-F238E27FC236}">
                <a16:creationId xmlns:a16="http://schemas.microsoft.com/office/drawing/2014/main" id="{963B2E2F-5F55-A105-2DF7-3004EE7FCD38}"/>
              </a:ext>
            </a:extLst>
          </p:cNvPr>
          <p:cNvSpPr/>
          <p:nvPr/>
        </p:nvSpPr>
        <p:spPr>
          <a:xfrm flipH="1">
            <a:off x="3690313" y="290651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17" name="Oval 16">
            <a:extLst>
              <a:ext uri="{FF2B5EF4-FFF2-40B4-BE49-F238E27FC236}">
                <a16:creationId xmlns:a16="http://schemas.microsoft.com/office/drawing/2014/main" id="{24CEDB3E-6AA8-7BFB-6E5D-EC1A4973BBA0}"/>
              </a:ext>
            </a:extLst>
          </p:cNvPr>
          <p:cNvSpPr/>
          <p:nvPr/>
        </p:nvSpPr>
        <p:spPr>
          <a:xfrm flipH="1">
            <a:off x="3690313" y="326131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sp>
        <p:nvSpPr>
          <p:cNvPr id="18" name="Oval 17">
            <a:extLst>
              <a:ext uri="{FF2B5EF4-FFF2-40B4-BE49-F238E27FC236}">
                <a16:creationId xmlns:a16="http://schemas.microsoft.com/office/drawing/2014/main" id="{534AACB2-D1C6-D4A2-7089-74D7E46CC806}"/>
              </a:ext>
            </a:extLst>
          </p:cNvPr>
          <p:cNvSpPr/>
          <p:nvPr/>
        </p:nvSpPr>
        <p:spPr>
          <a:xfrm flipH="1">
            <a:off x="3690313" y="361610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4</a:t>
            </a:r>
          </a:p>
        </p:txBody>
      </p:sp>
      <p:pic>
        <p:nvPicPr>
          <p:cNvPr id="25" name="Picture 24" descr="A group of people posing for a photo&#10;&#10;Description automatically generated">
            <a:extLst>
              <a:ext uri="{FF2B5EF4-FFF2-40B4-BE49-F238E27FC236}">
                <a16:creationId xmlns:a16="http://schemas.microsoft.com/office/drawing/2014/main" id="{EDCF48AA-8431-7083-5D46-140A8D65F0D3}"/>
              </a:ext>
            </a:extLst>
          </p:cNvPr>
          <p:cNvPicPr>
            <a:picLocks noChangeAspect="1"/>
          </p:cNvPicPr>
          <p:nvPr/>
        </p:nvPicPr>
        <p:blipFill rotWithShape="1">
          <a:blip r:embed="rId10"/>
          <a:srcRect l="-679" t="17773" r="370" b="8940"/>
          <a:stretch/>
        </p:blipFill>
        <p:spPr>
          <a:xfrm>
            <a:off x="3655204" y="4079189"/>
            <a:ext cx="2836637" cy="1381647"/>
          </a:xfrm>
          <a:prstGeom prst="roundRect">
            <a:avLst>
              <a:gd name="adj" fmla="val 4129"/>
            </a:avLst>
          </a:prstGeom>
          <a:solidFill>
            <a:srgbClr val="FFFFFF">
              <a:shade val="85000"/>
            </a:srgbClr>
          </a:solidFill>
          <a:ln>
            <a:noFill/>
          </a:ln>
          <a:effectLst/>
        </p:spPr>
      </p:pic>
    </p:spTree>
    <p:extLst>
      <p:ext uri="{BB962C8B-B14F-4D97-AF65-F5344CB8AC3E}">
        <p14:creationId xmlns:p14="http://schemas.microsoft.com/office/powerpoint/2010/main" val="4062430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a:extLst>
              <a:ext uri="{FF2B5EF4-FFF2-40B4-BE49-F238E27FC236}">
                <a16:creationId xmlns:a16="http://schemas.microsoft.com/office/drawing/2014/main" id="{DC43904F-CDF0-174C-4AD2-6E67A2E604DC}"/>
              </a:ext>
            </a:extLst>
          </p:cNvPr>
          <p:cNvSpPr/>
          <p:nvPr/>
        </p:nvSpPr>
        <p:spPr>
          <a:xfrm>
            <a:off x="3571345" y="8171002"/>
            <a:ext cx="2881991" cy="1152138"/>
          </a:xfrm>
          <a:prstGeom prst="roundRect">
            <a:avLst>
              <a:gd name="adj" fmla="val 7807"/>
            </a:avLst>
          </a:prstGeom>
          <a:solidFill>
            <a:srgbClr val="F5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Content Placeholder 1">
            <a:extLst>
              <a:ext uri="{FF2B5EF4-FFF2-40B4-BE49-F238E27FC236}">
                <a16:creationId xmlns:a16="http://schemas.microsoft.com/office/drawing/2014/main" id="{1C776496-6CD7-724A-AA5A-EC31AB4D1BDA}"/>
              </a:ext>
            </a:extLst>
          </p:cNvPr>
          <p:cNvSpPr>
            <a:spLocks noGrp="1"/>
          </p:cNvSpPr>
          <p:nvPr>
            <p:ph sz="half" idx="1"/>
          </p:nvPr>
        </p:nvSpPr>
        <p:spPr>
          <a:xfrm>
            <a:off x="404664" y="6432158"/>
            <a:ext cx="2859786" cy="3826683"/>
          </a:xfrm>
        </p:spPr>
        <p:txBody>
          <a:bodyPr>
            <a:normAutofit/>
          </a:bodyPr>
          <a:lstStyle/>
          <a:p>
            <a:pPr marL="0" indent="0">
              <a:lnSpc>
                <a:spcPct val="100000"/>
              </a:lnSpc>
              <a:spcBef>
                <a:spcPts val="0"/>
              </a:spcBef>
              <a:spcAft>
                <a:spcPts val="750"/>
              </a:spcAft>
              <a:buNone/>
            </a:pPr>
            <a:r>
              <a:rPr lang="en-GB" sz="1100" b="1" dirty="0">
                <a:solidFill>
                  <a:srgbClr val="004461"/>
                </a:solidFill>
              </a:rPr>
              <a:t>What's expected from me as a young professional? </a:t>
            </a:r>
            <a:r>
              <a:rPr lang="en-GB" sz="1100" dirty="0">
                <a:solidFill>
                  <a:srgbClr val="004461"/>
                </a:solidFill>
              </a:rPr>
              <a:t> </a:t>
            </a:r>
            <a:r>
              <a:rPr lang="en-GB" sz="1000" dirty="0">
                <a:solidFill>
                  <a:srgbClr val="004461"/>
                </a:solidFill>
              </a:rPr>
              <a:t>If you register for the programme you are required to:</a:t>
            </a:r>
            <a:endParaRPr lang="en-GB" sz="1000" dirty="0"/>
          </a:p>
        </p:txBody>
      </p:sp>
      <p:sp>
        <p:nvSpPr>
          <p:cNvPr id="4" name="Content Placeholder 3">
            <a:extLst>
              <a:ext uri="{FF2B5EF4-FFF2-40B4-BE49-F238E27FC236}">
                <a16:creationId xmlns:a16="http://schemas.microsoft.com/office/drawing/2014/main" id="{0BA0212D-3623-0948-8C41-BE5C86E98D56}"/>
              </a:ext>
            </a:extLst>
          </p:cNvPr>
          <p:cNvSpPr>
            <a:spLocks noGrp="1"/>
          </p:cNvSpPr>
          <p:nvPr>
            <p:ph sz="half" idx="2"/>
          </p:nvPr>
        </p:nvSpPr>
        <p:spPr>
          <a:xfrm>
            <a:off x="3701435" y="8240839"/>
            <a:ext cx="2607885" cy="646331"/>
          </a:xfrm>
        </p:spPr>
        <p:txBody>
          <a:bodyPr anchor="t" anchorCtr="0">
            <a:noAutofit/>
          </a:bodyPr>
          <a:lstStyle/>
          <a:p>
            <a:pPr marL="0" indent="0">
              <a:buNone/>
            </a:pPr>
            <a:r>
              <a:rPr lang="en-GB" sz="1100" b="1" dirty="0">
                <a:solidFill>
                  <a:srgbClr val="004461"/>
                </a:solidFill>
              </a:rPr>
              <a:t>Have more questions?</a:t>
            </a:r>
            <a:br>
              <a:rPr lang="en-GB" sz="1100" dirty="0">
                <a:solidFill>
                  <a:srgbClr val="004461"/>
                </a:solidFill>
              </a:rPr>
            </a:br>
            <a:r>
              <a:rPr lang="en-GB" sz="1100" dirty="0">
                <a:solidFill>
                  <a:srgbClr val="004461"/>
                </a:solidFill>
              </a:rPr>
              <a:t>Contact your local NREN or</a:t>
            </a:r>
            <a:br>
              <a:rPr lang="en-GB" sz="1100" dirty="0">
                <a:solidFill>
                  <a:srgbClr val="004461"/>
                </a:solidFill>
              </a:rPr>
            </a:br>
            <a:r>
              <a:rPr lang="en-GB" sz="1100" dirty="0">
                <a:solidFill>
                  <a:srgbClr val="004461"/>
                </a:solidFill>
              </a:rPr>
              <a:t>Email: </a:t>
            </a:r>
            <a:r>
              <a:rPr lang="en-GB" sz="1100" dirty="0">
                <a:solidFill>
                  <a:schemeClr val="tx1">
                    <a:lumMod val="75000"/>
                    <a:lumOff val="25000"/>
                  </a:schemeClr>
                </a:solidFill>
                <a:hlinkClick r:id="rId3"/>
              </a:rPr>
              <a:t>glad@geant.org</a:t>
            </a:r>
            <a:endParaRPr lang="en-GB" sz="1100" dirty="0">
              <a:solidFill>
                <a:schemeClr val="tx1">
                  <a:lumMod val="75000"/>
                  <a:lumOff val="25000"/>
                </a:schemeClr>
              </a:solidFill>
            </a:endParaRPr>
          </a:p>
          <a:p>
            <a:pPr marL="0" indent="0">
              <a:buNone/>
            </a:pPr>
            <a:endParaRPr lang="en-GB" sz="1000" b="1" dirty="0">
              <a:solidFill>
                <a:srgbClr val="E1515C"/>
              </a:solidFill>
            </a:endParaRPr>
          </a:p>
          <a:p>
            <a:pPr marL="0" indent="0">
              <a:buNone/>
            </a:pPr>
            <a:endParaRPr lang="en-GB" sz="1000" b="1" dirty="0">
              <a:solidFill>
                <a:srgbClr val="E1515C"/>
              </a:solidFill>
            </a:endParaRPr>
          </a:p>
          <a:p>
            <a:pPr marL="0" indent="0">
              <a:lnSpc>
                <a:spcPct val="120000"/>
              </a:lnSpc>
              <a:buNone/>
            </a:pPr>
            <a:br>
              <a:rPr lang="en-GB" sz="1200" dirty="0"/>
            </a:br>
            <a:br>
              <a:rPr lang="en-GB" sz="1200" dirty="0"/>
            </a:br>
            <a:br>
              <a:rPr lang="en-GB" sz="1200" dirty="0"/>
            </a:br>
            <a:endParaRPr lang="en-GB" sz="1200" dirty="0"/>
          </a:p>
          <a:p>
            <a:pPr marL="0" indent="0">
              <a:buNone/>
            </a:pPr>
            <a:br>
              <a:rPr lang="en-GB" sz="800" b="1" dirty="0"/>
            </a:br>
            <a:endParaRPr lang="en-US" sz="800" dirty="0"/>
          </a:p>
        </p:txBody>
      </p:sp>
      <p:sp>
        <p:nvSpPr>
          <p:cNvPr id="10" name="Footer Placeholder 9">
            <a:extLst>
              <a:ext uri="{FF2B5EF4-FFF2-40B4-BE49-F238E27FC236}">
                <a16:creationId xmlns:a16="http://schemas.microsoft.com/office/drawing/2014/main" id="{CEAD298A-D932-C349-AF7A-8ED2CB8DA7AB}"/>
              </a:ext>
            </a:extLst>
          </p:cNvPr>
          <p:cNvSpPr>
            <a:spLocks noGrp="1"/>
          </p:cNvSpPr>
          <p:nvPr>
            <p:ph type="ftr" sz="quarter" idx="11"/>
          </p:nvPr>
        </p:nvSpPr>
        <p:spPr>
          <a:xfrm>
            <a:off x="289803" y="9353234"/>
            <a:ext cx="4492733" cy="545747"/>
          </a:xfrm>
        </p:spPr>
        <p:txBody>
          <a:bodyPr/>
          <a:lstStyle/>
          <a:p>
            <a:r>
              <a:rPr lang="en-GB" dirty="0"/>
              <a:t>FAQ-Students/Young professionals – Future Talent Programme</a:t>
            </a:r>
          </a:p>
        </p:txBody>
      </p:sp>
      <p:sp>
        <p:nvSpPr>
          <p:cNvPr id="11" name="Slide Number Placeholder 10">
            <a:extLst>
              <a:ext uri="{FF2B5EF4-FFF2-40B4-BE49-F238E27FC236}">
                <a16:creationId xmlns:a16="http://schemas.microsoft.com/office/drawing/2014/main" id="{FA4E7A29-3E69-BB49-A508-BC800B4C6148}"/>
              </a:ext>
            </a:extLst>
          </p:cNvPr>
          <p:cNvSpPr>
            <a:spLocks noGrp="1"/>
          </p:cNvSpPr>
          <p:nvPr>
            <p:ph type="sldNum" sz="quarter" idx="12"/>
          </p:nvPr>
        </p:nvSpPr>
        <p:spPr>
          <a:xfrm>
            <a:off x="5859064" y="9353233"/>
            <a:ext cx="313137" cy="545747"/>
          </a:xfrm>
        </p:spPr>
        <p:txBody>
          <a:bodyPr/>
          <a:lstStyle/>
          <a:p>
            <a:fld id="{CDDC5AE4-B35E-0742-A668-9269B4F1F8AF}" type="slidenum">
              <a:rPr lang="en-US" smtClean="0"/>
              <a:t>2</a:t>
            </a:fld>
            <a:endParaRPr lang="en-US" dirty="0"/>
          </a:p>
        </p:txBody>
      </p:sp>
      <p:sp>
        <p:nvSpPr>
          <p:cNvPr id="7" name="Content Placeholder 3">
            <a:extLst>
              <a:ext uri="{FF2B5EF4-FFF2-40B4-BE49-F238E27FC236}">
                <a16:creationId xmlns:a16="http://schemas.microsoft.com/office/drawing/2014/main" id="{8FDA8D5B-BD48-874E-A3C7-586A70793838}"/>
              </a:ext>
            </a:extLst>
          </p:cNvPr>
          <p:cNvSpPr txBox="1">
            <a:spLocks/>
          </p:cNvSpPr>
          <p:nvPr/>
        </p:nvSpPr>
        <p:spPr>
          <a:xfrm>
            <a:off x="404664" y="463175"/>
            <a:ext cx="2859786" cy="3704440"/>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200" b="1" dirty="0">
                <a:solidFill>
                  <a:srgbClr val="004461"/>
                </a:solidFill>
              </a:rPr>
              <a:t>REQUIREMENTS</a:t>
            </a:r>
          </a:p>
          <a:p>
            <a:pPr marL="0" indent="0">
              <a:spcAft>
                <a:spcPts val="300"/>
              </a:spcAft>
              <a:buFont typeface="Arial"/>
              <a:buNone/>
            </a:pPr>
            <a:r>
              <a:rPr lang="en-GB" sz="1000" b="1" dirty="0">
                <a:solidFill>
                  <a:srgbClr val="004461"/>
                </a:solidFill>
              </a:rPr>
              <a:t>Eligibility</a:t>
            </a:r>
            <a:r>
              <a:rPr lang="en-GB" sz="1000" dirty="0">
                <a:solidFill>
                  <a:srgbClr val="004461"/>
                </a:solidFill>
              </a:rPr>
              <a:t> This challenge is open to individuals who are studying at a university or learning provider affiliated with one of the GÉANT Project partners (NRENs) or to young professionals working at a GÉANT NREN.</a:t>
            </a:r>
          </a:p>
          <a:p>
            <a:pPr marL="0" indent="0">
              <a:spcAft>
                <a:spcPts val="300"/>
              </a:spcAft>
              <a:buFont typeface="Arial"/>
              <a:buNone/>
            </a:pPr>
            <a:r>
              <a:rPr lang="en-GB" sz="1000" b="1" dirty="0">
                <a:solidFill>
                  <a:srgbClr val="004461"/>
                </a:solidFill>
              </a:rPr>
              <a:t>Nominations</a:t>
            </a:r>
            <a:r>
              <a:rPr lang="en-GB" sz="1000" dirty="0">
                <a:solidFill>
                  <a:srgbClr val="004461"/>
                </a:solidFill>
              </a:rPr>
              <a:t> All participants must be nominated by the NREN in a GÉANT Project Partner country. </a:t>
            </a:r>
          </a:p>
          <a:p>
            <a:pPr marL="0" indent="0">
              <a:spcAft>
                <a:spcPts val="300"/>
              </a:spcAft>
              <a:buFont typeface="Arial"/>
              <a:buNone/>
            </a:pPr>
            <a:r>
              <a:rPr lang="en-GB" sz="1000" b="1" dirty="0">
                <a:solidFill>
                  <a:srgbClr val="004461"/>
                </a:solidFill>
              </a:rPr>
              <a:t>Abstract</a:t>
            </a:r>
            <a:r>
              <a:rPr lang="en-GB" sz="1000" dirty="0">
                <a:solidFill>
                  <a:srgbClr val="004461"/>
                </a:solidFill>
              </a:rPr>
              <a:t> Upon registration all proposals must include title, participant name, educational institution, short biography, five keywords, and short introduction to their idea (max. 500 words). Abstract must be marked [FTP-student + title].</a:t>
            </a:r>
          </a:p>
          <a:p>
            <a:pPr marL="0" indent="0">
              <a:spcAft>
                <a:spcPts val="300"/>
              </a:spcAft>
              <a:buFont typeface="Arial"/>
              <a:buNone/>
            </a:pPr>
            <a:r>
              <a:rPr lang="en-GB" sz="1000" b="1" dirty="0">
                <a:solidFill>
                  <a:srgbClr val="004461"/>
                </a:solidFill>
              </a:rPr>
              <a:t>Webinars</a:t>
            </a:r>
            <a:r>
              <a:rPr lang="en-GB" sz="1000" dirty="0">
                <a:solidFill>
                  <a:srgbClr val="004461"/>
                </a:solidFill>
              </a:rPr>
              <a:t> Participants must commit themselves to attending three presentation coaching sessions in small groups. They must have access to a computer with a webcam in order to join the webinar.</a:t>
            </a:r>
          </a:p>
          <a:p>
            <a:pPr marL="0" indent="0">
              <a:spcAft>
                <a:spcPts val="300"/>
              </a:spcAft>
              <a:buFont typeface="Arial"/>
              <a:buNone/>
            </a:pPr>
            <a:r>
              <a:rPr lang="en-GB" sz="1000" b="1" dirty="0">
                <a:solidFill>
                  <a:srgbClr val="004461"/>
                </a:solidFill>
              </a:rPr>
              <a:t>Presentation</a:t>
            </a:r>
            <a:r>
              <a:rPr lang="en-GB" sz="1000" dirty="0">
                <a:solidFill>
                  <a:srgbClr val="004461"/>
                </a:solidFill>
              </a:rPr>
              <a:t> Selected participants will present at TNC23. All participants will record their talks.</a:t>
            </a:r>
          </a:p>
          <a:p>
            <a:pPr marL="0" indent="0">
              <a:spcAft>
                <a:spcPts val="300"/>
              </a:spcAft>
              <a:buFont typeface="Arial"/>
              <a:buNone/>
            </a:pPr>
            <a:r>
              <a:rPr lang="en-GB" sz="1000" b="1" dirty="0">
                <a:solidFill>
                  <a:srgbClr val="004461"/>
                </a:solidFill>
              </a:rPr>
              <a:t>Language</a:t>
            </a:r>
            <a:r>
              <a:rPr lang="en-GB" sz="1000" dirty="0">
                <a:solidFill>
                  <a:srgbClr val="004461"/>
                </a:solidFill>
              </a:rPr>
              <a:t> English language proficiency is required.</a:t>
            </a:r>
          </a:p>
          <a:p>
            <a:pPr marL="0" indent="0">
              <a:spcAft>
                <a:spcPts val="300"/>
              </a:spcAft>
              <a:buFont typeface="Arial"/>
              <a:buNone/>
            </a:pPr>
            <a:r>
              <a:rPr lang="en-GB" sz="1000" b="1" dirty="0">
                <a:solidFill>
                  <a:srgbClr val="004461"/>
                </a:solidFill>
              </a:rPr>
              <a:t>Social Media </a:t>
            </a:r>
            <a:r>
              <a:rPr lang="en-GB" sz="1000" dirty="0">
                <a:solidFill>
                  <a:srgbClr val="004461"/>
                </a:solidFill>
              </a:rPr>
              <a:t>All participants are invited to share their experiences on social media.</a:t>
            </a:r>
            <a:endParaRPr lang="en-GB" sz="1200" dirty="0">
              <a:solidFill>
                <a:srgbClr val="004461"/>
              </a:solidFill>
            </a:endParaRPr>
          </a:p>
        </p:txBody>
      </p:sp>
      <p:sp>
        <p:nvSpPr>
          <p:cNvPr id="8" name="Content Placeholder 3">
            <a:extLst>
              <a:ext uri="{FF2B5EF4-FFF2-40B4-BE49-F238E27FC236}">
                <a16:creationId xmlns:a16="http://schemas.microsoft.com/office/drawing/2014/main" id="{F5AD336F-437A-1B4F-86BF-EDE1DF5E6549}"/>
              </a:ext>
            </a:extLst>
          </p:cNvPr>
          <p:cNvSpPr txBox="1">
            <a:spLocks/>
          </p:cNvSpPr>
          <p:nvPr/>
        </p:nvSpPr>
        <p:spPr>
          <a:xfrm>
            <a:off x="3582898" y="3789573"/>
            <a:ext cx="2859786" cy="2168998"/>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100" b="1" dirty="0">
                <a:solidFill>
                  <a:srgbClr val="004461"/>
                </a:solidFill>
              </a:rPr>
              <a:t>When will the webinars take place and how can I join? </a:t>
            </a:r>
            <a:r>
              <a:rPr lang="en-GB" sz="1000" dirty="0">
                <a:solidFill>
                  <a:srgbClr val="004461"/>
                </a:solidFill>
              </a:rPr>
              <a:t>After close of registration nominated participants will be scheduled for 3 x Group Training Webinars of 60-90 minutes each. Webinars will run between March and April. </a:t>
            </a:r>
          </a:p>
          <a:p>
            <a:pPr marL="0" indent="0">
              <a:buFont typeface="Arial"/>
              <a:buNone/>
            </a:pPr>
            <a:r>
              <a:rPr lang="en-GB" sz="1100" b="1" dirty="0">
                <a:solidFill>
                  <a:srgbClr val="004461"/>
                </a:solidFill>
              </a:rPr>
              <a:t>When will I be notified if my proposal is accepted? </a:t>
            </a:r>
            <a:r>
              <a:rPr lang="en-GB" sz="1000" dirty="0">
                <a:solidFill>
                  <a:srgbClr val="004461"/>
                </a:solidFill>
              </a:rPr>
              <a:t>After a timely submission [11 March] you will be notified on the acceptance of your proposal by the TNC Programme Committee.</a:t>
            </a:r>
          </a:p>
          <a:p>
            <a:pPr marL="0" indent="0">
              <a:buFont typeface="Arial"/>
              <a:buNone/>
            </a:pPr>
            <a:r>
              <a:rPr lang="en-GB" sz="1100" b="1" dirty="0">
                <a:solidFill>
                  <a:srgbClr val="004461"/>
                </a:solidFill>
              </a:rPr>
              <a:t>If I am invited to present at TNC, how should I arrange my travel?</a:t>
            </a:r>
            <a:endParaRPr lang="en-GB" sz="1100" dirty="0">
              <a:solidFill>
                <a:srgbClr val="004461"/>
              </a:solidFill>
            </a:endParaRPr>
          </a:p>
        </p:txBody>
      </p:sp>
      <p:sp>
        <p:nvSpPr>
          <p:cNvPr id="17" name="TextBox 16">
            <a:extLst>
              <a:ext uri="{FF2B5EF4-FFF2-40B4-BE49-F238E27FC236}">
                <a16:creationId xmlns:a16="http://schemas.microsoft.com/office/drawing/2014/main" id="{06FC8262-AAB1-E64B-9614-80FFEF024226}"/>
              </a:ext>
            </a:extLst>
          </p:cNvPr>
          <p:cNvSpPr txBox="1"/>
          <p:nvPr/>
        </p:nvSpPr>
        <p:spPr>
          <a:xfrm>
            <a:off x="3701435" y="8771374"/>
            <a:ext cx="2354500" cy="523220"/>
          </a:xfrm>
          <a:prstGeom prst="rect">
            <a:avLst/>
          </a:prstGeom>
          <a:noFill/>
        </p:spPr>
        <p:txBody>
          <a:bodyPr wrap="square" rtlCol="0">
            <a:spAutoFit/>
          </a:bodyPr>
          <a:lstStyle/>
          <a:p>
            <a:r>
              <a:rPr lang="en-US" sz="1400" i="1" dirty="0">
                <a:solidFill>
                  <a:srgbClr val="004461"/>
                </a:solidFill>
              </a:rPr>
              <a:t>PLACEHOLDER NREN CONTACT DETAILS</a:t>
            </a:r>
          </a:p>
        </p:txBody>
      </p:sp>
      <p:sp>
        <p:nvSpPr>
          <p:cNvPr id="3" name="Content Placeholder 2">
            <a:extLst>
              <a:ext uri="{FF2B5EF4-FFF2-40B4-BE49-F238E27FC236}">
                <a16:creationId xmlns:a16="http://schemas.microsoft.com/office/drawing/2014/main" id="{C32C1654-EC31-12A7-3B92-3F2199909665}"/>
              </a:ext>
            </a:extLst>
          </p:cNvPr>
          <p:cNvSpPr txBox="1">
            <a:spLocks/>
          </p:cNvSpPr>
          <p:nvPr/>
        </p:nvSpPr>
        <p:spPr>
          <a:xfrm>
            <a:off x="3582898" y="1463265"/>
            <a:ext cx="2859786" cy="2421725"/>
          </a:xfrm>
          <a:prstGeom prst="rect">
            <a:avLst/>
          </a:prstGeom>
        </p:spPr>
        <p:txBody>
          <a:bodyPr vert="horz" lIns="91440" tIns="45720" rIns="91440" bIns="45720" rtlCol="0" anchor="t" anchorCtr="0">
            <a:noAutofit/>
          </a:bodyPr>
          <a:lstStyle>
            <a:defPPr>
              <a:defRPr lang="en-US"/>
            </a:defPPr>
            <a:lvl1pPr indent="0" defTabSz="342900">
              <a:spcBef>
                <a:spcPts val="0"/>
              </a:spcBef>
              <a:spcAft>
                <a:spcPts val="750"/>
              </a:spcAft>
              <a:buClr>
                <a:schemeClr val="tx1"/>
              </a:buClr>
              <a:buSzPct val="100000"/>
              <a:buFont typeface="Arial"/>
              <a:buNone/>
              <a:defRPr sz="1000" b="1" cap="none">
                <a:effectLst/>
              </a:defRPr>
            </a:lvl1pPr>
            <a:lvl2pPr marL="557213" indent="-214313" defTabSz="342900">
              <a:spcBef>
                <a:spcPts val="0"/>
              </a:spcBef>
              <a:spcAft>
                <a:spcPts val="750"/>
              </a:spcAft>
              <a:buClr>
                <a:schemeClr val="tx1"/>
              </a:buClr>
              <a:buSzPct val="100000"/>
              <a:buFont typeface="Arial"/>
              <a:buChar char="•"/>
              <a:defRPr sz="1200" cap="none">
                <a:effectLst/>
              </a:defRPr>
            </a:lvl2pPr>
            <a:lvl3pPr marL="900113" indent="-214313" defTabSz="342900">
              <a:spcBef>
                <a:spcPts val="0"/>
              </a:spcBef>
              <a:spcAft>
                <a:spcPts val="750"/>
              </a:spcAft>
              <a:buClr>
                <a:schemeClr val="tx1"/>
              </a:buClr>
              <a:buSzPct val="100000"/>
              <a:buFont typeface="Arial"/>
              <a:buChar char="•"/>
              <a:defRPr sz="1050" cap="none">
                <a:effectLst/>
              </a:defRPr>
            </a:lvl3pPr>
            <a:lvl4pPr marL="1157288" indent="-128588" defTabSz="342900">
              <a:spcBef>
                <a:spcPts val="0"/>
              </a:spcBef>
              <a:spcAft>
                <a:spcPts val="750"/>
              </a:spcAft>
              <a:buClr>
                <a:schemeClr val="tx1"/>
              </a:buClr>
              <a:buSzPct val="100000"/>
              <a:buFont typeface="Arial"/>
              <a:buChar char="•"/>
              <a:defRPr sz="900" cap="none">
                <a:effectLst/>
              </a:defRPr>
            </a:lvl4pPr>
            <a:lvl5pPr marL="1500188" indent="-128588" defTabSz="342900">
              <a:spcBef>
                <a:spcPts val="0"/>
              </a:spcBef>
              <a:spcAft>
                <a:spcPts val="750"/>
              </a:spcAft>
              <a:buClr>
                <a:schemeClr val="tx1"/>
              </a:buClr>
              <a:buSzPct val="100000"/>
              <a:buFont typeface="Arial"/>
              <a:buChar char="•"/>
              <a:defRPr sz="900" cap="none">
                <a:effectLst/>
              </a:defRPr>
            </a:lvl5pPr>
            <a:lvl6pPr marL="1885950" indent="-171450" defTabSz="342900">
              <a:spcBef>
                <a:spcPts val="0"/>
              </a:spcBef>
              <a:spcAft>
                <a:spcPts val="750"/>
              </a:spcAft>
              <a:buClr>
                <a:schemeClr val="tx1"/>
              </a:buClr>
              <a:buSzPct val="100000"/>
              <a:buFont typeface="Arial"/>
              <a:buChar char="•"/>
              <a:defRPr sz="900" cap="none">
                <a:effectLst/>
              </a:defRPr>
            </a:lvl6pPr>
            <a:lvl7pPr marL="2228850" indent="-171450" defTabSz="342900">
              <a:spcBef>
                <a:spcPts val="0"/>
              </a:spcBef>
              <a:spcAft>
                <a:spcPts val="750"/>
              </a:spcAft>
              <a:buClr>
                <a:schemeClr val="tx1"/>
              </a:buClr>
              <a:buSzPct val="100000"/>
              <a:buFont typeface="Arial"/>
              <a:buChar char="•"/>
              <a:defRPr sz="900" cap="none">
                <a:effectLst/>
              </a:defRPr>
            </a:lvl7pPr>
            <a:lvl8pPr marL="2571750" indent="-171450" defTabSz="342900">
              <a:spcBef>
                <a:spcPts val="0"/>
              </a:spcBef>
              <a:spcAft>
                <a:spcPts val="750"/>
              </a:spcAft>
              <a:buClr>
                <a:schemeClr val="tx1"/>
              </a:buClr>
              <a:buSzPct val="100000"/>
              <a:buFont typeface="Arial"/>
              <a:buChar char="•"/>
              <a:defRPr sz="900" cap="none">
                <a:effectLst/>
              </a:defRPr>
            </a:lvl8pPr>
            <a:lvl9pPr marL="2914650" indent="-171450" defTabSz="342900">
              <a:spcBef>
                <a:spcPts val="0"/>
              </a:spcBef>
              <a:spcAft>
                <a:spcPts val="750"/>
              </a:spcAft>
              <a:buClr>
                <a:schemeClr val="tx1"/>
              </a:buClr>
              <a:buSzPct val="100000"/>
              <a:buFont typeface="Arial"/>
              <a:buChar char="•"/>
              <a:defRPr sz="900" cap="none">
                <a:effectLst/>
              </a:defRPr>
            </a:lvl9pPr>
          </a:lstStyle>
          <a:p>
            <a:r>
              <a:rPr lang="en-GB" sz="1100" dirty="0">
                <a:solidFill>
                  <a:srgbClr val="004461"/>
                </a:solidFill>
              </a:rPr>
              <a:t>If I participate in the FTP, will I automatically go to TNC23? </a:t>
            </a:r>
            <a:r>
              <a:rPr lang="en-GB" b="0" dirty="0">
                <a:solidFill>
                  <a:srgbClr val="004461"/>
                </a:solidFill>
              </a:rPr>
              <a:t>No, you need to submit your Lightning Talk proposal to the TNC Programme Committee. This is separate from your application to the FTP. If your proposal is selected, you will be prepared for a superb delivery at the conference and your travel, hotel and conference attendance fees paid. Finalists receive full financial support for delivering their talk at the TNC. </a:t>
            </a:r>
          </a:p>
          <a:p>
            <a:r>
              <a:rPr lang="en-GB" b="0" dirty="0">
                <a:solidFill>
                  <a:srgbClr val="004461"/>
                </a:solidFill>
              </a:rPr>
              <a:t>If your proposal is not selected you will still receive expert presentation coaching and have an opportunity to showcase your learning with a self-recorded 5-minute video presentation that could be published on GÉANT’s media channels. </a:t>
            </a:r>
          </a:p>
        </p:txBody>
      </p:sp>
      <p:sp>
        <p:nvSpPr>
          <p:cNvPr id="5" name="Oval 4">
            <a:extLst>
              <a:ext uri="{FF2B5EF4-FFF2-40B4-BE49-F238E27FC236}">
                <a16:creationId xmlns:a16="http://schemas.microsoft.com/office/drawing/2014/main" id="{325FDB55-3667-D10D-B8B6-1072EE053AF2}"/>
              </a:ext>
            </a:extLst>
          </p:cNvPr>
          <p:cNvSpPr/>
          <p:nvPr/>
        </p:nvSpPr>
        <p:spPr>
          <a:xfrm flipH="1">
            <a:off x="477717" y="708508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6" name="Oval 5">
            <a:extLst>
              <a:ext uri="{FF2B5EF4-FFF2-40B4-BE49-F238E27FC236}">
                <a16:creationId xmlns:a16="http://schemas.microsoft.com/office/drawing/2014/main" id="{FE875CBC-1F34-55FD-BA01-E1392884A9DF}"/>
              </a:ext>
            </a:extLst>
          </p:cNvPr>
          <p:cNvSpPr/>
          <p:nvPr/>
        </p:nvSpPr>
        <p:spPr>
          <a:xfrm flipH="1">
            <a:off x="477717" y="7418853"/>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9" name="Oval 8">
            <a:extLst>
              <a:ext uri="{FF2B5EF4-FFF2-40B4-BE49-F238E27FC236}">
                <a16:creationId xmlns:a16="http://schemas.microsoft.com/office/drawing/2014/main" id="{4941D2F4-B3CA-47D2-15EB-19EF10A13635}"/>
              </a:ext>
            </a:extLst>
          </p:cNvPr>
          <p:cNvSpPr/>
          <p:nvPr/>
        </p:nvSpPr>
        <p:spPr>
          <a:xfrm flipH="1">
            <a:off x="477717" y="7735503"/>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sp>
        <p:nvSpPr>
          <p:cNvPr id="14" name="Rectangle 13">
            <a:extLst>
              <a:ext uri="{FF2B5EF4-FFF2-40B4-BE49-F238E27FC236}">
                <a16:creationId xmlns:a16="http://schemas.microsoft.com/office/drawing/2014/main" id="{943E45BA-EAE6-485F-9A9C-554625D33E1B}"/>
              </a:ext>
            </a:extLst>
          </p:cNvPr>
          <p:cNvSpPr/>
          <p:nvPr/>
        </p:nvSpPr>
        <p:spPr>
          <a:xfrm>
            <a:off x="375242" y="8069269"/>
            <a:ext cx="360040" cy="234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 name="Oval 11">
            <a:extLst>
              <a:ext uri="{FF2B5EF4-FFF2-40B4-BE49-F238E27FC236}">
                <a16:creationId xmlns:a16="http://schemas.microsoft.com/office/drawing/2014/main" id="{2F63512B-AF4C-E615-4963-2BB52AD15280}"/>
              </a:ext>
            </a:extLst>
          </p:cNvPr>
          <p:cNvSpPr/>
          <p:nvPr/>
        </p:nvSpPr>
        <p:spPr>
          <a:xfrm flipH="1">
            <a:off x="477717" y="8214314"/>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4</a:t>
            </a:r>
          </a:p>
        </p:txBody>
      </p:sp>
      <p:sp>
        <p:nvSpPr>
          <p:cNvPr id="13" name="Oval 12">
            <a:extLst>
              <a:ext uri="{FF2B5EF4-FFF2-40B4-BE49-F238E27FC236}">
                <a16:creationId xmlns:a16="http://schemas.microsoft.com/office/drawing/2014/main" id="{2CA4C0C1-F146-5094-BFE3-01467E77501D}"/>
              </a:ext>
            </a:extLst>
          </p:cNvPr>
          <p:cNvSpPr/>
          <p:nvPr/>
        </p:nvSpPr>
        <p:spPr>
          <a:xfrm flipH="1">
            <a:off x="477717" y="8775521"/>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5</a:t>
            </a:r>
          </a:p>
        </p:txBody>
      </p:sp>
      <p:sp>
        <p:nvSpPr>
          <p:cNvPr id="15" name="Content Placeholder 1">
            <a:extLst>
              <a:ext uri="{FF2B5EF4-FFF2-40B4-BE49-F238E27FC236}">
                <a16:creationId xmlns:a16="http://schemas.microsoft.com/office/drawing/2014/main" id="{1C99184D-F4D2-2937-4C7F-23A75FD69513}"/>
              </a:ext>
            </a:extLst>
          </p:cNvPr>
          <p:cNvSpPr txBox="1">
            <a:spLocks/>
          </p:cNvSpPr>
          <p:nvPr/>
        </p:nvSpPr>
        <p:spPr>
          <a:xfrm>
            <a:off x="723112" y="6997466"/>
            <a:ext cx="2580922" cy="221356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00000"/>
              </a:lnSpc>
              <a:spcBef>
                <a:spcPts val="0"/>
              </a:spcBef>
              <a:spcAft>
                <a:spcPts val="750"/>
              </a:spcAft>
              <a:buNone/>
            </a:pPr>
            <a:r>
              <a:rPr lang="en-GB" sz="1000" dirty="0">
                <a:solidFill>
                  <a:srgbClr val="004461"/>
                </a:solidFill>
              </a:rPr>
              <a:t>Be reachable and responsive throughout the programme.</a:t>
            </a:r>
          </a:p>
          <a:p>
            <a:pPr marL="0" indent="0">
              <a:lnSpc>
                <a:spcPct val="100000"/>
              </a:lnSpc>
              <a:spcBef>
                <a:spcPts val="0"/>
              </a:spcBef>
              <a:spcAft>
                <a:spcPts val="750"/>
              </a:spcAft>
              <a:buNone/>
            </a:pPr>
            <a:r>
              <a:rPr lang="en-GB" sz="1000" dirty="0">
                <a:solidFill>
                  <a:srgbClr val="004461"/>
                </a:solidFill>
              </a:rPr>
              <a:t>Meet the important deadlines.</a:t>
            </a:r>
          </a:p>
          <a:p>
            <a:pPr marL="0" indent="0">
              <a:lnSpc>
                <a:spcPct val="100000"/>
              </a:lnSpc>
              <a:spcBef>
                <a:spcPts val="0"/>
              </a:spcBef>
              <a:spcAft>
                <a:spcPts val="750"/>
              </a:spcAft>
              <a:buNone/>
            </a:pPr>
            <a:r>
              <a:rPr lang="en-GB" sz="1000" dirty="0">
                <a:solidFill>
                  <a:srgbClr val="004461"/>
                </a:solidFill>
              </a:rPr>
              <a:t>Attend all presentation coaching. Exact dates will be organised after joining. </a:t>
            </a:r>
          </a:p>
          <a:p>
            <a:pPr marL="0" indent="0">
              <a:lnSpc>
                <a:spcPct val="100000"/>
              </a:lnSpc>
              <a:spcBef>
                <a:spcPts val="0"/>
              </a:spcBef>
              <a:spcAft>
                <a:spcPts val="750"/>
              </a:spcAft>
              <a:buNone/>
            </a:pPr>
            <a:r>
              <a:rPr lang="en-GB" sz="1000" dirty="0">
                <a:solidFill>
                  <a:srgbClr val="004461"/>
                </a:solidFill>
              </a:rPr>
              <a:t>Develop and rehearse your presentation between coaching sessions. Record a 5-minute presentation on your laptop or phone.</a:t>
            </a:r>
          </a:p>
          <a:p>
            <a:pPr marL="0" indent="0">
              <a:lnSpc>
                <a:spcPct val="100000"/>
              </a:lnSpc>
              <a:spcBef>
                <a:spcPts val="0"/>
              </a:spcBef>
              <a:spcAft>
                <a:spcPts val="750"/>
              </a:spcAft>
              <a:buNone/>
            </a:pPr>
            <a:r>
              <a:rPr lang="en-GB" sz="1000" dirty="0">
                <a:solidFill>
                  <a:srgbClr val="004461"/>
                </a:solidFill>
              </a:rPr>
              <a:t>If accepted to present at TNC, you will be asked to sign a Volunteer Agreement with GÉANT. </a:t>
            </a:r>
          </a:p>
        </p:txBody>
      </p:sp>
      <p:sp>
        <p:nvSpPr>
          <p:cNvPr id="16" name="Content Placeholder 1">
            <a:extLst>
              <a:ext uri="{FF2B5EF4-FFF2-40B4-BE49-F238E27FC236}">
                <a16:creationId xmlns:a16="http://schemas.microsoft.com/office/drawing/2014/main" id="{CA25B210-8DF4-7139-0498-E63CFC1E02E8}"/>
              </a:ext>
            </a:extLst>
          </p:cNvPr>
          <p:cNvSpPr txBox="1">
            <a:spLocks/>
          </p:cNvSpPr>
          <p:nvPr/>
        </p:nvSpPr>
        <p:spPr>
          <a:xfrm>
            <a:off x="3582898" y="463175"/>
            <a:ext cx="2859786" cy="1034297"/>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00000"/>
              </a:lnSpc>
              <a:spcBef>
                <a:spcPts val="0"/>
              </a:spcBef>
              <a:spcAft>
                <a:spcPts val="750"/>
              </a:spcAft>
              <a:buFont typeface="Arial" panose="020B0604020202020204" pitchFamily="34" charset="0"/>
              <a:buNone/>
            </a:pPr>
            <a:r>
              <a:rPr lang="en-GB" sz="1100" b="1" dirty="0">
                <a:solidFill>
                  <a:srgbClr val="004461"/>
                </a:solidFill>
              </a:rPr>
              <a:t>What type of ideas can I propose? </a:t>
            </a:r>
            <a:r>
              <a:rPr lang="en-GB" sz="1000" dirty="0">
                <a:solidFill>
                  <a:srgbClr val="004461"/>
                </a:solidFill>
              </a:rPr>
              <a:t>Your presentation can be a research project or new idea you have been working on that addresses a technical, economic, legal, security or environmental aspect in any IT and network field. Examples of past topics are </a:t>
            </a:r>
            <a:r>
              <a:rPr lang="en-GB" sz="1000" dirty="0">
                <a:hlinkClick r:id="rId4"/>
              </a:rPr>
              <a:t>here</a:t>
            </a:r>
            <a:r>
              <a:rPr lang="en-GB" sz="1000" dirty="0"/>
              <a:t>.</a:t>
            </a:r>
          </a:p>
        </p:txBody>
      </p:sp>
      <p:sp>
        <p:nvSpPr>
          <p:cNvPr id="18" name="Content Placeholder 3">
            <a:extLst>
              <a:ext uri="{FF2B5EF4-FFF2-40B4-BE49-F238E27FC236}">
                <a16:creationId xmlns:a16="http://schemas.microsoft.com/office/drawing/2014/main" id="{0B1BD629-00F6-DD8F-21B2-979C0BBB8016}"/>
              </a:ext>
            </a:extLst>
          </p:cNvPr>
          <p:cNvSpPr txBox="1">
            <a:spLocks/>
          </p:cNvSpPr>
          <p:nvPr/>
        </p:nvSpPr>
        <p:spPr>
          <a:xfrm>
            <a:off x="3895457" y="5834965"/>
            <a:ext cx="2547227" cy="2055566"/>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None/>
            </a:pPr>
            <a:r>
              <a:rPr lang="en-GB" sz="1000" dirty="0">
                <a:solidFill>
                  <a:srgbClr val="004461"/>
                </a:solidFill>
              </a:rPr>
              <a:t>Your local NREN will cover the costs of your travel to TNC and claim those costs from GÉANT’s GN5-1 Project. Ask your NREN contact whether you should make the booking yourself or whether they will book for you directly.</a:t>
            </a:r>
          </a:p>
          <a:p>
            <a:pPr marL="0" indent="0">
              <a:buNone/>
            </a:pPr>
            <a:r>
              <a:rPr lang="en-GB" sz="1000" dirty="0">
                <a:solidFill>
                  <a:srgbClr val="004461"/>
                </a:solidFill>
              </a:rPr>
              <a:t>GÉANT will book and pay for your hotel and conference attendance fees.</a:t>
            </a:r>
          </a:p>
          <a:p>
            <a:pPr marL="0" indent="0">
              <a:buNone/>
            </a:pPr>
            <a:r>
              <a:rPr lang="en-GB" sz="1000" dirty="0">
                <a:solidFill>
                  <a:srgbClr val="004461"/>
                </a:solidFill>
              </a:rPr>
              <a:t>Keep your receipts of food and travel expenses during TNC and claim the cost back from your local NREN. Expenses must align with GÉANT’s policy, as set out in the Volunteer Agreement.</a:t>
            </a:r>
          </a:p>
        </p:txBody>
      </p:sp>
      <p:sp>
        <p:nvSpPr>
          <p:cNvPr id="19" name="Oval 18">
            <a:extLst>
              <a:ext uri="{FF2B5EF4-FFF2-40B4-BE49-F238E27FC236}">
                <a16:creationId xmlns:a16="http://schemas.microsoft.com/office/drawing/2014/main" id="{6BFE6073-5035-1CF6-D5E5-8727BE8A0362}"/>
              </a:ext>
            </a:extLst>
          </p:cNvPr>
          <p:cNvSpPr/>
          <p:nvPr/>
        </p:nvSpPr>
        <p:spPr>
          <a:xfrm flipH="1">
            <a:off x="3644019" y="622965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20" name="Oval 19">
            <a:extLst>
              <a:ext uri="{FF2B5EF4-FFF2-40B4-BE49-F238E27FC236}">
                <a16:creationId xmlns:a16="http://schemas.microsoft.com/office/drawing/2014/main" id="{62B69CAE-1B62-AB92-F340-FCA1295DE9A1}"/>
              </a:ext>
            </a:extLst>
          </p:cNvPr>
          <p:cNvSpPr/>
          <p:nvPr/>
        </p:nvSpPr>
        <p:spPr>
          <a:xfrm flipH="1">
            <a:off x="3644019" y="693049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21" name="Oval 20">
            <a:extLst>
              <a:ext uri="{FF2B5EF4-FFF2-40B4-BE49-F238E27FC236}">
                <a16:creationId xmlns:a16="http://schemas.microsoft.com/office/drawing/2014/main" id="{1C87BFF9-162D-1A5E-ED6B-E14679B38733}"/>
              </a:ext>
            </a:extLst>
          </p:cNvPr>
          <p:cNvSpPr/>
          <p:nvPr/>
        </p:nvSpPr>
        <p:spPr>
          <a:xfrm flipH="1">
            <a:off x="3644019" y="7557886"/>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pic>
        <p:nvPicPr>
          <p:cNvPr id="24" name="Picture 23" descr="A person wearing glasses&#10;&#10;Description automatically generated with low confidence">
            <a:extLst>
              <a:ext uri="{FF2B5EF4-FFF2-40B4-BE49-F238E27FC236}">
                <a16:creationId xmlns:a16="http://schemas.microsoft.com/office/drawing/2014/main" id="{FA9F9FDA-7814-94E3-1BD2-DD621F260636}"/>
              </a:ext>
            </a:extLst>
          </p:cNvPr>
          <p:cNvPicPr>
            <a:picLocks noChangeAspect="1"/>
          </p:cNvPicPr>
          <p:nvPr/>
        </p:nvPicPr>
        <p:blipFill>
          <a:blip r:embed="rId5"/>
          <a:stretch>
            <a:fillRect/>
          </a:stretch>
        </p:blipFill>
        <p:spPr>
          <a:xfrm>
            <a:off x="477717" y="4441897"/>
            <a:ext cx="2671428" cy="1776500"/>
          </a:xfrm>
          <a:prstGeom prst="roundRect">
            <a:avLst>
              <a:gd name="adj" fmla="val 4129"/>
            </a:avLst>
          </a:prstGeom>
          <a:solidFill>
            <a:srgbClr val="FFFFFF">
              <a:shade val="85000"/>
            </a:srgbClr>
          </a:solidFill>
          <a:ln>
            <a:noFill/>
          </a:ln>
          <a:effectLst/>
        </p:spPr>
      </p:pic>
    </p:spTree>
    <p:extLst>
      <p:ext uri="{BB962C8B-B14F-4D97-AF65-F5344CB8AC3E}">
        <p14:creationId xmlns:p14="http://schemas.microsoft.com/office/powerpoint/2010/main" val="245967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{17D9DA99-FBD5-C945-98A1-A02985ECB905}tf10001070</Template>
  <TotalTime>10924</TotalTime>
  <Words>1129</Words>
  <Application>Microsoft Macintosh PowerPoint</Application>
  <PresentationFormat>A4 Paper (210x297 mm)</PresentationFormat>
  <Paragraphs>62</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TwitterChirp</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Sluer</dc:creator>
  <cp:lastModifiedBy>Leonardo Marino</cp:lastModifiedBy>
  <cp:revision>90</cp:revision>
  <cp:lastPrinted>2020-02-03T13:06:28Z</cp:lastPrinted>
  <dcterms:created xsi:type="dcterms:W3CDTF">2020-01-30T13:56:51Z</dcterms:created>
  <dcterms:modified xsi:type="dcterms:W3CDTF">2023-01-12T10:04:18Z</dcterms:modified>
</cp:coreProperties>
</file>