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handoutMasterIdLst>
    <p:handoutMasterId r:id="rId15"/>
  </p:handoutMasterIdLst>
  <p:sldIdLst>
    <p:sldId id="313" r:id="rId2"/>
    <p:sldId id="320" r:id="rId3"/>
    <p:sldId id="319" r:id="rId4"/>
    <p:sldId id="327" r:id="rId5"/>
    <p:sldId id="321" r:id="rId6"/>
    <p:sldId id="325" r:id="rId7"/>
    <p:sldId id="326" r:id="rId8"/>
    <p:sldId id="322" r:id="rId9"/>
    <p:sldId id="323" r:id="rId10"/>
    <p:sldId id="329" r:id="rId11"/>
    <p:sldId id="330" r:id="rId12"/>
    <p:sldId id="318" r:id="rId13"/>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AC"/>
    <a:srgbClr val="008080"/>
    <a:srgbClr val="C0C0C0"/>
    <a:srgbClr val="574500"/>
    <a:srgbClr val="221644"/>
    <a:srgbClr val="00435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864" y="-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E23F50-E9A7-1D47-B84C-4BE0F8E56518}" type="doc">
      <dgm:prSet loTypeId="urn:microsoft.com/office/officeart/2005/8/layout/default" loCatId="" qsTypeId="urn:microsoft.com/office/officeart/2005/8/quickstyle/simple4" qsCatId="simple" csTypeId="urn:microsoft.com/office/officeart/2005/8/colors/accent1_2" csCatId="accent1"/>
      <dgm:spPr/>
      <dgm:t>
        <a:bodyPr/>
        <a:lstStyle/>
        <a:p>
          <a:endParaRPr lang="en-GB"/>
        </a:p>
      </dgm:t>
    </dgm:pt>
    <dgm:pt modelId="{288795EA-95A4-D94B-B573-74CA158F5BD6}">
      <dgm:prSet/>
      <dgm:spPr/>
      <dgm:t>
        <a:bodyPr/>
        <a:lstStyle/>
        <a:p>
          <a:pPr rtl="0"/>
          <a:r>
            <a:rPr lang="en-GB" i="1" dirty="0" smtClean="0"/>
            <a:t>Identity</a:t>
          </a:r>
          <a:r>
            <a:rPr lang="en-GB" dirty="0" smtClean="0"/>
            <a:t> is highly strategic to some commercial providers, who are trying to control the space. An anchor service such as a social network or email service often makes these providers attractive to users. Services are also moving onto Cloud platforms that feature easy integration with the operator’s AAI. This is leading to the adoption of non-interoperable AAI.</a:t>
          </a:r>
          <a:endParaRPr lang="en-GB" dirty="0"/>
        </a:p>
      </dgm:t>
    </dgm:pt>
    <dgm:pt modelId="{525D0B6C-7FEC-AB48-89EB-E9636858F078}" type="parTrans" cxnId="{72C459BD-E4A5-E341-A2CF-2A58A77307B3}">
      <dgm:prSet/>
      <dgm:spPr/>
      <dgm:t>
        <a:bodyPr/>
        <a:lstStyle/>
        <a:p>
          <a:endParaRPr lang="en-GB"/>
        </a:p>
      </dgm:t>
    </dgm:pt>
    <dgm:pt modelId="{1FD7A9E6-A866-C14F-9622-48210DC2B87B}" type="sibTrans" cxnId="{72C459BD-E4A5-E341-A2CF-2A58A77307B3}">
      <dgm:prSet/>
      <dgm:spPr/>
      <dgm:t>
        <a:bodyPr/>
        <a:lstStyle/>
        <a:p>
          <a:endParaRPr lang="en-GB"/>
        </a:p>
      </dgm:t>
    </dgm:pt>
    <dgm:pt modelId="{B8C121FE-6158-8C44-AD43-7D9AFA682079}">
      <dgm:prSet/>
      <dgm:spPr/>
      <dgm:t>
        <a:bodyPr/>
        <a:lstStyle/>
        <a:p>
          <a:pPr rtl="0"/>
          <a:r>
            <a:rPr lang="en-GB" i="1" smtClean="0"/>
            <a:t>Trust</a:t>
          </a:r>
          <a:r>
            <a:rPr lang="en-GB" smtClean="0"/>
            <a:t> is becoming a significant issue. While the network creates many positive opportunities it also introduces risks, particularly with the growth of Cloud. Users (or their organisations) do not trust some of these entities, and some actors are even considered hostile.</a:t>
          </a:r>
          <a:endParaRPr lang="en-GB"/>
        </a:p>
      </dgm:t>
    </dgm:pt>
    <dgm:pt modelId="{4F2AA2DE-00CB-2A48-8DDC-16AD9F0E0F81}" type="parTrans" cxnId="{FE5B567F-D500-384B-9ECD-3236FDEAC97B}">
      <dgm:prSet/>
      <dgm:spPr/>
      <dgm:t>
        <a:bodyPr/>
        <a:lstStyle/>
        <a:p>
          <a:endParaRPr lang="en-GB"/>
        </a:p>
      </dgm:t>
    </dgm:pt>
    <dgm:pt modelId="{E1CD4E0B-1687-9143-B204-EC9D83436DD4}" type="sibTrans" cxnId="{FE5B567F-D500-384B-9ECD-3236FDEAC97B}">
      <dgm:prSet/>
      <dgm:spPr/>
      <dgm:t>
        <a:bodyPr/>
        <a:lstStyle/>
        <a:p>
          <a:endParaRPr lang="en-GB"/>
        </a:p>
      </dgm:t>
    </dgm:pt>
    <dgm:pt modelId="{2EB23784-4C2B-F742-BB4A-D5D8D40DB425}">
      <dgm:prSet/>
      <dgm:spPr/>
      <dgm:t>
        <a:bodyPr/>
        <a:lstStyle/>
        <a:p>
          <a:pPr rtl="0"/>
          <a:r>
            <a:rPr lang="en-GB" smtClean="0"/>
            <a:t>In an increasingly constrained budgetary environment, </a:t>
          </a:r>
          <a:r>
            <a:rPr lang="en-GB" i="1" smtClean="0"/>
            <a:t>funders</a:t>
          </a:r>
          <a:r>
            <a:rPr lang="en-GB" smtClean="0"/>
            <a:t> are consolidating funding on horizontal activities such as eID. Positioning and communicating our T&amp;I work is more critical than ever; the NRENs must articulate how we add value, given these other activities.</a:t>
          </a:r>
          <a:endParaRPr lang="en-GB"/>
        </a:p>
      </dgm:t>
    </dgm:pt>
    <dgm:pt modelId="{04BB8AE4-D25C-F846-809B-50A638F1E3F1}" type="parTrans" cxnId="{6852E845-7753-F542-B55C-1A64607E3BCC}">
      <dgm:prSet/>
      <dgm:spPr/>
      <dgm:t>
        <a:bodyPr/>
        <a:lstStyle/>
        <a:p>
          <a:endParaRPr lang="en-GB"/>
        </a:p>
      </dgm:t>
    </dgm:pt>
    <dgm:pt modelId="{BACFC9E8-CF5B-1841-BA25-BFA203494672}" type="sibTrans" cxnId="{6852E845-7753-F542-B55C-1A64607E3BCC}">
      <dgm:prSet/>
      <dgm:spPr/>
      <dgm:t>
        <a:bodyPr/>
        <a:lstStyle/>
        <a:p>
          <a:endParaRPr lang="en-GB"/>
        </a:p>
      </dgm:t>
    </dgm:pt>
    <dgm:pt modelId="{46AB17AE-E76B-8749-9EE4-C107D18D2DC7}" type="pres">
      <dgm:prSet presAssocID="{06E23F50-E9A7-1D47-B84C-4BE0F8E56518}" presName="diagram" presStyleCnt="0">
        <dgm:presLayoutVars>
          <dgm:dir/>
          <dgm:resizeHandles val="exact"/>
        </dgm:presLayoutVars>
      </dgm:prSet>
      <dgm:spPr/>
      <dgm:t>
        <a:bodyPr/>
        <a:lstStyle/>
        <a:p>
          <a:endParaRPr lang="en-GB"/>
        </a:p>
      </dgm:t>
    </dgm:pt>
    <dgm:pt modelId="{D5D83E89-29C9-5D44-99F2-4302A7E1E3B1}" type="pres">
      <dgm:prSet presAssocID="{288795EA-95A4-D94B-B573-74CA158F5BD6}" presName="node" presStyleLbl="node1" presStyleIdx="0" presStyleCnt="3">
        <dgm:presLayoutVars>
          <dgm:bulletEnabled val="1"/>
        </dgm:presLayoutVars>
      </dgm:prSet>
      <dgm:spPr/>
      <dgm:t>
        <a:bodyPr/>
        <a:lstStyle/>
        <a:p>
          <a:endParaRPr lang="en-GB"/>
        </a:p>
      </dgm:t>
    </dgm:pt>
    <dgm:pt modelId="{E6B33BA2-C350-D142-8493-C66F3FC7D9CC}" type="pres">
      <dgm:prSet presAssocID="{1FD7A9E6-A866-C14F-9622-48210DC2B87B}" presName="sibTrans" presStyleCnt="0"/>
      <dgm:spPr/>
    </dgm:pt>
    <dgm:pt modelId="{5500101D-948A-A042-9C61-5E5DD183A3E9}" type="pres">
      <dgm:prSet presAssocID="{B8C121FE-6158-8C44-AD43-7D9AFA682079}" presName="node" presStyleLbl="node1" presStyleIdx="1" presStyleCnt="3">
        <dgm:presLayoutVars>
          <dgm:bulletEnabled val="1"/>
        </dgm:presLayoutVars>
      </dgm:prSet>
      <dgm:spPr/>
      <dgm:t>
        <a:bodyPr/>
        <a:lstStyle/>
        <a:p>
          <a:endParaRPr lang="en-GB"/>
        </a:p>
      </dgm:t>
    </dgm:pt>
    <dgm:pt modelId="{13C01AF7-9B00-A145-B814-8035A5B1D0A3}" type="pres">
      <dgm:prSet presAssocID="{E1CD4E0B-1687-9143-B204-EC9D83436DD4}" presName="sibTrans" presStyleCnt="0"/>
      <dgm:spPr/>
    </dgm:pt>
    <dgm:pt modelId="{D522D057-250D-5E41-AF6E-FE940B039D63}" type="pres">
      <dgm:prSet presAssocID="{2EB23784-4C2B-F742-BB4A-D5D8D40DB425}" presName="node" presStyleLbl="node1" presStyleIdx="2" presStyleCnt="3">
        <dgm:presLayoutVars>
          <dgm:bulletEnabled val="1"/>
        </dgm:presLayoutVars>
      </dgm:prSet>
      <dgm:spPr/>
      <dgm:t>
        <a:bodyPr/>
        <a:lstStyle/>
        <a:p>
          <a:endParaRPr lang="en-GB"/>
        </a:p>
      </dgm:t>
    </dgm:pt>
  </dgm:ptLst>
  <dgm:cxnLst>
    <dgm:cxn modelId="{FE5B567F-D500-384B-9ECD-3236FDEAC97B}" srcId="{06E23F50-E9A7-1D47-B84C-4BE0F8E56518}" destId="{B8C121FE-6158-8C44-AD43-7D9AFA682079}" srcOrd="1" destOrd="0" parTransId="{4F2AA2DE-00CB-2A48-8DDC-16AD9F0E0F81}" sibTransId="{E1CD4E0B-1687-9143-B204-EC9D83436DD4}"/>
    <dgm:cxn modelId="{97E95057-A32B-9142-9012-7EC3D4B6D8DD}" type="presOf" srcId="{288795EA-95A4-D94B-B573-74CA158F5BD6}" destId="{D5D83E89-29C9-5D44-99F2-4302A7E1E3B1}" srcOrd="0" destOrd="0" presId="urn:microsoft.com/office/officeart/2005/8/layout/default"/>
    <dgm:cxn modelId="{1E9FEA58-F8B9-DB45-A8DC-0F13B9CE1C4F}" type="presOf" srcId="{06E23F50-E9A7-1D47-B84C-4BE0F8E56518}" destId="{46AB17AE-E76B-8749-9EE4-C107D18D2DC7}" srcOrd="0" destOrd="0" presId="urn:microsoft.com/office/officeart/2005/8/layout/default"/>
    <dgm:cxn modelId="{72C459BD-E4A5-E341-A2CF-2A58A77307B3}" srcId="{06E23F50-E9A7-1D47-B84C-4BE0F8E56518}" destId="{288795EA-95A4-D94B-B573-74CA158F5BD6}" srcOrd="0" destOrd="0" parTransId="{525D0B6C-7FEC-AB48-89EB-E9636858F078}" sibTransId="{1FD7A9E6-A866-C14F-9622-48210DC2B87B}"/>
    <dgm:cxn modelId="{6852E845-7753-F542-B55C-1A64607E3BCC}" srcId="{06E23F50-E9A7-1D47-B84C-4BE0F8E56518}" destId="{2EB23784-4C2B-F742-BB4A-D5D8D40DB425}" srcOrd="2" destOrd="0" parTransId="{04BB8AE4-D25C-F846-809B-50A638F1E3F1}" sibTransId="{BACFC9E8-CF5B-1841-BA25-BFA203494672}"/>
    <dgm:cxn modelId="{55989A35-BBB3-6B4D-B4B6-E951209D0D71}" type="presOf" srcId="{B8C121FE-6158-8C44-AD43-7D9AFA682079}" destId="{5500101D-948A-A042-9C61-5E5DD183A3E9}" srcOrd="0" destOrd="0" presId="urn:microsoft.com/office/officeart/2005/8/layout/default"/>
    <dgm:cxn modelId="{5A1DD6E2-2EA1-BB4D-82B8-218FADE48A16}" type="presOf" srcId="{2EB23784-4C2B-F742-BB4A-D5D8D40DB425}" destId="{D522D057-250D-5E41-AF6E-FE940B039D63}" srcOrd="0" destOrd="0" presId="urn:microsoft.com/office/officeart/2005/8/layout/default"/>
    <dgm:cxn modelId="{5011A00A-7F66-E448-97E5-09743561B056}" type="presParOf" srcId="{46AB17AE-E76B-8749-9EE4-C107D18D2DC7}" destId="{D5D83E89-29C9-5D44-99F2-4302A7E1E3B1}" srcOrd="0" destOrd="0" presId="urn:microsoft.com/office/officeart/2005/8/layout/default"/>
    <dgm:cxn modelId="{AF579EF5-6B2D-0348-A055-59294DB64A8B}" type="presParOf" srcId="{46AB17AE-E76B-8749-9EE4-C107D18D2DC7}" destId="{E6B33BA2-C350-D142-8493-C66F3FC7D9CC}" srcOrd="1" destOrd="0" presId="urn:microsoft.com/office/officeart/2005/8/layout/default"/>
    <dgm:cxn modelId="{2F7C7F43-990F-534A-8459-4E93434585A8}" type="presParOf" srcId="{46AB17AE-E76B-8749-9EE4-C107D18D2DC7}" destId="{5500101D-948A-A042-9C61-5E5DD183A3E9}" srcOrd="2" destOrd="0" presId="urn:microsoft.com/office/officeart/2005/8/layout/default"/>
    <dgm:cxn modelId="{2CE6247C-3F3E-884F-A5DA-6AE77418A739}" type="presParOf" srcId="{46AB17AE-E76B-8749-9EE4-C107D18D2DC7}" destId="{13C01AF7-9B00-A145-B814-8035A5B1D0A3}" srcOrd="3" destOrd="0" presId="urn:microsoft.com/office/officeart/2005/8/layout/default"/>
    <dgm:cxn modelId="{ACBC7F17-54FA-9D48-974E-8EAC2A385B73}" type="presParOf" srcId="{46AB17AE-E76B-8749-9EE4-C107D18D2DC7}" destId="{D522D057-250D-5E41-AF6E-FE940B039D63}"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D83E89-29C9-5D44-99F2-4302A7E1E3B1}">
      <dsp:nvSpPr>
        <dsp:cNvPr id="0" name=""/>
        <dsp:cNvSpPr/>
      </dsp:nvSpPr>
      <dsp:spPr>
        <a:xfrm>
          <a:off x="133741" y="2123"/>
          <a:ext cx="3849148" cy="230948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GB" sz="1500" i="1" kern="1200" dirty="0" smtClean="0"/>
            <a:t>Identity</a:t>
          </a:r>
          <a:r>
            <a:rPr lang="en-GB" sz="1500" kern="1200" dirty="0" smtClean="0"/>
            <a:t> is highly strategic to some commercial providers, who are trying to control the space. An anchor service such as a social network or email service often makes these providers attractive to users. Services are also moving onto Cloud platforms that feature easy integration with the operator’s AAI. This is leading to the adoption of non-interoperable AAI.</a:t>
          </a:r>
          <a:endParaRPr lang="en-GB" sz="1500" kern="1200" dirty="0"/>
        </a:p>
      </dsp:txBody>
      <dsp:txXfrm>
        <a:off x="133741" y="2123"/>
        <a:ext cx="3849148" cy="2309489"/>
      </dsp:txXfrm>
    </dsp:sp>
    <dsp:sp modelId="{5500101D-948A-A042-9C61-5E5DD183A3E9}">
      <dsp:nvSpPr>
        <dsp:cNvPr id="0" name=""/>
        <dsp:cNvSpPr/>
      </dsp:nvSpPr>
      <dsp:spPr>
        <a:xfrm>
          <a:off x="4367805" y="2123"/>
          <a:ext cx="3849148" cy="230948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GB" sz="1500" i="1" kern="1200" smtClean="0"/>
            <a:t>Trust</a:t>
          </a:r>
          <a:r>
            <a:rPr lang="en-GB" sz="1500" kern="1200" smtClean="0"/>
            <a:t> is becoming a significant issue. While the network creates many positive opportunities it also introduces risks, particularly with the growth of Cloud. Users (or their organisations) do not trust some of these entities, and some actors are even considered hostile.</a:t>
          </a:r>
          <a:endParaRPr lang="en-GB" sz="1500" kern="1200"/>
        </a:p>
      </dsp:txBody>
      <dsp:txXfrm>
        <a:off x="4367805" y="2123"/>
        <a:ext cx="3849148" cy="2309489"/>
      </dsp:txXfrm>
    </dsp:sp>
    <dsp:sp modelId="{D522D057-250D-5E41-AF6E-FE940B039D63}">
      <dsp:nvSpPr>
        <dsp:cNvPr id="0" name=""/>
        <dsp:cNvSpPr/>
      </dsp:nvSpPr>
      <dsp:spPr>
        <a:xfrm>
          <a:off x="2250773" y="2696527"/>
          <a:ext cx="3849148" cy="230948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GB" sz="1500" kern="1200" smtClean="0"/>
            <a:t>In an increasingly constrained budgetary environment, </a:t>
          </a:r>
          <a:r>
            <a:rPr lang="en-GB" sz="1500" i="1" kern="1200" smtClean="0"/>
            <a:t>funders</a:t>
          </a:r>
          <a:r>
            <a:rPr lang="en-GB" sz="1500" kern="1200" smtClean="0"/>
            <a:t> are consolidating funding on horizontal activities such as eID. Positioning and communicating our T&amp;I work is more critical than ever; the NRENs must articulate how we add value, given these other activities.</a:t>
          </a:r>
          <a:endParaRPr lang="en-GB" sz="1500" kern="1200"/>
        </a:p>
      </dsp:txBody>
      <dsp:txXfrm>
        <a:off x="2250773" y="2696527"/>
        <a:ext cx="3849148" cy="230948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GB"/>
          </a:p>
        </p:txBody>
      </p:sp>
      <p:sp>
        <p:nvSpPr>
          <p:cNvPr id="7782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GB"/>
          </a:p>
        </p:txBody>
      </p:sp>
      <p:sp>
        <p:nvSpPr>
          <p:cNvPr id="7782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GB"/>
          </a:p>
        </p:txBody>
      </p:sp>
      <p:sp>
        <p:nvSpPr>
          <p:cNvPr id="7782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ea typeface="+mn-ea"/>
                <a:cs typeface="+mn-cs"/>
              </a:defRPr>
            </a:lvl1pPr>
          </a:lstStyle>
          <a:p>
            <a:pPr>
              <a:defRPr/>
            </a:pPr>
            <a:fld id="{3397B2A7-80BE-DA4B-847E-E956913D1A1F}" type="slidenum">
              <a:rPr lang="en-GB"/>
              <a:pPr>
                <a:defRPr/>
              </a:pPr>
              <a:t>‹#›</a:t>
            </a:fld>
            <a:endParaRPr lang="en-GB"/>
          </a:p>
        </p:txBody>
      </p:sp>
    </p:spTree>
    <p:extLst>
      <p:ext uri="{BB962C8B-B14F-4D97-AF65-F5344CB8AC3E}">
        <p14:creationId xmlns:p14="http://schemas.microsoft.com/office/powerpoint/2010/main" val="308796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GB"/>
          </a:p>
        </p:txBody>
      </p:sp>
      <p:sp>
        <p:nvSpPr>
          <p:cNvPr id="808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GB"/>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09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809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GB"/>
          </a:p>
        </p:txBody>
      </p:sp>
      <p:sp>
        <p:nvSpPr>
          <p:cNvPr id="809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ea typeface="+mn-ea"/>
                <a:cs typeface="+mn-cs"/>
              </a:defRPr>
            </a:lvl1pPr>
          </a:lstStyle>
          <a:p>
            <a:pPr>
              <a:defRPr/>
            </a:pPr>
            <a:fld id="{17C3B6F8-5318-DA4D-A1B1-9DA5B50C3BEA}" type="slidenum">
              <a:rPr lang="en-GB"/>
              <a:pPr>
                <a:defRPr/>
              </a:pPr>
              <a:t>‹#›</a:t>
            </a:fld>
            <a:endParaRPr lang="en-GB"/>
          </a:p>
        </p:txBody>
      </p:sp>
    </p:spTree>
    <p:extLst>
      <p:ext uri="{BB962C8B-B14F-4D97-AF65-F5344CB8AC3E}">
        <p14:creationId xmlns:p14="http://schemas.microsoft.com/office/powerpoint/2010/main" val="20700064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81CA532-77C9-1D4B-9692-A3F2827F2005}" type="slidenum">
              <a:rPr lang="en-US" smtClean="0"/>
              <a:pPr>
                <a:defRPr/>
              </a:pPr>
              <a:t>10</a:t>
            </a:fld>
            <a:endParaRPr lang="en-US"/>
          </a:p>
        </p:txBody>
      </p:sp>
    </p:spTree>
    <p:extLst>
      <p:ext uri="{BB962C8B-B14F-4D97-AF65-F5344CB8AC3E}">
        <p14:creationId xmlns:p14="http://schemas.microsoft.com/office/powerpoint/2010/main" val="2121394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6988"/>
            <a:ext cx="9180513"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4"/>
          <p:cNvSpPr>
            <a:spLocks noGrp="1" noChangeArrowheads="1"/>
          </p:cNvSpPr>
          <p:nvPr>
            <p:ph type="ctrTitle"/>
          </p:nvPr>
        </p:nvSpPr>
        <p:spPr>
          <a:xfrm>
            <a:off x="1439863" y="1989138"/>
            <a:ext cx="6859587" cy="1166812"/>
          </a:xfrm>
        </p:spPr>
        <p:txBody>
          <a:bodyPr/>
          <a:lstStyle>
            <a:lvl1pPr>
              <a:defRPr/>
            </a:lvl1pPr>
          </a:lstStyle>
          <a:p>
            <a:r>
              <a:rPr lang="en-US" smtClean="0"/>
              <a:t>Click to edit Master title style</a:t>
            </a:r>
            <a:endParaRPr lang="en-GB"/>
          </a:p>
        </p:txBody>
      </p:sp>
      <p:sp>
        <p:nvSpPr>
          <p:cNvPr id="5125" name="Rectangle 5"/>
          <p:cNvSpPr>
            <a:spLocks noGrp="1" noChangeArrowheads="1"/>
          </p:cNvSpPr>
          <p:nvPr>
            <p:ph type="subTitle" idx="1"/>
          </p:nvPr>
        </p:nvSpPr>
        <p:spPr>
          <a:xfrm>
            <a:off x="1439863" y="3430588"/>
            <a:ext cx="6859587" cy="1714500"/>
          </a:xfrm>
        </p:spPr>
        <p:txBody>
          <a:bodyPr/>
          <a:lstStyle>
            <a:lvl1pPr marL="0" indent="0">
              <a:buFont typeface="Times" charset="0"/>
              <a:buNone/>
              <a:defRPr sz="2200">
                <a:solidFill>
                  <a:schemeClr val="bg1"/>
                </a:solidFill>
              </a:defRPr>
            </a:lvl1pPr>
          </a:lstStyle>
          <a:p>
            <a:r>
              <a:rPr lang="en-US" smtClean="0"/>
              <a:t>Click to edit Master subtitle style</a:t>
            </a:r>
            <a:endParaRPr lang="en-GB"/>
          </a:p>
        </p:txBody>
      </p:sp>
    </p:spTree>
    <p:extLst>
      <p:ext uri="{BB962C8B-B14F-4D97-AF65-F5344CB8AC3E}">
        <p14:creationId xmlns:p14="http://schemas.microsoft.com/office/powerpoint/2010/main" val="1123915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301660"/>
            <a:ext cx="6035675" cy="864096"/>
          </a:xfrm>
        </p:spPr>
        <p:txBody>
          <a:bodyPr/>
          <a:lstStyle>
            <a:lvl1pPr>
              <a:defRPr sz="2300" b="1"/>
            </a:lvl1pPr>
          </a:lstStyle>
          <a:p>
            <a:r>
              <a:rPr lang="en-US" smtClean="0"/>
              <a:t>Click to edit Master title style</a:t>
            </a:r>
            <a:endParaRPr lang="es-ES" dirty="0"/>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dirty="0"/>
          </a:p>
        </p:txBody>
      </p:sp>
    </p:spTree>
    <p:extLst>
      <p:ext uri="{BB962C8B-B14F-4D97-AF65-F5344CB8AC3E}">
        <p14:creationId xmlns:p14="http://schemas.microsoft.com/office/powerpoint/2010/main" val="970882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9050"/>
            <a:ext cx="9180513" cy="687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a:spLocks noChangeArrowheads="1"/>
          </p:cNvSpPr>
          <p:nvPr userDrawn="1"/>
        </p:nvSpPr>
        <p:spPr bwMode="auto">
          <a:xfrm>
            <a:off x="0" y="5164138"/>
            <a:ext cx="91440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eaLnBrk="0" hangingPunct="0">
              <a:defRPr/>
            </a:pPr>
            <a:r>
              <a:rPr lang="en-GB" sz="1400" dirty="0" smtClean="0">
                <a:solidFill>
                  <a:srgbClr val="00B0AC"/>
                </a:solidFill>
                <a:latin typeface="Arial" charset="0"/>
                <a:ea typeface="+mn-ea"/>
                <a:cs typeface="Arial" charset="0"/>
              </a:rPr>
              <a:t>www.geant.net</a:t>
            </a:r>
          </a:p>
          <a:p>
            <a:pPr algn="ctr" eaLnBrk="0" hangingPunct="0">
              <a:defRPr/>
            </a:pPr>
            <a:endParaRPr lang="en-GB" sz="400" dirty="0" smtClean="0">
              <a:solidFill>
                <a:srgbClr val="00B0AC"/>
              </a:solidFill>
              <a:latin typeface="Arial" charset="0"/>
              <a:ea typeface="+mn-ea"/>
              <a:cs typeface="Arial" charset="0"/>
            </a:endParaRPr>
          </a:p>
          <a:p>
            <a:pPr algn="ctr" eaLnBrk="0" hangingPunct="0">
              <a:defRPr/>
            </a:pPr>
            <a:r>
              <a:rPr lang="en-GB" sz="300" dirty="0" smtClean="0">
                <a:solidFill>
                  <a:srgbClr val="00B0AC"/>
                </a:solidFill>
                <a:latin typeface="Arial" charset="0"/>
                <a:ea typeface="+mn-ea"/>
                <a:cs typeface="Arial" charset="0"/>
              </a:rPr>
              <a:t> </a:t>
            </a:r>
          </a:p>
          <a:p>
            <a:pPr algn="ctr" eaLnBrk="0" hangingPunct="0">
              <a:defRPr/>
            </a:pPr>
            <a:r>
              <a:rPr lang="en-GB" sz="1000" dirty="0" smtClean="0">
                <a:solidFill>
                  <a:srgbClr val="00B0AC"/>
                </a:solidFill>
                <a:latin typeface="Arial" charset="0"/>
                <a:ea typeface="+mn-ea"/>
                <a:cs typeface="Arial" charset="0"/>
              </a:rPr>
              <a:t>www.twitter.com/GEANTnews  |  www.facebook.com/GEANTnetwork  |  www.youtube.com/GEANTtv</a:t>
            </a:r>
          </a:p>
        </p:txBody>
      </p:sp>
      <p:sp>
        <p:nvSpPr>
          <p:cNvPr id="4" name="Text Placeholder 2"/>
          <p:cNvSpPr txBox="1">
            <a:spLocks/>
          </p:cNvSpPr>
          <p:nvPr userDrawn="1"/>
        </p:nvSpPr>
        <p:spPr>
          <a:xfrm>
            <a:off x="0" y="4724400"/>
            <a:ext cx="9180513" cy="338138"/>
          </a:xfrm>
          <a:prstGeom prst="rect">
            <a:avLst/>
          </a:prstGeom>
        </p:spPr>
        <p:txBody>
          <a:bodyPr>
            <a:normAutofit/>
          </a:bodyPr>
          <a:lstStyle>
            <a:lvl1pPr marL="0" indent="0" algn="ctr" defTabSz="914400" rtl="0" eaLnBrk="1" latinLnBrk="0" hangingPunct="1">
              <a:spcBef>
                <a:spcPct val="20000"/>
              </a:spcBef>
              <a:buFont typeface="Arial" pitchFamily="34" charset="0"/>
              <a:buNone/>
              <a:defRPr sz="4000" kern="1200" baseline="0">
                <a:solidFill>
                  <a:srgbClr val="FFFF0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1200" dirty="0" smtClean="0">
                <a:solidFill>
                  <a:srgbClr val="00B0AC"/>
                </a:solidFill>
                <a:cs typeface="Arial" pitchFamily="34" charset="0"/>
              </a:rPr>
              <a:t>Connect | Communicate | Collaborate</a:t>
            </a:r>
          </a:p>
        </p:txBody>
      </p:sp>
    </p:spTree>
    <p:extLst>
      <p:ext uri="{BB962C8B-B14F-4D97-AF65-F5344CB8AC3E}">
        <p14:creationId xmlns:p14="http://schemas.microsoft.com/office/powerpoint/2010/main" val="42345661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jpe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23813"/>
            <a:ext cx="9180513" cy="688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5"/>
          <p:cNvSpPr>
            <a:spLocks noGrp="1" noChangeArrowheads="1"/>
          </p:cNvSpPr>
          <p:nvPr>
            <p:ph type="body" idx="1"/>
          </p:nvPr>
        </p:nvSpPr>
        <p:spPr bwMode="auto">
          <a:xfrm>
            <a:off x="685800" y="137318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0" tIns="45716" rIns="91430" bIns="4571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28" name="Rectangle 4"/>
          <p:cNvSpPr>
            <a:spLocks noGrp="1" noChangeArrowheads="1"/>
          </p:cNvSpPr>
          <p:nvPr>
            <p:ph type="title"/>
          </p:nvPr>
        </p:nvSpPr>
        <p:spPr bwMode="auto">
          <a:xfrm>
            <a:off x="685800" y="333375"/>
            <a:ext cx="60356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0" tIns="45716" rIns="91430" bIns="45716" numCol="1" anchor="t" anchorCtr="0" compatLnSpc="1">
            <a:prstTxWarp prst="textNoShape">
              <a:avLst/>
            </a:prstTxWarp>
          </a:bodyPr>
          <a:lstStyle/>
          <a:p>
            <a:pPr lvl="0"/>
            <a:r>
              <a:rPr lang="en-GB"/>
              <a:t/>
            </a:r>
            <a:br>
              <a:rPr lang="en-GB"/>
            </a:br>
            <a:r>
              <a:rPr lang="en-GB"/>
              <a:t>Click to edit Master title style</a:t>
            </a:r>
          </a:p>
        </p:txBody>
      </p:sp>
      <p:sp>
        <p:nvSpPr>
          <p:cNvPr id="1029" name="Rectangle 8"/>
          <p:cNvSpPr>
            <a:spLocks noChangeArrowheads="1"/>
          </p:cNvSpPr>
          <p:nvPr/>
        </p:nvSpPr>
        <p:spPr bwMode="auto">
          <a:xfrm>
            <a:off x="8583613" y="6556375"/>
            <a:ext cx="4524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fld id="{FD4FC7E9-FF4C-B748-889B-E93FC545F888}" type="slidenum">
              <a:rPr lang="en-GB" sz="1100">
                <a:solidFill>
                  <a:schemeClr val="bg1"/>
                </a:solidFill>
                <a:latin typeface="Arial" charset="0"/>
              </a:rPr>
              <a:pPr eaLnBrk="0" hangingPunct="0"/>
              <a:t>‹#›</a:t>
            </a:fld>
            <a:endParaRPr lang="en-GB" sz="1100">
              <a:solidFill>
                <a:schemeClr val="bg1"/>
              </a:solidFill>
              <a:latin typeface="Arial" charset="0"/>
            </a:endParaRPr>
          </a:p>
        </p:txBody>
      </p:sp>
      <p:sp>
        <p:nvSpPr>
          <p:cNvPr id="1030" name="TextBox 3"/>
          <p:cNvSpPr txBox="1">
            <a:spLocks noChangeArrowheads="1"/>
          </p:cNvSpPr>
          <p:nvPr/>
        </p:nvSpPr>
        <p:spPr bwMode="auto">
          <a:xfrm>
            <a:off x="481013" y="6575425"/>
            <a:ext cx="287972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eaLnBrk="0" hangingPunct="0">
              <a:defRPr/>
            </a:pPr>
            <a:r>
              <a:rPr lang="en-GB" sz="1000" dirty="0" smtClean="0">
                <a:solidFill>
                  <a:srgbClr val="0A6877"/>
                </a:solidFill>
                <a:latin typeface="Arial" charset="0"/>
                <a:ea typeface="+mn-ea"/>
                <a:cs typeface="+mn-cs"/>
              </a:rPr>
              <a:t>Connect | Communicate | Collaborate</a:t>
            </a:r>
          </a:p>
          <a:p>
            <a:pPr eaLnBrk="0" hangingPunct="0">
              <a:defRPr/>
            </a:pPr>
            <a:endParaRPr lang="en-GB" dirty="0" smtClean="0">
              <a:ea typeface="+mn-ea"/>
              <a:cs typeface="+mn-cs"/>
            </a:endParaRPr>
          </a:p>
        </p:txBody>
      </p:sp>
    </p:spTree>
  </p:cSld>
  <p:clrMap bg1="lt1" tx1="dk1" bg2="lt2" tx2="dk2" accent1="accent1" accent2="accent2" accent3="accent3" accent4="accent4" accent5="accent5" accent6="accent6" hlink="hlink" folHlink="folHlink"/>
  <p:sldLayoutIdLst>
    <p:sldLayoutId id="2147483823" r:id="rId1"/>
    <p:sldLayoutId id="2147483822" r:id="rId2"/>
    <p:sldLayoutId id="2147483824" r:id="rId3"/>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300" b="1">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2300" b="1">
          <a:solidFill>
            <a:schemeClr val="bg1"/>
          </a:solidFill>
          <a:latin typeface="Arial" charset="0"/>
          <a:ea typeface="ＭＳ Ｐゴシック" charset="0"/>
          <a:cs typeface="ＭＳ Ｐゴシック" charset="0"/>
        </a:defRPr>
      </a:lvl2pPr>
      <a:lvl3pPr algn="l" rtl="0" eaLnBrk="0" fontAlgn="base" hangingPunct="0">
        <a:spcBef>
          <a:spcPct val="0"/>
        </a:spcBef>
        <a:spcAft>
          <a:spcPct val="0"/>
        </a:spcAft>
        <a:defRPr sz="2300" b="1">
          <a:solidFill>
            <a:schemeClr val="bg1"/>
          </a:solidFill>
          <a:latin typeface="Arial" charset="0"/>
          <a:ea typeface="ＭＳ Ｐゴシック" charset="0"/>
          <a:cs typeface="ＭＳ Ｐゴシック" charset="0"/>
        </a:defRPr>
      </a:lvl3pPr>
      <a:lvl4pPr algn="l" rtl="0" eaLnBrk="0" fontAlgn="base" hangingPunct="0">
        <a:spcBef>
          <a:spcPct val="0"/>
        </a:spcBef>
        <a:spcAft>
          <a:spcPct val="0"/>
        </a:spcAft>
        <a:defRPr sz="2300" b="1">
          <a:solidFill>
            <a:schemeClr val="bg1"/>
          </a:solidFill>
          <a:latin typeface="Arial" charset="0"/>
          <a:ea typeface="ＭＳ Ｐゴシック" charset="0"/>
          <a:cs typeface="ＭＳ Ｐゴシック" charset="0"/>
        </a:defRPr>
      </a:lvl4pPr>
      <a:lvl5pPr algn="l" rtl="0" eaLnBrk="0" fontAlgn="base" hangingPunct="0">
        <a:spcBef>
          <a:spcPct val="0"/>
        </a:spcBef>
        <a:spcAft>
          <a:spcPct val="0"/>
        </a:spcAft>
        <a:defRPr sz="23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500" b="1">
          <a:solidFill>
            <a:schemeClr val="bg1"/>
          </a:solidFill>
          <a:latin typeface="Arial" charset="0"/>
        </a:defRPr>
      </a:lvl6pPr>
      <a:lvl7pPr marL="914400" algn="l" rtl="0" eaLnBrk="1" fontAlgn="base" hangingPunct="1">
        <a:spcBef>
          <a:spcPct val="0"/>
        </a:spcBef>
        <a:spcAft>
          <a:spcPct val="0"/>
        </a:spcAft>
        <a:defRPr sz="2500" b="1">
          <a:solidFill>
            <a:schemeClr val="bg1"/>
          </a:solidFill>
          <a:latin typeface="Arial" charset="0"/>
        </a:defRPr>
      </a:lvl7pPr>
      <a:lvl8pPr marL="1371600" algn="l" rtl="0" eaLnBrk="1" fontAlgn="base" hangingPunct="1">
        <a:spcBef>
          <a:spcPct val="0"/>
        </a:spcBef>
        <a:spcAft>
          <a:spcPct val="0"/>
        </a:spcAft>
        <a:defRPr sz="2500" b="1">
          <a:solidFill>
            <a:schemeClr val="bg1"/>
          </a:solidFill>
          <a:latin typeface="Arial" charset="0"/>
        </a:defRPr>
      </a:lvl8pPr>
      <a:lvl9pPr marL="1828800" algn="l" rtl="0" eaLnBrk="1" fontAlgn="base" hangingPunct="1">
        <a:spcBef>
          <a:spcPct val="0"/>
        </a:spcBef>
        <a:spcAft>
          <a:spcPct val="0"/>
        </a:spcAft>
        <a:defRPr sz="2500" b="1">
          <a:solidFill>
            <a:schemeClr val="bg1"/>
          </a:solidFill>
          <a:latin typeface="Arial" charset="0"/>
        </a:defRPr>
      </a:lvl9pPr>
    </p:titleStyle>
    <p:bodyStyle>
      <a:lvl1pPr marL="342900" indent="-342900" algn="l" rtl="0" eaLnBrk="0" fontAlgn="base" hangingPunct="0">
        <a:spcBef>
          <a:spcPct val="20000"/>
        </a:spcBef>
        <a:spcAft>
          <a:spcPct val="0"/>
        </a:spcAft>
        <a:buClr>
          <a:srgbClr val="004359"/>
        </a:buClr>
        <a:buSzPct val="100000"/>
        <a:buFont typeface="Times" charset="0"/>
        <a:buBlip>
          <a:blip r:embed="rId6"/>
        </a:buBlip>
        <a:defRPr>
          <a:solidFill>
            <a:schemeClr val="tx1"/>
          </a:solidFill>
          <a:latin typeface="+mn-lt"/>
          <a:ea typeface="ＭＳ Ｐゴシック" charset="0"/>
          <a:cs typeface="ＭＳ Ｐゴシック" charset="0"/>
        </a:defRPr>
      </a:lvl1pPr>
      <a:lvl2pPr marL="776288" indent="-342900" algn="l" rtl="0" eaLnBrk="0" fontAlgn="base" hangingPunct="0">
        <a:spcBef>
          <a:spcPct val="20000"/>
        </a:spcBef>
        <a:spcAft>
          <a:spcPct val="0"/>
        </a:spcAft>
        <a:buSzPct val="80000"/>
        <a:buFont typeface="Times" charset="0"/>
        <a:buBlip>
          <a:blip r:embed="rId6"/>
        </a:buBlip>
        <a:defRPr>
          <a:solidFill>
            <a:schemeClr val="tx1"/>
          </a:solidFill>
          <a:latin typeface="+mn-lt"/>
          <a:ea typeface="ＭＳ Ｐゴシック" charset="0"/>
        </a:defRPr>
      </a:lvl2pPr>
      <a:lvl3pPr marL="1200150" indent="-342900" algn="l" rtl="0" eaLnBrk="0" fontAlgn="base" hangingPunct="0">
        <a:spcBef>
          <a:spcPct val="20000"/>
        </a:spcBef>
        <a:spcAft>
          <a:spcPct val="0"/>
        </a:spcAft>
        <a:buClr>
          <a:srgbClr val="004359"/>
        </a:buClr>
        <a:buSzPct val="125000"/>
        <a:buChar char="–"/>
        <a:defRPr i="1">
          <a:solidFill>
            <a:schemeClr val="tx1"/>
          </a:solidFill>
          <a:latin typeface="+mn-lt"/>
          <a:ea typeface="ＭＳ Ｐゴシック" charset="0"/>
        </a:defRPr>
      </a:lvl3pPr>
      <a:lvl4pPr marL="1633538" indent="-342900" algn="l" rtl="0" eaLnBrk="0" fontAlgn="base" hangingPunct="0">
        <a:spcBef>
          <a:spcPct val="20000"/>
        </a:spcBef>
        <a:spcAft>
          <a:spcPct val="0"/>
        </a:spcAft>
        <a:buClr>
          <a:srgbClr val="004359"/>
        </a:buClr>
        <a:buSzPct val="125000"/>
        <a:buChar char="–"/>
        <a:defRPr i="1">
          <a:solidFill>
            <a:schemeClr val="tx1"/>
          </a:solidFill>
          <a:latin typeface="+mn-lt"/>
          <a:ea typeface="ＭＳ Ｐゴシック" charset="0"/>
        </a:defRPr>
      </a:lvl4pPr>
      <a:lvl5pPr marL="2054225" indent="-342900" algn="l" rtl="0" eaLnBrk="0" fontAlgn="base" hangingPunct="0">
        <a:spcBef>
          <a:spcPct val="20000"/>
        </a:spcBef>
        <a:spcAft>
          <a:spcPct val="0"/>
        </a:spcAft>
        <a:buClr>
          <a:srgbClr val="004359"/>
        </a:buClr>
        <a:buSzPct val="125000"/>
        <a:buChar char="–"/>
        <a:defRPr i="1">
          <a:solidFill>
            <a:schemeClr val="tx1"/>
          </a:solidFill>
          <a:latin typeface="+mn-lt"/>
          <a:ea typeface="ＭＳ Ｐゴシック" charset="0"/>
        </a:defRPr>
      </a:lvl5pPr>
      <a:lvl6pPr marL="2511425" indent="-342900" algn="l" rtl="0" eaLnBrk="1" fontAlgn="base" hangingPunct="1">
        <a:spcBef>
          <a:spcPct val="20000"/>
        </a:spcBef>
        <a:spcAft>
          <a:spcPct val="0"/>
        </a:spcAft>
        <a:buClr>
          <a:srgbClr val="004359"/>
        </a:buClr>
        <a:buSzPct val="125000"/>
        <a:buChar char="–"/>
        <a:defRPr i="1">
          <a:solidFill>
            <a:schemeClr val="tx1"/>
          </a:solidFill>
          <a:latin typeface="+mn-lt"/>
        </a:defRPr>
      </a:lvl6pPr>
      <a:lvl7pPr marL="2968625" indent="-342900" algn="l" rtl="0" eaLnBrk="1" fontAlgn="base" hangingPunct="1">
        <a:spcBef>
          <a:spcPct val="20000"/>
        </a:spcBef>
        <a:spcAft>
          <a:spcPct val="0"/>
        </a:spcAft>
        <a:buClr>
          <a:srgbClr val="004359"/>
        </a:buClr>
        <a:buSzPct val="125000"/>
        <a:buChar char="–"/>
        <a:defRPr i="1">
          <a:solidFill>
            <a:schemeClr val="tx1"/>
          </a:solidFill>
          <a:latin typeface="+mn-lt"/>
        </a:defRPr>
      </a:lvl7pPr>
      <a:lvl8pPr marL="3425825" indent="-342900" algn="l" rtl="0" eaLnBrk="1" fontAlgn="base" hangingPunct="1">
        <a:spcBef>
          <a:spcPct val="20000"/>
        </a:spcBef>
        <a:spcAft>
          <a:spcPct val="0"/>
        </a:spcAft>
        <a:buClr>
          <a:srgbClr val="004359"/>
        </a:buClr>
        <a:buSzPct val="125000"/>
        <a:buChar char="–"/>
        <a:defRPr i="1">
          <a:solidFill>
            <a:schemeClr val="tx1"/>
          </a:solidFill>
          <a:latin typeface="+mn-lt"/>
        </a:defRPr>
      </a:lvl8pPr>
      <a:lvl9pPr marL="3883025" indent="-342900" algn="l" rtl="0" eaLnBrk="1" fontAlgn="base" hangingPunct="1">
        <a:spcBef>
          <a:spcPct val="20000"/>
        </a:spcBef>
        <a:spcAft>
          <a:spcPct val="0"/>
        </a:spcAft>
        <a:buClr>
          <a:srgbClr val="004359"/>
        </a:buClr>
        <a:buSzPct val="125000"/>
        <a:buChar char="–"/>
        <a:defRPr i="1">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5.png"/><Relationship Id="rId8"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4"/>
          <p:cNvSpPr>
            <a:spLocks noGrp="1" noChangeArrowheads="1"/>
          </p:cNvSpPr>
          <p:nvPr>
            <p:ph type="ctrTitle"/>
          </p:nvPr>
        </p:nvSpPr>
        <p:spPr/>
        <p:txBody>
          <a:bodyPr/>
          <a:lstStyle/>
          <a:p>
            <a:pPr eaLnBrk="1" hangingPunct="1"/>
            <a:r>
              <a:rPr lang="en-US" sz="2800" dirty="0" smtClean="0">
                <a:latin typeface="Arial" charset="0"/>
              </a:rPr>
              <a:t>NREN Trust and Identity Strategy</a:t>
            </a:r>
            <a:endParaRPr lang="en-GB" sz="2800" dirty="0">
              <a:latin typeface="Arial" charset="0"/>
            </a:endParaRPr>
          </a:p>
        </p:txBody>
      </p:sp>
      <p:sp>
        <p:nvSpPr>
          <p:cNvPr id="6146" name="Rectangle 5"/>
          <p:cNvSpPr>
            <a:spLocks noGrp="1" noChangeArrowheads="1"/>
          </p:cNvSpPr>
          <p:nvPr>
            <p:ph type="subTitle" idx="1"/>
          </p:nvPr>
        </p:nvSpPr>
        <p:spPr/>
        <p:txBody>
          <a:bodyPr/>
          <a:lstStyle/>
          <a:p>
            <a:pPr eaLnBrk="1" hangingPunct="1"/>
            <a:r>
              <a:rPr lang="en-GB" dirty="0">
                <a:latin typeface="Arial" charset="0"/>
              </a:rPr>
              <a:t>Ann Harding</a:t>
            </a:r>
            <a:r>
              <a:rPr lang="en-GB">
                <a:latin typeface="Arial" charset="0"/>
              </a:rPr>
              <a:t>, </a:t>
            </a:r>
            <a:r>
              <a:rPr lang="en-GB" smtClean="0">
                <a:latin typeface="Arial" charset="0"/>
              </a:rPr>
              <a:t>SWITCH</a:t>
            </a:r>
            <a:endParaRPr lang="en-GB" dirty="0">
              <a:latin typeface="Arial" charset="0"/>
            </a:endParaRPr>
          </a:p>
          <a:p>
            <a:pPr eaLnBrk="1" hangingPunct="1"/>
            <a:r>
              <a:rPr lang="en-GB" dirty="0" smtClean="0">
                <a:latin typeface="Arial" charset="0"/>
              </a:rPr>
              <a:t>Cambridge</a:t>
            </a:r>
          </a:p>
          <a:p>
            <a:pPr eaLnBrk="1" hangingPunct="1"/>
            <a:r>
              <a:rPr lang="en-GB" dirty="0" smtClean="0">
                <a:latin typeface="Arial" charset="0"/>
              </a:rPr>
              <a:t>July 2014</a:t>
            </a:r>
            <a:endParaRPr lang="en-GB" dirty="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25486"/>
            <a:ext cx="7128792" cy="827250"/>
          </a:xfrm>
        </p:spPr>
        <p:txBody>
          <a:bodyPr/>
          <a:lstStyle/>
          <a:p>
            <a:r>
              <a:rPr lang="en-GB" dirty="0" smtClean="0">
                <a:cs typeface="Gill Sans Light"/>
              </a:rPr>
              <a:t>Three Key Coordination Points</a:t>
            </a:r>
            <a:br>
              <a:rPr lang="en-GB" dirty="0" smtClean="0">
                <a:cs typeface="Gill Sans Light"/>
              </a:rPr>
            </a:br>
            <a:r>
              <a:rPr lang="en-GB" b="0" i="1" dirty="0" smtClean="0">
                <a:cs typeface="Gill Sans Light"/>
              </a:rPr>
              <a:t>Everyone with a piece of the problem</a:t>
            </a:r>
            <a:endParaRPr lang="en-GB" b="0" i="1" dirty="0">
              <a:cs typeface="Gill Sans Light"/>
            </a:endParaRPr>
          </a:p>
        </p:txBody>
      </p:sp>
      <p:grpSp>
        <p:nvGrpSpPr>
          <p:cNvPr id="32" name="Group 31"/>
          <p:cNvGrpSpPr/>
          <p:nvPr/>
        </p:nvGrpSpPr>
        <p:grpSpPr>
          <a:xfrm>
            <a:off x="3491880" y="1224126"/>
            <a:ext cx="2420139" cy="5157202"/>
            <a:chOff x="179511" y="1052736"/>
            <a:chExt cx="2736304" cy="5589240"/>
          </a:xfrm>
        </p:grpSpPr>
        <p:sp>
          <p:nvSpPr>
            <p:cNvPr id="33" name="Rectangle 32"/>
            <p:cNvSpPr/>
            <p:nvPr/>
          </p:nvSpPr>
          <p:spPr bwMode="auto">
            <a:xfrm>
              <a:off x="395536" y="1556792"/>
              <a:ext cx="2304256" cy="720080"/>
            </a:xfrm>
            <a:prstGeom prst="rect">
              <a:avLst/>
            </a:prstGeom>
            <a:solidFill>
              <a:srgbClr val="074359"/>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20000"/>
                </a:lnSpc>
                <a:spcBef>
                  <a:spcPct val="0"/>
                </a:spcBef>
                <a:spcAft>
                  <a:spcPct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Policy</a:t>
              </a:r>
            </a:p>
          </p:txBody>
        </p:sp>
        <p:sp>
          <p:nvSpPr>
            <p:cNvPr id="34" name="Rectangle 33"/>
            <p:cNvSpPr/>
            <p:nvPr/>
          </p:nvSpPr>
          <p:spPr bwMode="auto">
            <a:xfrm>
              <a:off x="416021" y="4083370"/>
              <a:ext cx="2304256" cy="576064"/>
            </a:xfrm>
            <a:prstGeom prst="rect">
              <a:avLst/>
            </a:prstGeom>
            <a:solidFill>
              <a:srgbClr val="0D8B9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20000"/>
                </a:lnSpc>
                <a:spcBef>
                  <a:spcPct val="0"/>
                </a:spcBef>
                <a:spcAft>
                  <a:spcPct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Pilot Services</a:t>
              </a:r>
            </a:p>
          </p:txBody>
        </p:sp>
        <p:sp>
          <p:nvSpPr>
            <p:cNvPr id="36" name="Rectangle 35"/>
            <p:cNvSpPr/>
            <p:nvPr/>
          </p:nvSpPr>
          <p:spPr bwMode="auto">
            <a:xfrm>
              <a:off x="395536" y="2132856"/>
              <a:ext cx="2304256" cy="747464"/>
            </a:xfrm>
            <a:prstGeom prst="rect">
              <a:avLst/>
            </a:prstGeom>
            <a:solidFill>
              <a:srgbClr val="074359"/>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20000"/>
                </a:lnSpc>
                <a:spcBef>
                  <a:spcPts val="0"/>
                </a:spcBef>
                <a:spcAft>
                  <a:spcPts val="0"/>
                </a:spcAft>
                <a:buClrTx/>
                <a:buSzTx/>
                <a:buFont typeface="Helvetica CE" pitchFamily="112" charset="-18"/>
                <a:buNone/>
                <a:tabLst/>
                <a:defRPr/>
              </a:pPr>
              <a:r>
                <a:rPr kumimoji="0" lang="en-GB" sz="18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rPr>
                <a:t>Operational Practises</a:t>
              </a:r>
            </a:p>
          </p:txBody>
        </p:sp>
        <p:sp>
          <p:nvSpPr>
            <p:cNvPr id="38" name="Rectangle 37"/>
            <p:cNvSpPr/>
            <p:nvPr/>
          </p:nvSpPr>
          <p:spPr bwMode="auto">
            <a:xfrm>
              <a:off x="395536" y="5157192"/>
              <a:ext cx="2304256" cy="872761"/>
            </a:xfrm>
            <a:prstGeom prst="rect">
              <a:avLst/>
            </a:prstGeom>
            <a:solidFill>
              <a:srgbClr val="FF660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20000"/>
                </a:lnSpc>
                <a:spcBef>
                  <a:spcPts val="0"/>
                </a:spcBef>
                <a:spcAft>
                  <a:spcPts val="0"/>
                </a:spcAft>
                <a:buClrTx/>
                <a:buSzTx/>
                <a:buFont typeface="Helvetica CE" pitchFamily="112" charset="-18"/>
                <a:buNone/>
                <a:tabLst/>
                <a:defRPr/>
              </a:pPr>
              <a:r>
                <a:rPr kumimoji="0" lang="en-GB" sz="18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rPr>
                <a:t>Support for R&amp;E </a:t>
              </a: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communities</a:t>
              </a:r>
              <a:endParaRPr kumimoji="0" lang="en-GB" sz="18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endParaRPr>
            </a:p>
          </p:txBody>
        </p:sp>
        <p:sp>
          <p:nvSpPr>
            <p:cNvPr id="39" name="Rectangle 38"/>
            <p:cNvSpPr/>
            <p:nvPr/>
          </p:nvSpPr>
          <p:spPr bwMode="auto">
            <a:xfrm>
              <a:off x="179511" y="1124744"/>
              <a:ext cx="2736304" cy="5517232"/>
            </a:xfrm>
            <a:prstGeom prst="rect">
              <a:avLst/>
            </a:prstGeom>
            <a:noFill/>
            <a:ln w="9525" cap="flat" cmpd="sng" algn="ctr">
              <a:solidFill>
                <a:srgbClr val="000000">
                  <a:lumMod val="50000"/>
                  <a:lumOff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20000"/>
                </a:lnSpc>
                <a:spcBef>
                  <a:spcPct val="0"/>
                </a:spcBef>
                <a:spcAft>
                  <a:spcPct val="0"/>
                </a:spcAft>
                <a:buClrTx/>
                <a:buSzTx/>
                <a:buFont typeface="Helvetica CE" pitchFamily="112" charset="-18"/>
                <a:buNone/>
                <a:tabLst/>
                <a:defRPr/>
              </a:pPr>
              <a:endParaRPr kumimoji="0" lang="en-GB" sz="1400" u="none" strike="noStrike" kern="0" cap="none" spc="0" normalizeH="0" baseline="0" noProof="0" smtClean="0">
                <a:ln>
                  <a:noFill/>
                </a:ln>
                <a:solidFill>
                  <a:srgbClr val="808080"/>
                </a:solidFill>
                <a:effectLst/>
                <a:uLnTx/>
                <a:uFillTx/>
                <a:latin typeface="Gill Sans Light"/>
                <a:ea typeface="ＭＳ Ｐゴシック" pitchFamily="112" charset="-128"/>
                <a:cs typeface="Gill Sans Light"/>
              </a:endParaRPr>
            </a:p>
          </p:txBody>
        </p:sp>
        <p:sp>
          <p:nvSpPr>
            <p:cNvPr id="40" name="TextBox 39"/>
            <p:cNvSpPr txBox="1"/>
            <p:nvPr/>
          </p:nvSpPr>
          <p:spPr>
            <a:xfrm>
              <a:off x="1083336" y="1052736"/>
              <a:ext cx="974911" cy="38320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u="none" strike="noStrike" kern="0" cap="none" spc="0" normalizeH="0" baseline="0" noProof="0" dirty="0" smtClean="0">
                  <a:ln>
                    <a:noFill/>
                  </a:ln>
                  <a:solidFill>
                    <a:sysClr val="windowText" lastClr="000000"/>
                  </a:solidFill>
                  <a:effectLst/>
                  <a:uLnTx/>
                  <a:uFillTx/>
                  <a:latin typeface="Gill Sans Light"/>
                  <a:cs typeface="Gill Sans Light"/>
                </a:rPr>
                <a:t>REFEDS</a:t>
              </a:r>
              <a:endParaRPr kumimoji="0" lang="en-GB" sz="1800" u="none" strike="noStrike" kern="0" cap="none" spc="0" normalizeH="0" baseline="0" noProof="0" dirty="0">
                <a:ln>
                  <a:noFill/>
                </a:ln>
                <a:solidFill>
                  <a:sysClr val="windowText" lastClr="000000"/>
                </a:solidFill>
                <a:effectLst/>
                <a:uLnTx/>
                <a:uFillTx/>
                <a:latin typeface="Gill Sans Light"/>
                <a:cs typeface="Gill Sans Light"/>
              </a:endParaRPr>
            </a:p>
          </p:txBody>
        </p:sp>
      </p:grpSp>
      <p:grpSp>
        <p:nvGrpSpPr>
          <p:cNvPr id="41" name="Group 40"/>
          <p:cNvGrpSpPr/>
          <p:nvPr/>
        </p:nvGrpSpPr>
        <p:grpSpPr>
          <a:xfrm>
            <a:off x="251520" y="1268760"/>
            <a:ext cx="2621818" cy="5281969"/>
            <a:chOff x="3275856" y="1124744"/>
            <a:chExt cx="2808312" cy="5517232"/>
          </a:xfrm>
        </p:grpSpPr>
        <p:sp>
          <p:nvSpPr>
            <p:cNvPr id="42" name="Rectangle 41"/>
            <p:cNvSpPr/>
            <p:nvPr/>
          </p:nvSpPr>
          <p:spPr bwMode="auto">
            <a:xfrm>
              <a:off x="3419872" y="1556792"/>
              <a:ext cx="2448272" cy="720080"/>
            </a:xfrm>
            <a:prstGeom prst="rect">
              <a:avLst/>
            </a:prstGeom>
            <a:solidFill>
              <a:schemeClr val="tx1"/>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20000"/>
                </a:lnSpc>
                <a:spcBef>
                  <a:spcPct val="0"/>
                </a:spcBef>
                <a:spcAft>
                  <a:spcPct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Best Practises</a:t>
              </a:r>
            </a:p>
          </p:txBody>
        </p:sp>
        <p:sp>
          <p:nvSpPr>
            <p:cNvPr id="43" name="Rectangle 42"/>
            <p:cNvSpPr/>
            <p:nvPr/>
          </p:nvSpPr>
          <p:spPr bwMode="auto">
            <a:xfrm>
              <a:off x="3419872" y="2204864"/>
              <a:ext cx="2448272" cy="648072"/>
            </a:xfrm>
            <a:prstGeom prst="rect">
              <a:avLst/>
            </a:prstGeom>
            <a:solidFill>
              <a:srgbClr val="074359"/>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20000"/>
                </a:lnSpc>
                <a:spcBef>
                  <a:spcPct val="0"/>
                </a:spcBef>
                <a:spcAft>
                  <a:spcPct val="0"/>
                </a:spcAft>
                <a:buClrTx/>
                <a:buSzTx/>
                <a:buFont typeface="Helvetica CE" pitchFamily="112" charset="-18"/>
                <a:buNone/>
                <a:tabLst/>
                <a:defRPr/>
              </a:pPr>
              <a:r>
                <a:rPr kumimoji="0" lang="en-GB" sz="1800" u="none" strike="noStrike" kern="0" cap="none" spc="0" normalizeH="0" baseline="0" noProof="0" dirty="0" err="1" smtClean="0">
                  <a:ln>
                    <a:noFill/>
                  </a:ln>
                  <a:solidFill>
                    <a:srgbClr val="FFFFFF"/>
                  </a:solidFill>
                  <a:effectLst/>
                  <a:uLnTx/>
                  <a:uFillTx/>
                  <a:latin typeface="Gill Sans Light"/>
                  <a:ea typeface="ＭＳ Ｐゴシック" pitchFamily="112" charset="-128"/>
                  <a:cs typeface="Gill Sans Light"/>
                </a:rPr>
                <a:t>LoA</a:t>
              </a:r>
              <a:endPar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endParaRPr>
            </a:p>
          </p:txBody>
        </p:sp>
        <p:sp>
          <p:nvSpPr>
            <p:cNvPr id="44" name="Rectangle 43"/>
            <p:cNvSpPr/>
            <p:nvPr/>
          </p:nvSpPr>
          <p:spPr bwMode="auto">
            <a:xfrm>
              <a:off x="3419872" y="2780928"/>
              <a:ext cx="2448272" cy="648072"/>
            </a:xfrm>
            <a:prstGeom prst="rect">
              <a:avLst/>
            </a:prstGeom>
            <a:solidFill>
              <a:schemeClr val="tx1"/>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20000"/>
                </a:lnSpc>
                <a:spcBef>
                  <a:spcPct val="0"/>
                </a:spcBef>
                <a:spcAft>
                  <a:spcPct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Training on policies</a:t>
              </a:r>
            </a:p>
          </p:txBody>
        </p:sp>
        <p:sp>
          <p:nvSpPr>
            <p:cNvPr id="45" name="Rectangle 44"/>
            <p:cNvSpPr/>
            <p:nvPr/>
          </p:nvSpPr>
          <p:spPr bwMode="auto">
            <a:xfrm>
              <a:off x="3275856" y="1124744"/>
              <a:ext cx="2808312" cy="5517232"/>
            </a:xfrm>
            <a:prstGeom prst="rect">
              <a:avLst/>
            </a:prstGeom>
            <a:noFill/>
            <a:ln w="9525" cap="flat" cmpd="sng" algn="ctr">
              <a:solidFill>
                <a:srgbClr val="000000">
                  <a:lumMod val="50000"/>
                  <a:lumOff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20000"/>
                </a:lnSpc>
                <a:spcBef>
                  <a:spcPct val="0"/>
                </a:spcBef>
                <a:spcAft>
                  <a:spcPct val="0"/>
                </a:spcAft>
                <a:buClrTx/>
                <a:buSzTx/>
                <a:buFont typeface="Helvetica CE" pitchFamily="112" charset="-18"/>
                <a:buNone/>
                <a:tabLst/>
                <a:defRPr/>
              </a:pPr>
              <a:endParaRPr kumimoji="0" lang="en-GB" sz="1400" u="none" strike="noStrike" kern="0" cap="none" spc="0" normalizeH="0" baseline="0" noProof="0" smtClean="0">
                <a:ln>
                  <a:noFill/>
                </a:ln>
                <a:solidFill>
                  <a:srgbClr val="808080"/>
                </a:solidFill>
                <a:effectLst/>
                <a:uLnTx/>
                <a:uFillTx/>
                <a:latin typeface="Gill Sans Light"/>
                <a:ea typeface="ＭＳ Ｐゴシック" pitchFamily="112" charset="-128"/>
                <a:cs typeface="Gill Sans Light"/>
              </a:endParaRPr>
            </a:p>
          </p:txBody>
        </p:sp>
        <p:sp>
          <p:nvSpPr>
            <p:cNvPr id="46" name="TextBox 45"/>
            <p:cNvSpPr txBox="1"/>
            <p:nvPr/>
          </p:nvSpPr>
          <p:spPr>
            <a:xfrm>
              <a:off x="3584376" y="1124744"/>
              <a:ext cx="2118833" cy="38578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u="none" strike="noStrike" kern="0" cap="none" spc="0" normalizeH="0" baseline="0" noProof="0" dirty="0" smtClean="0">
                  <a:ln>
                    <a:noFill/>
                  </a:ln>
                  <a:solidFill>
                    <a:sysClr val="windowText" lastClr="000000"/>
                  </a:solidFill>
                  <a:effectLst/>
                  <a:uLnTx/>
                  <a:uFillTx/>
                  <a:latin typeface="Gill Sans Light"/>
                  <a:cs typeface="Gill Sans Light"/>
                </a:rPr>
                <a:t>EINFRA Call/AARC </a:t>
              </a:r>
              <a:endParaRPr kumimoji="0" lang="en-GB" sz="1800" u="none" strike="noStrike" kern="0" cap="none" spc="0" normalizeH="0" baseline="0" noProof="0" dirty="0">
                <a:ln>
                  <a:noFill/>
                </a:ln>
                <a:solidFill>
                  <a:sysClr val="windowText" lastClr="000000"/>
                </a:solidFill>
                <a:effectLst/>
                <a:uLnTx/>
                <a:uFillTx/>
                <a:latin typeface="Gill Sans Light"/>
                <a:cs typeface="Gill Sans Light"/>
              </a:endParaRPr>
            </a:p>
          </p:txBody>
        </p:sp>
        <p:sp>
          <p:nvSpPr>
            <p:cNvPr id="47" name="Rectangle 46"/>
            <p:cNvSpPr/>
            <p:nvPr/>
          </p:nvSpPr>
          <p:spPr bwMode="auto">
            <a:xfrm>
              <a:off x="3419872" y="4457599"/>
              <a:ext cx="2304256" cy="576064"/>
            </a:xfrm>
            <a:prstGeom prst="rect">
              <a:avLst/>
            </a:prstGeom>
            <a:solidFill>
              <a:srgbClr val="FF660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20000"/>
                </a:lnSpc>
                <a:spcBef>
                  <a:spcPct val="0"/>
                </a:spcBef>
                <a:spcAft>
                  <a:spcPct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Outreach</a:t>
              </a:r>
            </a:p>
          </p:txBody>
        </p:sp>
        <p:sp>
          <p:nvSpPr>
            <p:cNvPr id="48" name="Rectangle 47"/>
            <p:cNvSpPr/>
            <p:nvPr/>
          </p:nvSpPr>
          <p:spPr bwMode="auto">
            <a:xfrm>
              <a:off x="3501191" y="3680295"/>
              <a:ext cx="2304256" cy="576064"/>
            </a:xfrm>
            <a:prstGeom prst="rect">
              <a:avLst/>
            </a:prstGeom>
            <a:gradFill flip="none" rotWithShape="1">
              <a:gsLst>
                <a:gs pos="0">
                  <a:srgbClr val="FF6600"/>
                </a:gs>
                <a:gs pos="100000">
                  <a:srgbClr val="FFFFFF"/>
                </a:gs>
                <a:gs pos="68000">
                  <a:srgbClr val="00A1A3"/>
                </a:gs>
              </a:gsLst>
              <a:path path="circle">
                <a:fillToRect l="100000" t="100000"/>
              </a:path>
              <a:tileRect r="-100000" b="-100000"/>
            </a:gra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4400">
                <a:lnSpc>
                  <a:spcPct val="120000"/>
                </a:lnSpc>
                <a:buFont typeface="Helvetica CE" pitchFamily="112" charset="-18"/>
                <a:buNone/>
              </a:pPr>
              <a:r>
                <a:rPr lang="en-GB" sz="2000" kern="0" dirty="0">
                  <a:solidFill>
                    <a:srgbClr val="FFFFFF"/>
                  </a:solidFill>
                  <a:latin typeface="Gill Sans Light"/>
                  <a:ea typeface="ＭＳ Ｐゴシック" pitchFamily="112" charset="-128"/>
                  <a:cs typeface="Gill Sans Light"/>
                </a:rPr>
                <a:t>Proof of Concepts</a:t>
              </a:r>
            </a:p>
          </p:txBody>
        </p:sp>
        <p:sp>
          <p:nvSpPr>
            <p:cNvPr id="49" name="Rectangle 48"/>
            <p:cNvSpPr/>
            <p:nvPr/>
          </p:nvSpPr>
          <p:spPr bwMode="auto">
            <a:xfrm>
              <a:off x="3419872" y="5229200"/>
              <a:ext cx="2304256" cy="576064"/>
            </a:xfrm>
            <a:prstGeom prst="rect">
              <a:avLst/>
            </a:prstGeom>
            <a:solidFill>
              <a:srgbClr val="FF660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20000"/>
                </a:lnSpc>
                <a:spcBef>
                  <a:spcPct val="0"/>
                </a:spcBef>
                <a:spcAft>
                  <a:spcPct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Supporting Tools</a:t>
              </a:r>
            </a:p>
          </p:txBody>
        </p:sp>
        <p:sp>
          <p:nvSpPr>
            <p:cNvPr id="50" name="Rectangle 49"/>
            <p:cNvSpPr/>
            <p:nvPr/>
          </p:nvSpPr>
          <p:spPr bwMode="auto">
            <a:xfrm>
              <a:off x="3419872" y="5733256"/>
              <a:ext cx="2304256" cy="576064"/>
            </a:xfrm>
            <a:prstGeom prst="rect">
              <a:avLst/>
            </a:prstGeom>
            <a:solidFill>
              <a:srgbClr val="FF660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20000"/>
                </a:lnSpc>
                <a:spcBef>
                  <a:spcPct val="0"/>
                </a:spcBef>
                <a:spcAft>
                  <a:spcPct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Guest </a:t>
              </a:r>
              <a:r>
                <a:rPr kumimoji="0" lang="en-GB" sz="1800" u="none" strike="noStrike" kern="0" cap="none" spc="0" normalizeH="0" baseline="0" noProof="0" dirty="0" err="1" smtClean="0">
                  <a:ln>
                    <a:noFill/>
                  </a:ln>
                  <a:solidFill>
                    <a:srgbClr val="FFFFFF"/>
                  </a:solidFill>
                  <a:effectLst/>
                  <a:uLnTx/>
                  <a:uFillTx/>
                  <a:latin typeface="Gill Sans Light"/>
                  <a:ea typeface="ＭＳ Ｐゴシック" pitchFamily="112" charset="-128"/>
                  <a:cs typeface="Gill Sans Light"/>
                </a:rPr>
                <a:t>IdPs</a:t>
              </a:r>
              <a:endPar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endParaRPr>
            </a:p>
          </p:txBody>
        </p:sp>
      </p:grpSp>
      <p:sp>
        <p:nvSpPr>
          <p:cNvPr id="88" name="Rectangle 87"/>
          <p:cNvSpPr/>
          <p:nvPr/>
        </p:nvSpPr>
        <p:spPr bwMode="auto">
          <a:xfrm>
            <a:off x="3707904" y="2996952"/>
            <a:ext cx="2016224" cy="720080"/>
          </a:xfrm>
          <a:prstGeom prst="rect">
            <a:avLst/>
          </a:prstGeom>
          <a:solidFill>
            <a:srgbClr val="074359"/>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20000"/>
              </a:lnSpc>
              <a:spcBef>
                <a:spcPts val="0"/>
              </a:spcBef>
              <a:spcAft>
                <a:spcPts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Federation Harmonisation</a:t>
            </a:r>
            <a:endParaRPr kumimoji="0" lang="en-GB" sz="18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endParaRPr>
          </a:p>
        </p:txBody>
      </p:sp>
      <p:grpSp>
        <p:nvGrpSpPr>
          <p:cNvPr id="90" name="Group 89"/>
          <p:cNvGrpSpPr/>
          <p:nvPr/>
        </p:nvGrpSpPr>
        <p:grpSpPr>
          <a:xfrm>
            <a:off x="6335688" y="1268760"/>
            <a:ext cx="2621818" cy="5281969"/>
            <a:chOff x="6335688" y="1152128"/>
            <a:chExt cx="2808312" cy="5517232"/>
          </a:xfrm>
        </p:grpSpPr>
        <p:grpSp>
          <p:nvGrpSpPr>
            <p:cNvPr id="51" name="Group 50"/>
            <p:cNvGrpSpPr/>
            <p:nvPr/>
          </p:nvGrpSpPr>
          <p:grpSpPr>
            <a:xfrm>
              <a:off x="6335688" y="1152128"/>
              <a:ext cx="2808312" cy="5517232"/>
              <a:chOff x="6300192" y="1152128"/>
              <a:chExt cx="2808312" cy="5517232"/>
            </a:xfrm>
          </p:grpSpPr>
          <p:sp>
            <p:nvSpPr>
              <p:cNvPr id="52" name="Rectangle 51"/>
              <p:cNvSpPr/>
              <p:nvPr/>
            </p:nvSpPr>
            <p:spPr bwMode="auto">
              <a:xfrm>
                <a:off x="6444208" y="2559309"/>
                <a:ext cx="2448272" cy="654618"/>
              </a:xfrm>
              <a:prstGeom prst="rect">
                <a:avLst/>
              </a:prstGeom>
              <a:solidFill>
                <a:schemeClr val="bg2"/>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20000"/>
                  </a:lnSpc>
                  <a:spcBef>
                    <a:spcPts val="0"/>
                  </a:spcBef>
                  <a:spcAft>
                    <a:spcPts val="0"/>
                  </a:spcAft>
                  <a:buClrTx/>
                  <a:buSzTx/>
                  <a:buFont typeface="Helvetica CE" pitchFamily="112" charset="-18"/>
                  <a:buNone/>
                  <a:tabLst/>
                  <a:defRPr/>
                </a:pPr>
                <a:r>
                  <a:rPr kumimoji="0" lang="en-GB" sz="20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eduGAIN</a:t>
                </a:r>
                <a:endParaRPr kumimoji="0" lang="en-GB" sz="20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endParaRPr>
              </a:p>
            </p:txBody>
          </p:sp>
          <p:sp>
            <p:nvSpPr>
              <p:cNvPr id="53" name="Rectangle 52"/>
              <p:cNvSpPr/>
              <p:nvPr/>
            </p:nvSpPr>
            <p:spPr bwMode="auto">
              <a:xfrm>
                <a:off x="6444208" y="3174650"/>
                <a:ext cx="2448272" cy="648072"/>
              </a:xfrm>
              <a:prstGeom prst="rect">
                <a:avLst/>
              </a:prstGeom>
              <a:solidFill>
                <a:schemeClr val="bg2"/>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20000"/>
                  </a:lnSpc>
                  <a:spcBef>
                    <a:spcPts val="0"/>
                  </a:spcBef>
                  <a:spcAft>
                    <a:spcPts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FaaS/VO Platform</a:t>
                </a:r>
                <a:endParaRPr kumimoji="0" lang="en-GB" sz="18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endParaRPr>
              </a:p>
            </p:txBody>
          </p:sp>
          <p:sp>
            <p:nvSpPr>
              <p:cNvPr id="54" name="Rectangle 53"/>
              <p:cNvSpPr/>
              <p:nvPr/>
            </p:nvSpPr>
            <p:spPr bwMode="auto">
              <a:xfrm>
                <a:off x="6444208" y="3750714"/>
                <a:ext cx="2448272" cy="648072"/>
              </a:xfrm>
              <a:prstGeom prst="rect">
                <a:avLst/>
              </a:prstGeom>
              <a:solidFill>
                <a:schemeClr val="bg2"/>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20000"/>
                  </a:lnSpc>
                  <a:spcBef>
                    <a:spcPts val="0"/>
                  </a:spcBef>
                  <a:spcAft>
                    <a:spcPts val="0"/>
                  </a:spcAft>
                  <a:buClrTx/>
                  <a:buSzTx/>
                  <a:buFont typeface="Helvetica CE" pitchFamily="112" charset="-18"/>
                  <a:buNone/>
                  <a:tabLst/>
                  <a:defRPr/>
                </a:pPr>
                <a:r>
                  <a:rPr kumimoji="0" lang="en-GB" sz="1800" u="none" strike="noStrike" kern="0" cap="none" spc="0" normalizeH="0" baseline="0" noProof="0" dirty="0" err="1">
                    <a:ln>
                      <a:noFill/>
                    </a:ln>
                    <a:solidFill>
                      <a:srgbClr val="FFFFFF"/>
                    </a:solidFill>
                    <a:effectLst/>
                    <a:uLnTx/>
                    <a:uFillTx/>
                    <a:latin typeface="Gill Sans Light"/>
                    <a:ea typeface="ＭＳ Ｐゴシック" pitchFamily="112" charset="-128"/>
                    <a:cs typeface="Gill Sans Light"/>
                  </a:rPr>
                  <a:t>Moonshot</a:t>
                </a:r>
                <a:endParaRPr kumimoji="0" lang="en-GB" sz="18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endParaRPr>
              </a:p>
            </p:txBody>
          </p:sp>
          <p:sp>
            <p:nvSpPr>
              <p:cNvPr id="55" name="Rectangle 54"/>
              <p:cNvSpPr/>
              <p:nvPr/>
            </p:nvSpPr>
            <p:spPr bwMode="auto">
              <a:xfrm>
                <a:off x="6300192" y="1152128"/>
                <a:ext cx="2808312" cy="5517232"/>
              </a:xfrm>
              <a:prstGeom prst="rect">
                <a:avLst/>
              </a:prstGeom>
              <a:noFill/>
              <a:ln w="9525" cap="flat" cmpd="sng" algn="ctr">
                <a:solidFill>
                  <a:srgbClr val="000000">
                    <a:lumMod val="50000"/>
                    <a:lumOff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20000"/>
                  </a:lnSpc>
                  <a:spcBef>
                    <a:spcPct val="0"/>
                  </a:spcBef>
                  <a:spcAft>
                    <a:spcPct val="0"/>
                  </a:spcAft>
                  <a:buClrTx/>
                  <a:buSzTx/>
                  <a:buFont typeface="Helvetica CE" pitchFamily="112" charset="-18"/>
                  <a:buNone/>
                  <a:tabLst/>
                  <a:defRPr/>
                </a:pPr>
                <a:endParaRPr kumimoji="0" lang="en-GB" sz="1400" u="none" strike="noStrike" kern="0" cap="none" spc="0" normalizeH="0" baseline="0" noProof="0" smtClean="0">
                  <a:ln>
                    <a:noFill/>
                  </a:ln>
                  <a:solidFill>
                    <a:srgbClr val="808080"/>
                  </a:solidFill>
                  <a:effectLst/>
                  <a:uLnTx/>
                  <a:uFillTx/>
                  <a:latin typeface="Gill Sans Light"/>
                  <a:ea typeface="ＭＳ Ｐゴシック" pitchFamily="112" charset="-128"/>
                  <a:cs typeface="Gill Sans Light"/>
                </a:endParaRPr>
              </a:p>
            </p:txBody>
          </p:sp>
          <p:sp>
            <p:nvSpPr>
              <p:cNvPr id="56" name="TextBox 55"/>
              <p:cNvSpPr txBox="1"/>
              <p:nvPr/>
            </p:nvSpPr>
            <p:spPr>
              <a:xfrm>
                <a:off x="6804248" y="1152128"/>
                <a:ext cx="1186809" cy="38578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u="none" strike="noStrike" kern="0" cap="none" spc="0" normalizeH="0" baseline="0" noProof="0" dirty="0" smtClean="0">
                    <a:ln>
                      <a:noFill/>
                    </a:ln>
                    <a:solidFill>
                      <a:sysClr val="windowText" lastClr="000000"/>
                    </a:solidFill>
                    <a:effectLst/>
                    <a:uLnTx/>
                    <a:uFillTx/>
                    <a:latin typeface="Gill Sans Light"/>
                    <a:cs typeface="Gill Sans Light"/>
                  </a:rPr>
                  <a:t>GÉANT 4 </a:t>
                </a:r>
                <a:endParaRPr kumimoji="0" lang="en-GB" sz="1800" u="none" strike="noStrike" kern="0" cap="none" spc="0" normalizeH="0" baseline="0" noProof="0" dirty="0">
                  <a:ln>
                    <a:noFill/>
                  </a:ln>
                  <a:solidFill>
                    <a:sysClr val="windowText" lastClr="000000"/>
                  </a:solidFill>
                  <a:effectLst/>
                  <a:uLnTx/>
                  <a:uFillTx/>
                  <a:latin typeface="Gill Sans Light"/>
                  <a:cs typeface="Gill Sans Light"/>
                </a:endParaRPr>
              </a:p>
            </p:txBody>
          </p:sp>
          <p:sp>
            <p:nvSpPr>
              <p:cNvPr id="57" name="Rectangle 56"/>
              <p:cNvSpPr/>
              <p:nvPr/>
            </p:nvSpPr>
            <p:spPr bwMode="auto">
              <a:xfrm>
                <a:off x="6416431" y="5766778"/>
                <a:ext cx="2468161" cy="675456"/>
              </a:xfrm>
              <a:prstGeom prst="rect">
                <a:avLst/>
              </a:prstGeom>
              <a:solidFill>
                <a:srgbClr val="FF660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20000"/>
                  </a:lnSpc>
                  <a:spcBef>
                    <a:spcPts val="0"/>
                  </a:spcBef>
                  <a:spcAft>
                    <a:spcPts val="0"/>
                  </a:spcAft>
                  <a:buClrTx/>
                  <a:buSzTx/>
                  <a:buFont typeface="Helvetica CE" pitchFamily="112" charset="-18"/>
                  <a:buNone/>
                  <a:tabLst/>
                  <a:defRPr/>
                </a:pPr>
                <a:r>
                  <a:rPr kumimoji="0" lang="en-GB" sz="18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rPr>
                  <a:t>Enabling Users</a:t>
                </a:r>
              </a:p>
            </p:txBody>
          </p:sp>
          <p:sp>
            <p:nvSpPr>
              <p:cNvPr id="58" name="Rectangle 57"/>
              <p:cNvSpPr/>
              <p:nvPr/>
            </p:nvSpPr>
            <p:spPr bwMode="auto">
              <a:xfrm>
                <a:off x="6444208" y="5089840"/>
                <a:ext cx="2440385" cy="576064"/>
              </a:xfrm>
              <a:prstGeom prst="rect">
                <a:avLst/>
              </a:prstGeom>
              <a:gradFill flip="none" rotWithShape="1">
                <a:gsLst>
                  <a:gs pos="0">
                    <a:srgbClr val="FF6600"/>
                  </a:gs>
                  <a:gs pos="100000">
                    <a:srgbClr val="FFFFFF"/>
                  </a:gs>
                  <a:gs pos="68000">
                    <a:srgbClr val="00A1A3"/>
                  </a:gs>
                </a:gsLst>
                <a:path path="circle">
                  <a:fillToRect l="100000" t="100000"/>
                </a:path>
                <a:tileRect r="-100000" b="-100000"/>
              </a:gra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20000"/>
                  </a:lnSpc>
                  <a:spcBef>
                    <a:spcPct val="0"/>
                  </a:spcBef>
                  <a:spcAft>
                    <a:spcPct val="0"/>
                  </a:spcAft>
                  <a:buClrTx/>
                  <a:buSzTx/>
                  <a:buFont typeface="Helvetica CE" pitchFamily="112" charset="-18"/>
                  <a:buNone/>
                  <a:tabLst/>
                  <a:defRPr/>
                </a:pPr>
                <a:r>
                  <a:rPr kumimoji="0" lang="en-GB" sz="1800" u="none" strike="noStrike" kern="0" cap="none" spc="0" normalizeH="0" baseline="0" noProof="0" dirty="0" smtClean="0">
                    <a:ln>
                      <a:noFill/>
                    </a:ln>
                    <a:solidFill>
                      <a:srgbClr val="FFFFFF"/>
                    </a:solidFill>
                    <a:effectLst/>
                    <a:uLnTx/>
                    <a:uFillTx/>
                    <a:latin typeface="Gill Sans Light"/>
                    <a:ea typeface="ＭＳ Ｐゴシック" pitchFamily="112" charset="-128"/>
                    <a:cs typeface="Gill Sans Light"/>
                  </a:rPr>
                  <a:t>Research Work</a:t>
                </a:r>
              </a:p>
            </p:txBody>
          </p:sp>
          <p:sp>
            <p:nvSpPr>
              <p:cNvPr id="59" name="Rectangle 58"/>
              <p:cNvSpPr/>
              <p:nvPr/>
            </p:nvSpPr>
            <p:spPr bwMode="auto">
              <a:xfrm>
                <a:off x="6444208" y="4371402"/>
                <a:ext cx="2448272" cy="648072"/>
              </a:xfrm>
              <a:prstGeom prst="rect">
                <a:avLst/>
              </a:prstGeom>
              <a:solidFill>
                <a:schemeClr val="bg2"/>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20000"/>
                  </a:lnSpc>
                  <a:spcBef>
                    <a:spcPts val="0"/>
                  </a:spcBef>
                  <a:spcAft>
                    <a:spcPts val="0"/>
                  </a:spcAft>
                  <a:buClrTx/>
                  <a:buSzTx/>
                  <a:buFont typeface="Helvetica CE" pitchFamily="112" charset="-18"/>
                  <a:buNone/>
                  <a:tabLst/>
                  <a:defRPr/>
                </a:pPr>
                <a:r>
                  <a:rPr kumimoji="0" lang="en-GB" sz="1800" u="none" strike="noStrike" kern="0" cap="none" spc="0" normalizeH="0" baseline="0" noProof="0" dirty="0" err="1" smtClean="0">
                    <a:ln>
                      <a:noFill/>
                    </a:ln>
                    <a:solidFill>
                      <a:srgbClr val="FFFFFF"/>
                    </a:solidFill>
                    <a:effectLst/>
                    <a:uLnTx/>
                    <a:uFillTx/>
                    <a:latin typeface="Gill Sans Light"/>
                    <a:ea typeface="ＭＳ Ｐゴシック" pitchFamily="112" charset="-128"/>
                    <a:cs typeface="Gill Sans Light"/>
                  </a:rPr>
                  <a:t>eduroam</a:t>
                </a:r>
                <a:endParaRPr kumimoji="0" lang="en-GB" sz="18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endParaRPr>
              </a:p>
            </p:txBody>
          </p:sp>
        </p:grpSp>
        <p:sp>
          <p:nvSpPr>
            <p:cNvPr id="89" name="Rectangle 88"/>
            <p:cNvSpPr/>
            <p:nvPr/>
          </p:nvSpPr>
          <p:spPr bwMode="auto">
            <a:xfrm>
              <a:off x="6479704" y="1570382"/>
              <a:ext cx="2440385" cy="886923"/>
            </a:xfrm>
            <a:prstGeom prst="rect">
              <a:avLst/>
            </a:prstGeom>
            <a:solidFill>
              <a:srgbClr val="074359"/>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20000"/>
                </a:lnSpc>
                <a:spcBef>
                  <a:spcPts val="0"/>
                </a:spcBef>
                <a:spcAft>
                  <a:spcPts val="0"/>
                </a:spcAft>
                <a:buClrTx/>
                <a:buSzTx/>
                <a:buFont typeface="Helvetica CE" pitchFamily="112" charset="-18"/>
                <a:buNone/>
                <a:tabLst/>
                <a:defRPr/>
              </a:pPr>
              <a:r>
                <a:rPr lang="en-GB" sz="2000" kern="0" noProof="0" dirty="0" smtClean="0">
                  <a:solidFill>
                    <a:srgbClr val="FFFFFF"/>
                  </a:solidFill>
                  <a:latin typeface="Gill Sans Light"/>
                  <a:ea typeface="ＭＳ Ｐゴシック" pitchFamily="112" charset="-128"/>
                  <a:cs typeface="Gill Sans Light"/>
                </a:rPr>
                <a:t>T&amp;I Harmonisation</a:t>
              </a:r>
              <a:endParaRPr kumimoji="0" lang="en-GB" sz="1600" u="none" strike="noStrike" kern="0" cap="none" spc="0" normalizeH="0" baseline="0" noProof="0" dirty="0">
                <a:ln>
                  <a:noFill/>
                </a:ln>
                <a:solidFill>
                  <a:srgbClr val="FFFFFF"/>
                </a:solidFill>
                <a:effectLst/>
                <a:uLnTx/>
                <a:uFillTx/>
                <a:latin typeface="Gill Sans Light"/>
                <a:ea typeface="ＭＳ Ｐゴシック" pitchFamily="112" charset="-128"/>
                <a:cs typeface="Gill Sans Light"/>
              </a:endParaRPr>
            </a:p>
          </p:txBody>
        </p:sp>
      </p:grpSp>
      <p:sp>
        <p:nvSpPr>
          <p:cNvPr id="35" name="Left-Right Arrow 34"/>
          <p:cNvSpPr/>
          <p:nvPr/>
        </p:nvSpPr>
        <p:spPr bwMode="auto">
          <a:xfrm>
            <a:off x="5652120" y="1872248"/>
            <a:ext cx="822960" cy="548640"/>
          </a:xfrm>
          <a:prstGeom prst="leftRightArrow">
            <a:avLst/>
          </a:prstGeom>
          <a:solidFill>
            <a:schemeClr val="accent2"/>
          </a:solidFill>
          <a:ln w="9525" cap="flat" cmpd="sng" algn="ctr">
            <a:noFill/>
            <a:prstDash val="solid"/>
            <a:round/>
            <a:headEnd type="none" w="med" len="med"/>
            <a:tailEnd type="none" w="med" len="med"/>
          </a:ln>
          <a:effectLst/>
        </p:spPr>
        <p:txBody>
          <a:bodyPr/>
          <a:lstStyle/>
          <a:p>
            <a:endParaRPr lang="en-GB"/>
          </a:p>
        </p:txBody>
      </p:sp>
      <p:sp>
        <p:nvSpPr>
          <p:cNvPr id="3" name="Left-Right Arrow 2"/>
          <p:cNvSpPr/>
          <p:nvPr/>
        </p:nvSpPr>
        <p:spPr bwMode="auto">
          <a:xfrm>
            <a:off x="2627784" y="5949280"/>
            <a:ext cx="3816424"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37" name="Left-Right Arrow 36"/>
          <p:cNvSpPr/>
          <p:nvPr/>
        </p:nvSpPr>
        <p:spPr bwMode="auto">
          <a:xfrm>
            <a:off x="2771800" y="1844824"/>
            <a:ext cx="822960" cy="548640"/>
          </a:xfrm>
          <a:prstGeom prst="leftRightArrow">
            <a:avLst>
              <a:gd name="adj1" fmla="val 50000"/>
              <a:gd name="adj2" fmla="val 59645"/>
            </a:avLst>
          </a:prstGeom>
          <a:solidFill>
            <a:schemeClr val="accent2"/>
          </a:solidFill>
          <a:ln w="9525" cap="flat" cmpd="sng" algn="ctr">
            <a:noFill/>
            <a:prstDash val="solid"/>
            <a:round/>
            <a:headEnd type="none" w="med" len="med"/>
            <a:tailEnd type="none" w="med" len="med"/>
          </a:ln>
          <a:effectLst/>
        </p:spPr>
        <p:txBody>
          <a:bodyPr/>
          <a:lstStyle/>
          <a:p>
            <a:endParaRPr lang="en-GB"/>
          </a:p>
        </p:txBody>
      </p:sp>
    </p:spTree>
    <p:extLst>
      <p:ext uri="{BB962C8B-B14F-4D97-AF65-F5344CB8AC3E}">
        <p14:creationId xmlns:p14="http://schemas.microsoft.com/office/powerpoint/2010/main" val="403309654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Nearly there…</a:t>
            </a:r>
            <a:endParaRPr lang="en-GB" dirty="0"/>
          </a:p>
        </p:txBody>
      </p:sp>
      <p:pic>
        <p:nvPicPr>
          <p:cNvPr id="4" name="Content Placeholder 3" descr="Verschiedenes_Icon_bier.png"/>
          <p:cNvPicPr>
            <a:picLocks noGrp="1" noChangeAspect="1"/>
          </p:cNvPicPr>
          <p:nvPr>
            <p:ph idx="1"/>
          </p:nvPr>
        </p:nvPicPr>
        <p:blipFill>
          <a:blip r:embed="rId2">
            <a:extLst>
              <a:ext uri="{28A0092B-C50C-407E-A947-70E740481C1C}">
                <a14:useLocalDpi xmlns:a14="http://schemas.microsoft.com/office/drawing/2010/main" val="0"/>
              </a:ext>
            </a:extLst>
          </a:blip>
          <a:srcRect l="-213657" r="-213657"/>
          <a:stretch>
            <a:fillRect/>
          </a:stretch>
        </p:blipFill>
        <p:spPr>
          <a:xfrm>
            <a:off x="755576" y="1844824"/>
            <a:ext cx="7772400" cy="4114800"/>
          </a:xfrm>
        </p:spPr>
      </p:pic>
      <p:pic>
        <p:nvPicPr>
          <p:cNvPr id="7" name="Picture 6" descr="Icon_switchonaut_gruppe_klein_kaste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516" y="1988872"/>
            <a:ext cx="4614540" cy="3672376"/>
          </a:xfrm>
          <a:prstGeom prst="rect">
            <a:avLst/>
          </a:prstGeom>
        </p:spPr>
      </p:pic>
    </p:spTree>
    <p:extLst>
      <p:ext uri="{BB962C8B-B14F-4D97-AF65-F5344CB8AC3E}">
        <p14:creationId xmlns:p14="http://schemas.microsoft.com/office/powerpoint/2010/main" val="188984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2000" fill="hold"/>
                                        <p:tgtEl>
                                          <p:spTgt spid="4"/>
                                        </p:tgtEl>
                                        <p:attrNameLst>
                                          <p:attrName>ppt_x</p:attrName>
                                          <p:attrName>ppt_y</p:attrName>
                                        </p:attrNameLst>
                                      </p:cBhvr>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3"/>
          <p:cNvSpPr txBox="1">
            <a:spLocks noChangeArrowheads="1"/>
          </p:cNvSpPr>
          <p:nvPr/>
        </p:nvSpPr>
        <p:spPr bwMode="auto">
          <a:xfrm>
            <a:off x="0" y="2782888"/>
            <a:ext cx="9144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GB" sz="3600">
                <a:solidFill>
                  <a:srgbClr val="FFFF00"/>
                </a:solidFill>
                <a:latin typeface="Arial" charset="0"/>
                <a:cs typeface="Arial" charset="0"/>
              </a:rPr>
              <a:t>Thank you!</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Context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43629837"/>
              </p:ext>
            </p:extLst>
          </p:nvPr>
        </p:nvGraphicFramePr>
        <p:xfrm>
          <a:off x="467544" y="1373188"/>
          <a:ext cx="8350696" cy="5008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Arbeit_Icon_münzen.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20" y="4437112"/>
            <a:ext cx="2268823" cy="1297383"/>
          </a:xfrm>
          <a:prstGeom prst="rect">
            <a:avLst/>
          </a:prstGeom>
        </p:spPr>
      </p:pic>
      <p:pic>
        <p:nvPicPr>
          <p:cNvPr id="6" name="Picture 5" descr="Sicherheit_Icon_angreifer.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76256" y="3789040"/>
            <a:ext cx="2028750" cy="2927264"/>
          </a:xfrm>
          <a:prstGeom prst="rect">
            <a:avLst/>
          </a:prstGeom>
        </p:spPr>
      </p:pic>
    </p:spTree>
    <p:extLst>
      <p:ext uri="{BB962C8B-B14F-4D97-AF65-F5344CB8AC3E}">
        <p14:creationId xmlns:p14="http://schemas.microsoft.com/office/powerpoint/2010/main" val="311761333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_switchonaut_mondlandu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527" y="836712"/>
            <a:ext cx="9217024" cy="5934426"/>
          </a:xfrm>
          <a:prstGeom prst="rect">
            <a:avLst/>
          </a:prstGeom>
        </p:spPr>
      </p:pic>
      <p:sp>
        <p:nvSpPr>
          <p:cNvPr id="2" name="Title 1"/>
          <p:cNvSpPr>
            <a:spLocks noGrp="1"/>
          </p:cNvSpPr>
          <p:nvPr>
            <p:ph type="title"/>
          </p:nvPr>
        </p:nvSpPr>
        <p:spPr/>
        <p:txBody>
          <a:bodyPr/>
          <a:lstStyle/>
          <a:p>
            <a:r>
              <a:rPr lang="en-GB" dirty="0" smtClean="0"/>
              <a:t>Mission</a:t>
            </a:r>
            <a:endParaRPr lang="en-GB" dirty="0"/>
          </a:p>
        </p:txBody>
      </p:sp>
      <p:sp>
        <p:nvSpPr>
          <p:cNvPr id="3" name="Content Placeholder 2"/>
          <p:cNvSpPr>
            <a:spLocks noGrp="1"/>
          </p:cNvSpPr>
          <p:nvPr>
            <p:ph idx="1"/>
          </p:nvPr>
        </p:nvSpPr>
        <p:spPr>
          <a:xfrm>
            <a:off x="2843808" y="1196752"/>
            <a:ext cx="5940152" cy="1944216"/>
          </a:xfrm>
        </p:spPr>
        <p:txBody>
          <a:bodyPr/>
          <a:lstStyle/>
          <a:p>
            <a:pPr marL="0" indent="0">
              <a:buNone/>
            </a:pPr>
            <a:endParaRPr lang="en-US" dirty="0"/>
          </a:p>
          <a:p>
            <a:pPr marL="0" indent="0">
              <a:buNone/>
            </a:pPr>
            <a:r>
              <a:rPr lang="en-GB" i="1" dirty="0" smtClean="0"/>
              <a:t>The </a:t>
            </a:r>
            <a:r>
              <a:rPr lang="en-GB" i="1" dirty="0"/>
              <a:t>European NREN community will facilitate an environment where Trust &amp; Identity (T&amp;I) are ubiquitous. We will begin this by facilitating an open global cross-sector Authentication &amp; Authorisation Infrastructure (AAI) that meets the needs of our research &amp; education (R&amp;E) community and their global partners; and by developing and operating other capabilities necessary for our users to trust us for their R&amp;E endeavours.</a:t>
            </a:r>
            <a:endParaRPr lang="en-US" dirty="0"/>
          </a:p>
          <a:p>
            <a:endParaRPr lang="en-GB" dirty="0"/>
          </a:p>
        </p:txBody>
      </p:sp>
    </p:spTree>
    <p:extLst>
      <p:ext uri="{BB962C8B-B14F-4D97-AF65-F5344CB8AC3E}">
        <p14:creationId xmlns:p14="http://schemas.microsoft.com/office/powerpoint/2010/main" val="16909449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Goals</a:t>
            </a:r>
            <a:endParaRPr lang="en-GB" dirty="0"/>
          </a:p>
        </p:txBody>
      </p:sp>
      <p:sp>
        <p:nvSpPr>
          <p:cNvPr id="6" name="Freeform 5"/>
          <p:cNvSpPr/>
          <p:nvPr/>
        </p:nvSpPr>
        <p:spPr>
          <a:xfrm>
            <a:off x="340162" y="1412776"/>
            <a:ext cx="5256585" cy="1254159"/>
          </a:xfrm>
          <a:custGeom>
            <a:avLst/>
            <a:gdLst>
              <a:gd name="connsiteX0" fmla="*/ 0 w 3763926"/>
              <a:gd name="connsiteY0" fmla="*/ 0 h 2258355"/>
              <a:gd name="connsiteX1" fmla="*/ 3763926 w 3763926"/>
              <a:gd name="connsiteY1" fmla="*/ 0 h 2258355"/>
              <a:gd name="connsiteX2" fmla="*/ 3763926 w 3763926"/>
              <a:gd name="connsiteY2" fmla="*/ 2258355 h 2258355"/>
              <a:gd name="connsiteX3" fmla="*/ 0 w 3763926"/>
              <a:gd name="connsiteY3" fmla="*/ 2258355 h 2258355"/>
              <a:gd name="connsiteX4" fmla="*/ 0 w 3763926"/>
              <a:gd name="connsiteY4" fmla="*/ 0 h 2258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3926" h="2258355">
                <a:moveTo>
                  <a:pt x="0" y="0"/>
                </a:moveTo>
                <a:lnTo>
                  <a:pt x="3763926" y="0"/>
                </a:lnTo>
                <a:lnTo>
                  <a:pt x="3763926" y="2258355"/>
                </a:lnTo>
                <a:lnTo>
                  <a:pt x="0" y="225835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GB" sz="2000" kern="1200" dirty="0" smtClean="0"/>
              <a:t>Enhance collaboration within the global R&amp;E community by meeting users’ needs for T&amp;I for networks, services and applications.</a:t>
            </a:r>
            <a:endParaRPr lang="en-GB" sz="2000" kern="1200" dirty="0"/>
          </a:p>
        </p:txBody>
      </p:sp>
      <p:sp>
        <p:nvSpPr>
          <p:cNvPr id="7" name="Freeform 6"/>
          <p:cNvSpPr/>
          <p:nvPr/>
        </p:nvSpPr>
        <p:spPr>
          <a:xfrm>
            <a:off x="323527" y="2975279"/>
            <a:ext cx="5256585" cy="1821873"/>
          </a:xfrm>
          <a:custGeom>
            <a:avLst/>
            <a:gdLst>
              <a:gd name="connsiteX0" fmla="*/ 0 w 3763926"/>
              <a:gd name="connsiteY0" fmla="*/ 0 h 2258355"/>
              <a:gd name="connsiteX1" fmla="*/ 3763926 w 3763926"/>
              <a:gd name="connsiteY1" fmla="*/ 0 h 2258355"/>
              <a:gd name="connsiteX2" fmla="*/ 3763926 w 3763926"/>
              <a:gd name="connsiteY2" fmla="*/ 2258355 h 2258355"/>
              <a:gd name="connsiteX3" fmla="*/ 0 w 3763926"/>
              <a:gd name="connsiteY3" fmla="*/ 2258355 h 2258355"/>
              <a:gd name="connsiteX4" fmla="*/ 0 w 3763926"/>
              <a:gd name="connsiteY4" fmla="*/ 0 h 2258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3926" h="2258355">
                <a:moveTo>
                  <a:pt x="0" y="0"/>
                </a:moveTo>
                <a:lnTo>
                  <a:pt x="3763926" y="0"/>
                </a:lnTo>
                <a:lnTo>
                  <a:pt x="3763926" y="2258355"/>
                </a:lnTo>
                <a:lnTo>
                  <a:pt x="0" y="225835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GB" sz="1600" kern="1200" dirty="0" smtClean="0"/>
              <a:t>Enable collaboration between the R&amp;E community and other sectors, on terms favourable to the R&amp;E community, and so reduce costs and risks to the R&amp;E community by facilitating the use of vendor solutions that are interoperable with the NRENs’, while mitigating the risk of vendor “lock in” and monopolistic-like outcomes, particularly on Cloud platforms.</a:t>
            </a:r>
            <a:endParaRPr lang="en-GB" sz="1600" kern="1200" dirty="0"/>
          </a:p>
        </p:txBody>
      </p:sp>
      <p:sp>
        <p:nvSpPr>
          <p:cNvPr id="8" name="Freeform 7"/>
          <p:cNvSpPr/>
          <p:nvPr/>
        </p:nvSpPr>
        <p:spPr>
          <a:xfrm>
            <a:off x="323528" y="5157192"/>
            <a:ext cx="5256585" cy="1173801"/>
          </a:xfrm>
          <a:custGeom>
            <a:avLst/>
            <a:gdLst>
              <a:gd name="connsiteX0" fmla="*/ 0 w 3763926"/>
              <a:gd name="connsiteY0" fmla="*/ 0 h 2258355"/>
              <a:gd name="connsiteX1" fmla="*/ 3763926 w 3763926"/>
              <a:gd name="connsiteY1" fmla="*/ 0 h 2258355"/>
              <a:gd name="connsiteX2" fmla="*/ 3763926 w 3763926"/>
              <a:gd name="connsiteY2" fmla="*/ 2258355 h 2258355"/>
              <a:gd name="connsiteX3" fmla="*/ 0 w 3763926"/>
              <a:gd name="connsiteY3" fmla="*/ 2258355 h 2258355"/>
              <a:gd name="connsiteX4" fmla="*/ 0 w 3763926"/>
              <a:gd name="connsiteY4" fmla="*/ 0 h 2258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3926" h="2258355">
                <a:moveTo>
                  <a:pt x="0" y="0"/>
                </a:moveTo>
                <a:lnTo>
                  <a:pt x="3763926" y="0"/>
                </a:lnTo>
                <a:lnTo>
                  <a:pt x="3763926" y="2258355"/>
                </a:lnTo>
                <a:lnTo>
                  <a:pt x="0" y="225835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GB" sz="2000" kern="1200" dirty="0" smtClean="0"/>
              <a:t>Support the needs of other strategic NREN interests, such as e-Infrastructures, ESFRI projects , Cloud, and life-long and government </a:t>
            </a:r>
            <a:r>
              <a:rPr lang="en-GB" sz="2000" kern="1200" dirty="0" err="1" smtClean="0"/>
              <a:t>eID</a:t>
            </a:r>
            <a:r>
              <a:rPr lang="en-GB" sz="2000" kern="1200" dirty="0" smtClean="0"/>
              <a:t> .</a:t>
            </a:r>
            <a:endParaRPr lang="en-GB" sz="2000" kern="1200" dirty="0"/>
          </a:p>
        </p:txBody>
      </p:sp>
      <p:pic>
        <p:nvPicPr>
          <p:cNvPr id="9" name="Picture 8" descr="Verschiedenes_Icon_rake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0192" y="1268760"/>
            <a:ext cx="2247130" cy="5144492"/>
          </a:xfrm>
          <a:prstGeom prst="rect">
            <a:avLst/>
          </a:prstGeom>
        </p:spPr>
      </p:pic>
    </p:spTree>
    <p:extLst>
      <p:ext uri="{BB962C8B-B14F-4D97-AF65-F5344CB8AC3E}">
        <p14:creationId xmlns:p14="http://schemas.microsoft.com/office/powerpoint/2010/main" val="43524094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Approach</a:t>
            </a:r>
            <a:br>
              <a:rPr lang="en-GB" dirty="0" smtClean="0"/>
            </a:br>
            <a:r>
              <a:rPr lang="en-GB" dirty="0" smtClean="0"/>
              <a:t> 1/3</a:t>
            </a:r>
            <a:endParaRPr lang="en-GB" dirty="0"/>
          </a:p>
        </p:txBody>
      </p:sp>
      <p:sp>
        <p:nvSpPr>
          <p:cNvPr id="3" name="Content Placeholder 2"/>
          <p:cNvSpPr>
            <a:spLocks noGrp="1"/>
          </p:cNvSpPr>
          <p:nvPr>
            <p:ph idx="1"/>
          </p:nvPr>
        </p:nvSpPr>
        <p:spPr>
          <a:xfrm>
            <a:off x="251520" y="1700808"/>
            <a:ext cx="3456384" cy="4176464"/>
          </a:xfrm>
          <a:solidFill>
            <a:schemeClr val="tx1"/>
          </a:solidFill>
        </p:spPr>
        <p:txBody>
          <a:bodyPr/>
          <a:lstStyle/>
          <a:p>
            <a:pPr marL="0" indent="0">
              <a:buNone/>
            </a:pPr>
            <a:r>
              <a:rPr lang="en-GB" sz="2400" b="1" dirty="0">
                <a:solidFill>
                  <a:schemeClr val="bg1"/>
                </a:solidFill>
              </a:rPr>
              <a:t>Harmonise our national T&amp;I initiatives</a:t>
            </a:r>
            <a:r>
              <a:rPr lang="en-GB" sz="2400" dirty="0">
                <a:solidFill>
                  <a:schemeClr val="bg1"/>
                </a:solidFill>
              </a:rPr>
              <a:t> </a:t>
            </a:r>
            <a:endParaRPr lang="en-GB" sz="2400" dirty="0" smtClean="0">
              <a:solidFill>
                <a:schemeClr val="bg1"/>
              </a:solidFill>
            </a:endParaRPr>
          </a:p>
          <a:p>
            <a:pPr marL="0" indent="0">
              <a:buNone/>
            </a:pPr>
            <a:r>
              <a:rPr lang="en-GB" sz="2400" dirty="0" smtClean="0">
                <a:solidFill>
                  <a:schemeClr val="bg1"/>
                </a:solidFill>
              </a:rPr>
              <a:t>by </a:t>
            </a:r>
            <a:r>
              <a:rPr lang="en-GB" sz="2400" dirty="0">
                <a:solidFill>
                  <a:schemeClr val="bg1"/>
                </a:solidFill>
              </a:rPr>
              <a:t>agreeing common strategies, policies, operational practices, development roadmaps, communications and marketing where necessary to meet user and operational needs</a:t>
            </a:r>
            <a:r>
              <a:rPr lang="en-GB" sz="2400" dirty="0" smtClean="0">
                <a:solidFill>
                  <a:schemeClr val="bg1"/>
                </a:solidFill>
              </a:rPr>
              <a:t>.</a:t>
            </a:r>
            <a:endParaRPr lang="en-US" sz="2400" dirty="0">
              <a:solidFill>
                <a:schemeClr val="bg1"/>
              </a:solidFill>
            </a:endParaRPr>
          </a:p>
        </p:txBody>
      </p:sp>
      <p:pic>
        <p:nvPicPr>
          <p:cNvPr id="5" name="Picture 4" descr="Icon_switchonaut_gruppe_gros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1700809"/>
            <a:ext cx="4938223" cy="3538140"/>
          </a:xfrm>
          <a:prstGeom prst="rect">
            <a:avLst/>
          </a:prstGeom>
        </p:spPr>
      </p:pic>
    </p:spTree>
    <p:extLst>
      <p:ext uri="{BB962C8B-B14F-4D97-AF65-F5344CB8AC3E}">
        <p14:creationId xmlns:p14="http://schemas.microsoft.com/office/powerpoint/2010/main" val="14729459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Approach</a:t>
            </a:r>
            <a:br>
              <a:rPr lang="en-GB" dirty="0" smtClean="0"/>
            </a:br>
            <a:r>
              <a:rPr lang="en-GB" dirty="0" smtClean="0"/>
              <a:t>2/3</a:t>
            </a:r>
            <a:endParaRPr lang="en-GB" dirty="0"/>
          </a:p>
        </p:txBody>
      </p:sp>
      <p:sp>
        <p:nvSpPr>
          <p:cNvPr id="3" name="Content Placeholder 2"/>
          <p:cNvSpPr>
            <a:spLocks noGrp="1"/>
          </p:cNvSpPr>
          <p:nvPr>
            <p:ph idx="1"/>
          </p:nvPr>
        </p:nvSpPr>
        <p:spPr>
          <a:xfrm>
            <a:off x="323528" y="1412776"/>
            <a:ext cx="4246240" cy="4896544"/>
          </a:xfrm>
          <a:solidFill>
            <a:srgbClr val="074359"/>
          </a:solidFill>
        </p:spPr>
        <p:txBody>
          <a:bodyPr/>
          <a:lstStyle/>
          <a:p>
            <a:pPr marL="0" indent="0">
              <a:buNone/>
            </a:pPr>
            <a:r>
              <a:rPr lang="en-GB" b="1" dirty="0">
                <a:solidFill>
                  <a:srgbClr val="FFFFFF"/>
                </a:solidFill>
              </a:rPr>
              <a:t>Operate T&amp;I systems for global R&amp;E</a:t>
            </a:r>
            <a:r>
              <a:rPr lang="en-GB" dirty="0">
                <a:solidFill>
                  <a:srgbClr val="FFFFFF"/>
                </a:solidFill>
              </a:rPr>
              <a:t> by integrating our national initiatives, and supplementing these where necessary, working with other NRENs and community providers of ICT, </a:t>
            </a:r>
            <a:r>
              <a:rPr lang="en-GB" dirty="0" smtClean="0">
                <a:solidFill>
                  <a:srgbClr val="FFFFFF"/>
                </a:solidFill>
              </a:rPr>
              <a:t>by:</a:t>
            </a:r>
          </a:p>
          <a:p>
            <a:pPr marL="0" indent="0">
              <a:buNone/>
            </a:pPr>
            <a:endParaRPr lang="en-GB" dirty="0" smtClean="0">
              <a:solidFill>
                <a:srgbClr val="FFFFFF"/>
              </a:solidFill>
            </a:endParaRPr>
          </a:p>
          <a:p>
            <a:pPr marL="0" indent="0">
              <a:buNone/>
            </a:pPr>
            <a:r>
              <a:rPr lang="en-GB" dirty="0" smtClean="0">
                <a:solidFill>
                  <a:srgbClr val="FFFFFF"/>
                </a:solidFill>
              </a:rPr>
              <a:t>1. </a:t>
            </a:r>
            <a:r>
              <a:rPr lang="en-US" dirty="0" smtClean="0">
                <a:solidFill>
                  <a:schemeClr val="bg1"/>
                </a:solidFill>
              </a:rPr>
              <a:t>Operating </a:t>
            </a:r>
            <a:r>
              <a:rPr lang="en-US" dirty="0">
                <a:solidFill>
                  <a:schemeClr val="bg1"/>
                </a:solidFill>
              </a:rPr>
              <a:t>Trust &amp; Identity systems in Europe and elsewhere, such as </a:t>
            </a:r>
            <a:r>
              <a:rPr lang="en-GB" dirty="0">
                <a:solidFill>
                  <a:schemeClr val="bg1"/>
                </a:solidFill>
              </a:rPr>
              <a:t>eduGAIN, eduroam, and similar initiatives, that meet user </a:t>
            </a:r>
            <a:r>
              <a:rPr lang="en-GB" dirty="0" smtClean="0">
                <a:solidFill>
                  <a:schemeClr val="bg1"/>
                </a:solidFill>
              </a:rPr>
              <a:t>needs.</a:t>
            </a:r>
            <a:endParaRPr lang="en-US" dirty="0">
              <a:solidFill>
                <a:schemeClr val="bg1"/>
              </a:solidFill>
            </a:endParaRPr>
          </a:p>
          <a:p>
            <a:pPr marL="0" indent="0">
              <a:buNone/>
            </a:pPr>
            <a:r>
              <a:rPr lang="en-GB" dirty="0" smtClean="0">
                <a:solidFill>
                  <a:schemeClr val="bg1"/>
                </a:solidFill>
              </a:rPr>
              <a:t>2. Consolidating </a:t>
            </a:r>
            <a:r>
              <a:rPr lang="en-GB" dirty="0">
                <a:solidFill>
                  <a:schemeClr val="bg1"/>
                </a:solidFill>
              </a:rPr>
              <a:t>and providing representative executive governance</a:t>
            </a:r>
            <a:r>
              <a:rPr lang="en-GB" b="1" dirty="0">
                <a:solidFill>
                  <a:schemeClr val="bg1"/>
                </a:solidFill>
              </a:rPr>
              <a:t> </a:t>
            </a:r>
            <a:r>
              <a:rPr lang="en-GB" dirty="0">
                <a:solidFill>
                  <a:schemeClr val="bg1"/>
                </a:solidFill>
              </a:rPr>
              <a:t>of these to all global NRENs, and including user representation </a:t>
            </a:r>
            <a:r>
              <a:rPr lang="en-GB" dirty="0" smtClean="0">
                <a:solidFill>
                  <a:schemeClr val="bg1"/>
                </a:solidFill>
              </a:rPr>
              <a:t>.</a:t>
            </a:r>
            <a:endParaRPr lang="en-US" dirty="0">
              <a:solidFill>
                <a:schemeClr val="bg1"/>
              </a:solidFill>
            </a:endParaRPr>
          </a:p>
          <a:p>
            <a:pPr marL="0" indent="0">
              <a:buNone/>
            </a:pPr>
            <a:r>
              <a:rPr lang="en-GB" dirty="0" smtClean="0">
                <a:solidFill>
                  <a:schemeClr val="bg1"/>
                </a:solidFill>
              </a:rPr>
              <a:t>3. Developing </a:t>
            </a:r>
            <a:r>
              <a:rPr lang="en-GB" dirty="0">
                <a:solidFill>
                  <a:schemeClr val="bg1"/>
                </a:solidFill>
              </a:rPr>
              <a:t>these further in response to user requirements</a:t>
            </a:r>
            <a:r>
              <a:rPr lang="en-GB" dirty="0" smtClean="0">
                <a:solidFill>
                  <a:schemeClr val="bg1"/>
                </a:solidFill>
              </a:rPr>
              <a:t>.</a:t>
            </a:r>
            <a:endParaRPr lang="en-US" dirty="0">
              <a:solidFill>
                <a:schemeClr val="bg1"/>
              </a:solidFill>
            </a:endParaRPr>
          </a:p>
          <a:p>
            <a:pPr marL="0" indent="0">
              <a:buNone/>
            </a:pPr>
            <a:endParaRPr lang="en-GB" dirty="0">
              <a:solidFill>
                <a:schemeClr val="bg1"/>
              </a:solidFill>
            </a:endParaRPr>
          </a:p>
        </p:txBody>
      </p:sp>
      <p:pic>
        <p:nvPicPr>
          <p:cNvPr id="4" name="Picture 3" descr="Icon_switchonaut_hardwar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1556792"/>
            <a:ext cx="3810985" cy="4280396"/>
          </a:xfrm>
          <a:prstGeom prst="rect">
            <a:avLst/>
          </a:prstGeom>
        </p:spPr>
      </p:pic>
    </p:spTree>
    <p:extLst>
      <p:ext uri="{BB962C8B-B14F-4D97-AF65-F5344CB8AC3E}">
        <p14:creationId xmlns:p14="http://schemas.microsoft.com/office/powerpoint/2010/main" val="41307963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Approach </a:t>
            </a:r>
            <a:br>
              <a:rPr lang="en-GB" dirty="0" smtClean="0"/>
            </a:br>
            <a:r>
              <a:rPr lang="en-GB" dirty="0" smtClean="0"/>
              <a:t>3/3</a:t>
            </a:r>
            <a:endParaRPr lang="en-GB" dirty="0"/>
          </a:p>
        </p:txBody>
      </p:sp>
      <p:sp>
        <p:nvSpPr>
          <p:cNvPr id="8" name="Freeform 7"/>
          <p:cNvSpPr/>
          <p:nvPr/>
        </p:nvSpPr>
        <p:spPr>
          <a:xfrm>
            <a:off x="179512" y="1268760"/>
            <a:ext cx="3672408" cy="5040560"/>
          </a:xfrm>
          <a:custGeom>
            <a:avLst/>
            <a:gdLst>
              <a:gd name="connsiteX0" fmla="*/ 0 w 3230883"/>
              <a:gd name="connsiteY0" fmla="*/ 0 h 1938530"/>
              <a:gd name="connsiteX1" fmla="*/ 3230883 w 3230883"/>
              <a:gd name="connsiteY1" fmla="*/ 0 h 1938530"/>
              <a:gd name="connsiteX2" fmla="*/ 3230883 w 3230883"/>
              <a:gd name="connsiteY2" fmla="*/ 1938530 h 1938530"/>
              <a:gd name="connsiteX3" fmla="*/ 0 w 3230883"/>
              <a:gd name="connsiteY3" fmla="*/ 1938530 h 1938530"/>
              <a:gd name="connsiteX4" fmla="*/ 0 w 3230883"/>
              <a:gd name="connsiteY4" fmla="*/ 0 h 1938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883" h="1938530">
                <a:moveTo>
                  <a:pt x="0" y="0"/>
                </a:moveTo>
                <a:lnTo>
                  <a:pt x="3230883" y="0"/>
                </a:lnTo>
                <a:lnTo>
                  <a:pt x="3230883" y="1938530"/>
                </a:lnTo>
                <a:lnTo>
                  <a:pt x="0" y="1938530"/>
                </a:lnTo>
                <a:lnTo>
                  <a:pt x="0" y="0"/>
                </a:lnTo>
                <a:close/>
              </a:path>
            </a:pathLst>
          </a:custGeom>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GB" sz="2000" b="1" kern="1200" dirty="0" smtClean="0"/>
              <a:t>Facilitate open global cross-sector systems for Trust &amp; Identity</a:t>
            </a:r>
            <a:r>
              <a:rPr lang="en-GB" sz="2000" kern="1200" dirty="0" smtClean="0"/>
              <a:t> </a:t>
            </a:r>
          </a:p>
          <a:p>
            <a:pPr lvl="0" algn="ctr" defTabSz="533400" rtl="0">
              <a:lnSpc>
                <a:spcPct val="90000"/>
              </a:lnSpc>
              <a:spcBef>
                <a:spcPct val="0"/>
              </a:spcBef>
              <a:spcAft>
                <a:spcPct val="35000"/>
              </a:spcAft>
            </a:pPr>
            <a:r>
              <a:rPr lang="en-GB" sz="2000" kern="1200" dirty="0" smtClean="0"/>
              <a:t>by working with governance and industrial stakeholders and by using global R&amp;E’s scale to incentivise the market to provide solutions suitable for our users. This will facilitate R&amp;E’s adoption and use of these, to include commercially available solutions, adding additional value where necessary to meet the specific needs of our community.</a:t>
            </a:r>
            <a:endParaRPr lang="en-US" sz="2000" kern="1200" dirty="0"/>
          </a:p>
        </p:txBody>
      </p:sp>
      <p:sp>
        <p:nvSpPr>
          <p:cNvPr id="9" name="Freeform 8"/>
          <p:cNvSpPr/>
          <p:nvPr/>
        </p:nvSpPr>
        <p:spPr>
          <a:xfrm>
            <a:off x="5724128" y="1268760"/>
            <a:ext cx="3230883" cy="1656184"/>
          </a:xfrm>
          <a:custGeom>
            <a:avLst/>
            <a:gdLst>
              <a:gd name="connsiteX0" fmla="*/ 0 w 3230883"/>
              <a:gd name="connsiteY0" fmla="*/ 0 h 1938530"/>
              <a:gd name="connsiteX1" fmla="*/ 3230883 w 3230883"/>
              <a:gd name="connsiteY1" fmla="*/ 0 h 1938530"/>
              <a:gd name="connsiteX2" fmla="*/ 3230883 w 3230883"/>
              <a:gd name="connsiteY2" fmla="*/ 1938530 h 1938530"/>
              <a:gd name="connsiteX3" fmla="*/ 0 w 3230883"/>
              <a:gd name="connsiteY3" fmla="*/ 1938530 h 1938530"/>
              <a:gd name="connsiteX4" fmla="*/ 0 w 3230883"/>
              <a:gd name="connsiteY4" fmla="*/ 0 h 1938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883" h="1938530">
                <a:moveTo>
                  <a:pt x="0" y="0"/>
                </a:moveTo>
                <a:lnTo>
                  <a:pt x="3230883" y="0"/>
                </a:lnTo>
                <a:lnTo>
                  <a:pt x="3230883" y="1938530"/>
                </a:lnTo>
                <a:lnTo>
                  <a:pt x="0" y="1938530"/>
                </a:lnTo>
                <a:lnTo>
                  <a:pt x="0" y="0"/>
                </a:lnTo>
                <a:close/>
              </a:path>
            </a:pathLst>
          </a:custGeom>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600" kern="1200" dirty="0" smtClean="0"/>
              <a:t>A cross-sector T&amp;I framework and engagement activity to facilitate interoperability between NREN, government, and commercial operators.</a:t>
            </a:r>
            <a:endParaRPr lang="en-GB" sz="1600" kern="1200" dirty="0"/>
          </a:p>
        </p:txBody>
      </p:sp>
      <p:sp>
        <p:nvSpPr>
          <p:cNvPr id="10" name="Freeform 9"/>
          <p:cNvSpPr/>
          <p:nvPr/>
        </p:nvSpPr>
        <p:spPr>
          <a:xfrm>
            <a:off x="5724128" y="3140968"/>
            <a:ext cx="3230883" cy="1440160"/>
          </a:xfrm>
          <a:custGeom>
            <a:avLst/>
            <a:gdLst>
              <a:gd name="connsiteX0" fmla="*/ 0 w 3230883"/>
              <a:gd name="connsiteY0" fmla="*/ 0 h 1938530"/>
              <a:gd name="connsiteX1" fmla="*/ 3230883 w 3230883"/>
              <a:gd name="connsiteY1" fmla="*/ 0 h 1938530"/>
              <a:gd name="connsiteX2" fmla="*/ 3230883 w 3230883"/>
              <a:gd name="connsiteY2" fmla="*/ 1938530 h 1938530"/>
              <a:gd name="connsiteX3" fmla="*/ 0 w 3230883"/>
              <a:gd name="connsiteY3" fmla="*/ 1938530 h 1938530"/>
              <a:gd name="connsiteX4" fmla="*/ 0 w 3230883"/>
              <a:gd name="connsiteY4" fmla="*/ 0 h 1938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883" h="1938530">
                <a:moveTo>
                  <a:pt x="0" y="0"/>
                </a:moveTo>
                <a:lnTo>
                  <a:pt x="3230883" y="0"/>
                </a:lnTo>
                <a:lnTo>
                  <a:pt x="3230883" y="1938530"/>
                </a:lnTo>
                <a:lnTo>
                  <a:pt x="0" y="1938530"/>
                </a:lnTo>
                <a:lnTo>
                  <a:pt x="0" y="0"/>
                </a:lnTo>
                <a:close/>
              </a:path>
            </a:pathLst>
          </a:custGeom>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600" kern="1200" dirty="0" smtClean="0"/>
              <a:t>Strategic alliances and partnerships</a:t>
            </a:r>
            <a:r>
              <a:rPr lang="en-US" sz="1600" b="1" kern="1200" dirty="0" smtClean="0"/>
              <a:t> </a:t>
            </a:r>
            <a:r>
              <a:rPr lang="en-US" sz="1600" kern="1200" dirty="0" smtClean="0"/>
              <a:t>with commercial entities on initiatives, products &amp; services that support the community’s needs.</a:t>
            </a:r>
            <a:endParaRPr lang="en-US" sz="1600" kern="1200" dirty="0"/>
          </a:p>
        </p:txBody>
      </p:sp>
      <p:sp>
        <p:nvSpPr>
          <p:cNvPr id="11" name="Freeform 10"/>
          <p:cNvSpPr/>
          <p:nvPr/>
        </p:nvSpPr>
        <p:spPr>
          <a:xfrm>
            <a:off x="5724128" y="4869160"/>
            <a:ext cx="3230883" cy="1440160"/>
          </a:xfrm>
          <a:custGeom>
            <a:avLst/>
            <a:gdLst>
              <a:gd name="connsiteX0" fmla="*/ 0 w 3230883"/>
              <a:gd name="connsiteY0" fmla="*/ 0 h 1938530"/>
              <a:gd name="connsiteX1" fmla="*/ 3230883 w 3230883"/>
              <a:gd name="connsiteY1" fmla="*/ 0 h 1938530"/>
              <a:gd name="connsiteX2" fmla="*/ 3230883 w 3230883"/>
              <a:gd name="connsiteY2" fmla="*/ 1938530 h 1938530"/>
              <a:gd name="connsiteX3" fmla="*/ 0 w 3230883"/>
              <a:gd name="connsiteY3" fmla="*/ 1938530 h 1938530"/>
              <a:gd name="connsiteX4" fmla="*/ 0 w 3230883"/>
              <a:gd name="connsiteY4" fmla="*/ 0 h 1938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883" h="1938530">
                <a:moveTo>
                  <a:pt x="0" y="0"/>
                </a:moveTo>
                <a:lnTo>
                  <a:pt x="3230883" y="0"/>
                </a:lnTo>
                <a:lnTo>
                  <a:pt x="3230883" y="1938530"/>
                </a:lnTo>
                <a:lnTo>
                  <a:pt x="0" y="1938530"/>
                </a:lnTo>
                <a:lnTo>
                  <a:pt x="0" y="0"/>
                </a:lnTo>
                <a:close/>
              </a:path>
            </a:pathLst>
          </a:custGeom>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600" kern="1200" dirty="0" smtClean="0"/>
              <a:t>Community support to R&amp;E communities, such as ESFRI projects, and the populous but dispersed R&amp;E communities that are less well served today.</a:t>
            </a:r>
            <a:endParaRPr lang="en-US" sz="1600" kern="1200" dirty="0"/>
          </a:p>
        </p:txBody>
      </p:sp>
      <p:pic>
        <p:nvPicPr>
          <p:cNvPr id="12" name="Picture 11" descr="Icon_switchonaut_eckewink_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7176" y="18002"/>
            <a:ext cx="3429000" cy="6858000"/>
          </a:xfrm>
          <a:prstGeom prst="rect">
            <a:avLst/>
          </a:prstGeom>
        </p:spPr>
      </p:pic>
    </p:spTree>
    <p:extLst>
      <p:ext uri="{BB962C8B-B14F-4D97-AF65-F5344CB8AC3E}">
        <p14:creationId xmlns:p14="http://schemas.microsoft.com/office/powerpoint/2010/main" val="328575644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Organisation</a:t>
            </a:r>
            <a:endParaRPr lang="en-GB" dirty="0"/>
          </a:p>
        </p:txBody>
      </p:sp>
      <p:sp>
        <p:nvSpPr>
          <p:cNvPr id="7" name="Freeform 6"/>
          <p:cNvSpPr/>
          <p:nvPr/>
        </p:nvSpPr>
        <p:spPr>
          <a:xfrm>
            <a:off x="179512" y="1340768"/>
            <a:ext cx="4176464" cy="1060296"/>
          </a:xfrm>
          <a:custGeom>
            <a:avLst/>
            <a:gdLst>
              <a:gd name="connsiteX0" fmla="*/ 0 w 3700239"/>
              <a:gd name="connsiteY0" fmla="*/ 0 h 1060296"/>
              <a:gd name="connsiteX1" fmla="*/ 3700239 w 3700239"/>
              <a:gd name="connsiteY1" fmla="*/ 0 h 1060296"/>
              <a:gd name="connsiteX2" fmla="*/ 3700239 w 3700239"/>
              <a:gd name="connsiteY2" fmla="*/ 1060296 h 1060296"/>
              <a:gd name="connsiteX3" fmla="*/ 0 w 3700239"/>
              <a:gd name="connsiteY3" fmla="*/ 1060296 h 1060296"/>
              <a:gd name="connsiteX4" fmla="*/ 0 w 3700239"/>
              <a:gd name="connsiteY4" fmla="*/ 0 h 1060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0239" h="1060296">
                <a:moveTo>
                  <a:pt x="0" y="0"/>
                </a:moveTo>
                <a:lnTo>
                  <a:pt x="3700239" y="0"/>
                </a:lnTo>
                <a:lnTo>
                  <a:pt x="3700239" y="1060296"/>
                </a:lnTo>
                <a:lnTo>
                  <a:pt x="0" y="1060296"/>
                </a:lnTo>
                <a:lnTo>
                  <a:pt x="0" y="0"/>
                </a:lnTo>
                <a:close/>
              </a:path>
            </a:pathLst>
          </a:custGeom>
          <a:solidFill>
            <a:srgbClr val="FF6600"/>
          </a:solidFill>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GB" sz="1600" kern="1200" dirty="0" smtClean="0"/>
              <a:t>The agents to deliver these are GÉANT and TERENA, and their partners. </a:t>
            </a:r>
            <a:endParaRPr lang="en-GB" sz="1600" kern="1200" dirty="0"/>
          </a:p>
        </p:txBody>
      </p:sp>
      <p:sp>
        <p:nvSpPr>
          <p:cNvPr id="8" name="Freeform 7"/>
          <p:cNvSpPr/>
          <p:nvPr/>
        </p:nvSpPr>
        <p:spPr>
          <a:xfrm>
            <a:off x="179512" y="2636912"/>
            <a:ext cx="4176464" cy="1060296"/>
          </a:xfrm>
          <a:custGeom>
            <a:avLst/>
            <a:gdLst>
              <a:gd name="connsiteX0" fmla="*/ 0 w 3700239"/>
              <a:gd name="connsiteY0" fmla="*/ 0 h 1060296"/>
              <a:gd name="connsiteX1" fmla="*/ 3700239 w 3700239"/>
              <a:gd name="connsiteY1" fmla="*/ 0 h 1060296"/>
              <a:gd name="connsiteX2" fmla="*/ 3700239 w 3700239"/>
              <a:gd name="connsiteY2" fmla="*/ 1060296 h 1060296"/>
              <a:gd name="connsiteX3" fmla="*/ 0 w 3700239"/>
              <a:gd name="connsiteY3" fmla="*/ 1060296 h 1060296"/>
              <a:gd name="connsiteX4" fmla="*/ 0 w 3700239"/>
              <a:gd name="connsiteY4" fmla="*/ 0 h 1060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0239" h="1060296">
                <a:moveTo>
                  <a:pt x="0" y="0"/>
                </a:moveTo>
                <a:lnTo>
                  <a:pt x="3700239" y="0"/>
                </a:lnTo>
                <a:lnTo>
                  <a:pt x="3700239" y="1060296"/>
                </a:lnTo>
                <a:lnTo>
                  <a:pt x="0" y="1060296"/>
                </a:lnTo>
                <a:lnTo>
                  <a:pt x="0" y="0"/>
                </a:lnTo>
                <a:close/>
              </a:path>
            </a:pathLst>
          </a:custGeom>
          <a:solidFill>
            <a:srgbClr val="FF6600"/>
          </a:solidFill>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GB" sz="1600" kern="1200" smtClean="0"/>
              <a:t>GÉANT will focus on service delivery, development, and support; TERENA on outreach and best practice. </a:t>
            </a:r>
            <a:endParaRPr lang="en-GB" sz="1600" kern="1200"/>
          </a:p>
        </p:txBody>
      </p:sp>
      <p:sp>
        <p:nvSpPr>
          <p:cNvPr id="9" name="Freeform 8"/>
          <p:cNvSpPr/>
          <p:nvPr/>
        </p:nvSpPr>
        <p:spPr>
          <a:xfrm>
            <a:off x="179512" y="3933056"/>
            <a:ext cx="4176464" cy="1060296"/>
          </a:xfrm>
          <a:custGeom>
            <a:avLst/>
            <a:gdLst>
              <a:gd name="connsiteX0" fmla="*/ 0 w 3700239"/>
              <a:gd name="connsiteY0" fmla="*/ 0 h 1060296"/>
              <a:gd name="connsiteX1" fmla="*/ 3700239 w 3700239"/>
              <a:gd name="connsiteY1" fmla="*/ 0 h 1060296"/>
              <a:gd name="connsiteX2" fmla="*/ 3700239 w 3700239"/>
              <a:gd name="connsiteY2" fmla="*/ 1060296 h 1060296"/>
              <a:gd name="connsiteX3" fmla="*/ 0 w 3700239"/>
              <a:gd name="connsiteY3" fmla="*/ 1060296 h 1060296"/>
              <a:gd name="connsiteX4" fmla="*/ 0 w 3700239"/>
              <a:gd name="connsiteY4" fmla="*/ 0 h 1060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0239" h="1060296">
                <a:moveTo>
                  <a:pt x="0" y="0"/>
                </a:moveTo>
                <a:lnTo>
                  <a:pt x="3700239" y="0"/>
                </a:lnTo>
                <a:lnTo>
                  <a:pt x="3700239" y="1060296"/>
                </a:lnTo>
                <a:lnTo>
                  <a:pt x="0" y="1060296"/>
                </a:lnTo>
                <a:lnTo>
                  <a:pt x="0" y="0"/>
                </a:lnTo>
                <a:close/>
              </a:path>
            </a:pathLst>
          </a:custGeom>
          <a:solidFill>
            <a:srgbClr val="FF6600"/>
          </a:solidFill>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GB" sz="1600" kern="1200" dirty="0" smtClean="0"/>
              <a:t>Both will report to a sub-committee of the NRENPC, which will oversee their work, balance strategic, and approve their annual operating plans. </a:t>
            </a:r>
            <a:endParaRPr lang="en-GB" sz="1600" kern="1200" dirty="0"/>
          </a:p>
        </p:txBody>
      </p:sp>
      <p:sp>
        <p:nvSpPr>
          <p:cNvPr id="10" name="Freeform 9"/>
          <p:cNvSpPr/>
          <p:nvPr/>
        </p:nvSpPr>
        <p:spPr>
          <a:xfrm>
            <a:off x="179512" y="5229200"/>
            <a:ext cx="4176464" cy="1060296"/>
          </a:xfrm>
          <a:custGeom>
            <a:avLst/>
            <a:gdLst>
              <a:gd name="connsiteX0" fmla="*/ 0 w 3700239"/>
              <a:gd name="connsiteY0" fmla="*/ 0 h 1060296"/>
              <a:gd name="connsiteX1" fmla="*/ 3700239 w 3700239"/>
              <a:gd name="connsiteY1" fmla="*/ 0 h 1060296"/>
              <a:gd name="connsiteX2" fmla="*/ 3700239 w 3700239"/>
              <a:gd name="connsiteY2" fmla="*/ 1060296 h 1060296"/>
              <a:gd name="connsiteX3" fmla="*/ 0 w 3700239"/>
              <a:gd name="connsiteY3" fmla="*/ 1060296 h 1060296"/>
              <a:gd name="connsiteX4" fmla="*/ 0 w 3700239"/>
              <a:gd name="connsiteY4" fmla="*/ 0 h 1060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0239" h="1060296">
                <a:moveTo>
                  <a:pt x="0" y="0"/>
                </a:moveTo>
                <a:lnTo>
                  <a:pt x="3700239" y="0"/>
                </a:lnTo>
                <a:lnTo>
                  <a:pt x="3700239" y="1060296"/>
                </a:lnTo>
                <a:lnTo>
                  <a:pt x="0" y="1060296"/>
                </a:lnTo>
                <a:lnTo>
                  <a:pt x="0" y="0"/>
                </a:lnTo>
                <a:close/>
              </a:path>
            </a:pathLst>
          </a:custGeom>
          <a:solidFill>
            <a:srgbClr val="FF6600"/>
          </a:solidFill>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GB" sz="1600" kern="1200" smtClean="0"/>
              <a:t>It will be accountable and report to the NRENPC.</a:t>
            </a:r>
            <a:endParaRPr lang="en-GB" sz="1600" kern="1200"/>
          </a:p>
        </p:txBody>
      </p:sp>
      <p:pic>
        <p:nvPicPr>
          <p:cNvPr id="11" name="Picture 10" descr="Icon_switchonaut_dokumen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1268760"/>
            <a:ext cx="2371136" cy="5216500"/>
          </a:xfrm>
          <a:prstGeom prst="rect">
            <a:avLst/>
          </a:prstGeom>
        </p:spPr>
      </p:pic>
    </p:spTree>
    <p:extLst>
      <p:ext uri="{BB962C8B-B14F-4D97-AF65-F5344CB8AC3E}">
        <p14:creationId xmlns:p14="http://schemas.microsoft.com/office/powerpoint/2010/main" val="27629658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Implementation?</a:t>
            </a:r>
            <a:endParaRPr lang="en-GB" dirty="0"/>
          </a:p>
        </p:txBody>
      </p:sp>
      <p:pic>
        <p:nvPicPr>
          <p:cNvPr id="6" name="Content Placeholder 5" descr="T&amp;I Strategy.png"/>
          <p:cNvPicPr>
            <a:picLocks noGrp="1" noChangeAspect="1"/>
          </p:cNvPicPr>
          <p:nvPr>
            <p:ph idx="1"/>
          </p:nvPr>
        </p:nvPicPr>
        <p:blipFill>
          <a:blip r:embed="rId2">
            <a:extLst>
              <a:ext uri="{28A0092B-C50C-407E-A947-70E740481C1C}">
                <a14:useLocalDpi xmlns:a14="http://schemas.microsoft.com/office/drawing/2010/main" val="0"/>
              </a:ext>
            </a:extLst>
          </a:blip>
          <a:srcRect l="-14450" r="-14450"/>
          <a:stretch>
            <a:fillRect/>
          </a:stretch>
        </p:blipFill>
        <p:spPr>
          <a:xfrm>
            <a:off x="-1620688" y="620688"/>
            <a:ext cx="12386888" cy="6557764"/>
          </a:xfrm>
        </p:spPr>
      </p:pic>
    </p:spTree>
    <p:extLst>
      <p:ext uri="{BB962C8B-B14F-4D97-AF65-F5344CB8AC3E}">
        <p14:creationId xmlns:p14="http://schemas.microsoft.com/office/powerpoint/2010/main" val="323369041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ÉANT GN3plus template">
  <a:themeElements>
    <a:clrScheme name="">
      <a:dk1>
        <a:srgbClr val="074359"/>
      </a:dk1>
      <a:lt1>
        <a:srgbClr val="FFFFFF"/>
      </a:lt1>
      <a:dk2>
        <a:srgbClr val="FFFFFF"/>
      </a:dk2>
      <a:lt2>
        <a:srgbClr val="0D8B9F"/>
      </a:lt2>
      <a:accent1>
        <a:srgbClr val="00899F"/>
      </a:accent1>
      <a:accent2>
        <a:srgbClr val="E0C300"/>
      </a:accent2>
      <a:accent3>
        <a:srgbClr val="FFFFFF"/>
      </a:accent3>
      <a:accent4>
        <a:srgbClr val="05384B"/>
      </a:accent4>
      <a:accent5>
        <a:srgbClr val="AAC4CD"/>
      </a:accent5>
      <a:accent6>
        <a:srgbClr val="CBB000"/>
      </a:accent6>
      <a:hlink>
        <a:srgbClr val="EE5019"/>
      </a:hlink>
      <a:folHlink>
        <a:srgbClr val="BFDD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5988"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5988"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GÉANT GN3plus template.potx</Template>
  <TotalTime>981</TotalTime>
  <Words>755</Words>
  <Application>Microsoft Macintosh PowerPoint</Application>
  <PresentationFormat>On-screen Show (4:3)</PresentationFormat>
  <Paragraphs>62</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GÉANT GN3plus template</vt:lpstr>
      <vt:lpstr>NREN Trust and Identity Strategy</vt:lpstr>
      <vt:lpstr>Context</vt:lpstr>
      <vt:lpstr>Mission</vt:lpstr>
      <vt:lpstr>Goals</vt:lpstr>
      <vt:lpstr>Approach  1/3</vt:lpstr>
      <vt:lpstr>Approach 2/3</vt:lpstr>
      <vt:lpstr>Approach  3/3</vt:lpstr>
      <vt:lpstr>Organisation</vt:lpstr>
      <vt:lpstr>Implementation?</vt:lpstr>
      <vt:lpstr>Three Key Coordination Points Everyone with a piece of the problem</vt:lpstr>
      <vt:lpstr>Nearly there…</vt:lpstr>
      <vt:lpstr>PowerPoint Presentation</vt:lpstr>
    </vt:vector>
  </TitlesOfParts>
  <Company>DANTE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About GÉANT</dc:title>
  <dc:creator>Paul Maurice</dc:creator>
  <cp:lastModifiedBy>s3</cp:lastModifiedBy>
  <cp:revision>201</cp:revision>
  <dcterms:created xsi:type="dcterms:W3CDTF">2013-04-29T07:52:17Z</dcterms:created>
  <dcterms:modified xsi:type="dcterms:W3CDTF">2014-07-23T08:28:48Z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ctivity">
    <vt:lpwstr>NA2</vt:lpwstr>
  </property>
  <property fmtid="{D5CDD505-2E9C-101B-9397-08002B2CF9AE}" pid="3" name="Sub-Task">
    <vt:lpwstr/>
  </property>
  <property fmtid="{D5CDD505-2E9C-101B-9397-08002B2CF9AE}" pid="4" name="DocumentComment">
    <vt:lpwstr>A generic set of slides offered as a toolkit to project participants, from which to create individual presentations</vt:lpwstr>
  </property>
  <property fmtid="{D5CDD505-2E9C-101B-9397-08002B2CF9AE}" pid="5" name="ContentType">
    <vt:lpwstr>Geant Activity Documents</vt:lpwstr>
  </property>
  <property fmtid="{D5CDD505-2E9C-101B-9397-08002B2CF9AE}" pid="6" name="Task">
    <vt:lpwstr>Task4</vt:lpwstr>
  </property>
  <property fmtid="{D5CDD505-2E9C-101B-9397-08002B2CF9AE}" pid="7" name="ActivityDocumentType">
    <vt:lpwstr>Presentation</vt:lpwstr>
  </property>
</Properties>
</file>