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81" r:id="rId3"/>
  </p:sldMasterIdLst>
  <p:notesMasterIdLst>
    <p:notesMasterId r:id="rId14"/>
  </p:notesMasterIdLst>
  <p:sldIdLst>
    <p:sldId id="256" r:id="rId4"/>
    <p:sldId id="257" r:id="rId5"/>
    <p:sldId id="279" r:id="rId6"/>
    <p:sldId id="278" r:id="rId7"/>
    <p:sldId id="270" r:id="rId8"/>
    <p:sldId id="282" r:id="rId9"/>
    <p:sldId id="281" r:id="rId10"/>
    <p:sldId id="272" r:id="rId11"/>
    <p:sldId id="277" r:id="rId12"/>
    <p:sldId id="266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5"/>
    <p:restoredTop sz="94762"/>
  </p:normalViewPr>
  <p:slideViewPr>
    <p:cSldViewPr>
      <p:cViewPr varScale="1">
        <p:scale>
          <a:sx n="86" d="100"/>
          <a:sy n="86" d="100"/>
        </p:scale>
        <p:origin x="22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AE61D4-43F4-2741-BDD7-0B8F1A8BDE00}" type="doc">
      <dgm:prSet loTypeId="urn:microsoft.com/office/officeart/2005/8/layout/hProcess10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885AC839-915D-EC4A-A852-F3FF86473B4B}">
      <dgm:prSet phldrT="[Texte]" custT="1"/>
      <dgm:spPr/>
      <dgm:t>
        <a:bodyPr/>
        <a:lstStyle/>
        <a:p>
          <a:r>
            <a:rPr lang="en-US" sz="1300" dirty="0"/>
            <a:t>Understand the principles of Identity Federation and eduGAIN</a:t>
          </a:r>
          <a:endParaRPr lang="fr-FR" sz="1300" dirty="0"/>
        </a:p>
      </dgm:t>
    </dgm:pt>
    <dgm:pt modelId="{793CDE94-B624-0E44-AB5A-0354E6587BB4}" type="parTrans" cxnId="{A256A611-DAF4-BE46-B943-19DEDC350479}">
      <dgm:prSet/>
      <dgm:spPr/>
      <dgm:t>
        <a:bodyPr/>
        <a:lstStyle/>
        <a:p>
          <a:endParaRPr lang="fr-FR"/>
        </a:p>
      </dgm:t>
    </dgm:pt>
    <dgm:pt modelId="{1F4748CD-A9FD-5C41-B49A-EDDA068801F4}" type="sibTrans" cxnId="{A256A611-DAF4-BE46-B943-19DEDC350479}">
      <dgm:prSet/>
      <dgm:spPr/>
      <dgm:t>
        <a:bodyPr/>
        <a:lstStyle/>
        <a:p>
          <a:endParaRPr lang="fr-FR"/>
        </a:p>
      </dgm:t>
    </dgm:pt>
    <dgm:pt modelId="{11B3AE84-0D03-1C42-A507-18F09D56F196}">
      <dgm:prSet phldrT="[Texte]" custT="1"/>
      <dgm:spPr/>
      <dgm:t>
        <a:bodyPr/>
        <a:lstStyle/>
        <a:p>
          <a:r>
            <a:rPr lang="en-US" sz="1300" noProof="0" dirty="0"/>
            <a:t>Hands-on exercises: OpenLDAP, Shibboleth IdP, SP, DS …</a:t>
          </a:r>
        </a:p>
      </dgm:t>
    </dgm:pt>
    <dgm:pt modelId="{7479DD20-73AC-984B-9665-848495160034}" type="parTrans" cxnId="{AF26DB75-ECCF-CF45-8837-CE68D1C757D6}">
      <dgm:prSet/>
      <dgm:spPr/>
      <dgm:t>
        <a:bodyPr/>
        <a:lstStyle/>
        <a:p>
          <a:endParaRPr lang="fr-FR"/>
        </a:p>
      </dgm:t>
    </dgm:pt>
    <dgm:pt modelId="{6FCA0BC0-174E-2F44-8519-2277BBACDB14}" type="sibTrans" cxnId="{AF26DB75-ECCF-CF45-8837-CE68D1C757D6}">
      <dgm:prSet/>
      <dgm:spPr/>
      <dgm:t>
        <a:bodyPr/>
        <a:lstStyle/>
        <a:p>
          <a:endParaRPr lang="fr-FR"/>
        </a:p>
      </dgm:t>
    </dgm:pt>
    <dgm:pt modelId="{2225FEBE-EC73-BC42-AEDF-338C5949ACE3}">
      <dgm:prSet/>
      <dgm:spPr/>
      <dgm:t>
        <a:bodyPr/>
        <a:lstStyle/>
        <a:p>
          <a:r>
            <a:rPr lang="en-US" noProof="0" dirty="0"/>
            <a:t>Hands-on exercises: How to build and maintain a Identity Federation &amp; join eduGAIN</a:t>
          </a:r>
        </a:p>
      </dgm:t>
    </dgm:pt>
    <dgm:pt modelId="{9165F810-8FA7-EC4E-9B7D-8885E328529D}" type="parTrans" cxnId="{539DE47F-32DB-404D-8EDC-7040EB8D1DC4}">
      <dgm:prSet/>
      <dgm:spPr/>
      <dgm:t>
        <a:bodyPr/>
        <a:lstStyle/>
        <a:p>
          <a:endParaRPr lang="en-US"/>
        </a:p>
      </dgm:t>
    </dgm:pt>
    <dgm:pt modelId="{8D1C4311-E3A4-794D-894B-31DCB42D0AD3}" type="sibTrans" cxnId="{539DE47F-32DB-404D-8EDC-7040EB8D1DC4}">
      <dgm:prSet/>
      <dgm:spPr/>
      <dgm:t>
        <a:bodyPr/>
        <a:lstStyle/>
        <a:p>
          <a:endParaRPr lang="en-US"/>
        </a:p>
      </dgm:t>
    </dgm:pt>
    <dgm:pt modelId="{4B8BC2CA-19C0-084E-92DC-D970EB2B8F4C}">
      <dgm:prSet/>
      <dgm:spPr/>
      <dgm:t>
        <a:bodyPr/>
        <a:lstStyle/>
        <a:p>
          <a:r>
            <a:rPr lang="en-US" dirty="0"/>
            <a:t>Understand the role of Federation Operators and Policies to build a Federation &amp; join eduGAIN </a:t>
          </a:r>
        </a:p>
      </dgm:t>
    </dgm:pt>
    <dgm:pt modelId="{3249519E-3155-614A-89D7-5D69C7BB65C5}" type="parTrans" cxnId="{95D9617D-6997-7B4B-B170-EBADB6C31644}">
      <dgm:prSet/>
      <dgm:spPr/>
      <dgm:t>
        <a:bodyPr/>
        <a:lstStyle/>
        <a:p>
          <a:endParaRPr lang="en-US"/>
        </a:p>
      </dgm:t>
    </dgm:pt>
    <dgm:pt modelId="{68D79D69-81FD-3F4D-82AC-7053C08B5B3C}" type="sibTrans" cxnId="{95D9617D-6997-7B4B-B170-EBADB6C31644}">
      <dgm:prSet/>
      <dgm:spPr/>
      <dgm:t>
        <a:bodyPr/>
        <a:lstStyle/>
        <a:p>
          <a:endParaRPr lang="en-US"/>
        </a:p>
      </dgm:t>
    </dgm:pt>
    <dgm:pt modelId="{CCCD6351-06FD-0846-A68E-4157247D9EE5}" type="pres">
      <dgm:prSet presAssocID="{07AE61D4-43F4-2741-BDD7-0B8F1A8BDE00}" presName="Name0" presStyleCnt="0">
        <dgm:presLayoutVars>
          <dgm:dir/>
          <dgm:resizeHandles val="exact"/>
        </dgm:presLayoutVars>
      </dgm:prSet>
      <dgm:spPr/>
    </dgm:pt>
    <dgm:pt modelId="{6848B781-CE62-2C43-A595-6EBE931BCFC1}" type="pres">
      <dgm:prSet presAssocID="{885AC839-915D-EC4A-A852-F3FF86473B4B}" presName="composite" presStyleCnt="0"/>
      <dgm:spPr/>
    </dgm:pt>
    <dgm:pt modelId="{1CEC1DE8-B193-4B49-9691-E3442B0476A9}" type="pres">
      <dgm:prSet presAssocID="{885AC839-915D-EC4A-A852-F3FF86473B4B}" presName="imagSh" presStyleLbl="bgImgPlace1" presStyleIdx="0" presStyleCnt="4"/>
      <dgm:spPr/>
    </dgm:pt>
    <dgm:pt modelId="{6DCCCC50-FC3C-D94A-BBE1-F67AC9C695D3}" type="pres">
      <dgm:prSet presAssocID="{885AC839-915D-EC4A-A852-F3FF86473B4B}" presName="txNode" presStyleLbl="node1" presStyleIdx="0" presStyleCnt="4">
        <dgm:presLayoutVars>
          <dgm:bulletEnabled val="1"/>
        </dgm:presLayoutVars>
      </dgm:prSet>
      <dgm:spPr/>
    </dgm:pt>
    <dgm:pt modelId="{127634CE-70C4-FD41-A813-0444308F5642}" type="pres">
      <dgm:prSet presAssocID="{1F4748CD-A9FD-5C41-B49A-EDDA068801F4}" presName="sibTrans" presStyleLbl="sibTrans2D1" presStyleIdx="0" presStyleCnt="3"/>
      <dgm:spPr/>
    </dgm:pt>
    <dgm:pt modelId="{3A04B686-3AE4-9F49-B7D9-B1E19341FB50}" type="pres">
      <dgm:prSet presAssocID="{1F4748CD-A9FD-5C41-B49A-EDDA068801F4}" presName="connTx" presStyleLbl="sibTrans2D1" presStyleIdx="0" presStyleCnt="3"/>
      <dgm:spPr/>
    </dgm:pt>
    <dgm:pt modelId="{6E830EAD-361F-9E4A-BC0F-73A49905F7BD}" type="pres">
      <dgm:prSet presAssocID="{11B3AE84-0D03-1C42-A507-18F09D56F196}" presName="composite" presStyleCnt="0"/>
      <dgm:spPr/>
    </dgm:pt>
    <dgm:pt modelId="{C52A7C86-BFBA-D240-94FD-D6032F622DD6}" type="pres">
      <dgm:prSet presAssocID="{11B3AE84-0D03-1C42-A507-18F09D56F196}" presName="imagSh" presStyleLbl="bgImgPlace1" presStyleIdx="1" presStyleCnt="4"/>
      <dgm:spPr/>
    </dgm:pt>
    <dgm:pt modelId="{BE4F0AE5-6EE8-FE4F-B033-A44F3B1DE3A0}" type="pres">
      <dgm:prSet presAssocID="{11B3AE84-0D03-1C42-A507-18F09D56F196}" presName="txNode" presStyleLbl="node1" presStyleIdx="1" presStyleCnt="4">
        <dgm:presLayoutVars>
          <dgm:bulletEnabled val="1"/>
        </dgm:presLayoutVars>
      </dgm:prSet>
      <dgm:spPr/>
    </dgm:pt>
    <dgm:pt modelId="{B1495FE2-07E5-0A43-9C2F-F11149817B25}" type="pres">
      <dgm:prSet presAssocID="{6FCA0BC0-174E-2F44-8519-2277BBACDB14}" presName="sibTrans" presStyleLbl="sibTrans2D1" presStyleIdx="1" presStyleCnt="3"/>
      <dgm:spPr/>
    </dgm:pt>
    <dgm:pt modelId="{D6D1FDC2-2C2C-924C-8869-A247A05D59B7}" type="pres">
      <dgm:prSet presAssocID="{6FCA0BC0-174E-2F44-8519-2277BBACDB14}" presName="connTx" presStyleLbl="sibTrans2D1" presStyleIdx="1" presStyleCnt="3"/>
      <dgm:spPr/>
    </dgm:pt>
    <dgm:pt modelId="{1BF90566-B673-B04A-9A83-21FBACA187E5}" type="pres">
      <dgm:prSet presAssocID="{4B8BC2CA-19C0-084E-92DC-D970EB2B8F4C}" presName="composite" presStyleCnt="0"/>
      <dgm:spPr/>
    </dgm:pt>
    <dgm:pt modelId="{8D9A51F0-EB39-3F4C-8A71-887501C22835}" type="pres">
      <dgm:prSet presAssocID="{4B8BC2CA-19C0-084E-92DC-D970EB2B8F4C}" presName="imagSh" presStyleLbl="bgImgPlace1" presStyleIdx="2" presStyleCnt="4"/>
      <dgm:spPr/>
    </dgm:pt>
    <dgm:pt modelId="{689FA57A-39E0-D245-BA73-AC1B87624F24}" type="pres">
      <dgm:prSet presAssocID="{4B8BC2CA-19C0-084E-92DC-D970EB2B8F4C}" presName="txNode" presStyleLbl="node1" presStyleIdx="2" presStyleCnt="4">
        <dgm:presLayoutVars>
          <dgm:bulletEnabled val="1"/>
        </dgm:presLayoutVars>
      </dgm:prSet>
      <dgm:spPr/>
    </dgm:pt>
    <dgm:pt modelId="{37DA1544-BAD5-9147-A08F-5D40FCABACA9}" type="pres">
      <dgm:prSet presAssocID="{68D79D69-81FD-3F4D-82AC-7053C08B5B3C}" presName="sibTrans" presStyleLbl="sibTrans2D1" presStyleIdx="2" presStyleCnt="3"/>
      <dgm:spPr/>
    </dgm:pt>
    <dgm:pt modelId="{B97CE1B7-A863-6746-9E41-72F6CCBEC6EB}" type="pres">
      <dgm:prSet presAssocID="{68D79D69-81FD-3F4D-82AC-7053C08B5B3C}" presName="connTx" presStyleLbl="sibTrans2D1" presStyleIdx="2" presStyleCnt="3"/>
      <dgm:spPr/>
    </dgm:pt>
    <dgm:pt modelId="{A5AF9676-B168-5A47-B8EB-603C2B691F92}" type="pres">
      <dgm:prSet presAssocID="{2225FEBE-EC73-BC42-AEDF-338C5949ACE3}" presName="composite" presStyleCnt="0"/>
      <dgm:spPr/>
    </dgm:pt>
    <dgm:pt modelId="{B91DD831-8DA0-C440-B638-E6A1E504845E}" type="pres">
      <dgm:prSet presAssocID="{2225FEBE-EC73-BC42-AEDF-338C5949ACE3}" presName="imagSh" presStyleLbl="bgImgPlace1" presStyleIdx="3" presStyleCnt="4"/>
      <dgm:spPr/>
    </dgm:pt>
    <dgm:pt modelId="{A57F5564-937C-A04B-B36B-B6D5400E574C}" type="pres">
      <dgm:prSet presAssocID="{2225FEBE-EC73-BC42-AEDF-338C5949ACE3}" presName="txNode" presStyleLbl="node1" presStyleIdx="3" presStyleCnt="4">
        <dgm:presLayoutVars>
          <dgm:bulletEnabled val="1"/>
        </dgm:presLayoutVars>
      </dgm:prSet>
      <dgm:spPr/>
    </dgm:pt>
  </dgm:ptLst>
  <dgm:cxnLst>
    <dgm:cxn modelId="{B737AD02-DC5C-6348-AA1D-5087E80B7CE0}" type="presOf" srcId="{68D79D69-81FD-3F4D-82AC-7053C08B5B3C}" destId="{37DA1544-BAD5-9147-A08F-5D40FCABACA9}" srcOrd="0" destOrd="0" presId="urn:microsoft.com/office/officeart/2005/8/layout/hProcess10"/>
    <dgm:cxn modelId="{A256A611-DAF4-BE46-B943-19DEDC350479}" srcId="{07AE61D4-43F4-2741-BDD7-0B8F1A8BDE00}" destId="{885AC839-915D-EC4A-A852-F3FF86473B4B}" srcOrd="0" destOrd="0" parTransId="{793CDE94-B624-0E44-AB5A-0354E6587BB4}" sibTransId="{1F4748CD-A9FD-5C41-B49A-EDDA068801F4}"/>
    <dgm:cxn modelId="{69FCDE1D-2479-A442-8305-0C8D5986F0E7}" type="presOf" srcId="{6FCA0BC0-174E-2F44-8519-2277BBACDB14}" destId="{B1495FE2-07E5-0A43-9C2F-F11149817B25}" srcOrd="0" destOrd="0" presId="urn:microsoft.com/office/officeart/2005/8/layout/hProcess10"/>
    <dgm:cxn modelId="{8B85065D-E926-8C47-9B37-88ECDE4A0E17}" type="presOf" srcId="{4B8BC2CA-19C0-084E-92DC-D970EB2B8F4C}" destId="{689FA57A-39E0-D245-BA73-AC1B87624F24}" srcOrd="0" destOrd="0" presId="urn:microsoft.com/office/officeart/2005/8/layout/hProcess10"/>
    <dgm:cxn modelId="{AF26DB75-ECCF-CF45-8837-CE68D1C757D6}" srcId="{07AE61D4-43F4-2741-BDD7-0B8F1A8BDE00}" destId="{11B3AE84-0D03-1C42-A507-18F09D56F196}" srcOrd="1" destOrd="0" parTransId="{7479DD20-73AC-984B-9665-848495160034}" sibTransId="{6FCA0BC0-174E-2F44-8519-2277BBACDB14}"/>
    <dgm:cxn modelId="{B51C7E7A-DBE8-814F-B268-7264164D6550}" type="presOf" srcId="{11B3AE84-0D03-1C42-A507-18F09D56F196}" destId="{BE4F0AE5-6EE8-FE4F-B033-A44F3B1DE3A0}" srcOrd="0" destOrd="0" presId="urn:microsoft.com/office/officeart/2005/8/layout/hProcess10"/>
    <dgm:cxn modelId="{95D9617D-6997-7B4B-B170-EBADB6C31644}" srcId="{07AE61D4-43F4-2741-BDD7-0B8F1A8BDE00}" destId="{4B8BC2CA-19C0-084E-92DC-D970EB2B8F4C}" srcOrd="2" destOrd="0" parTransId="{3249519E-3155-614A-89D7-5D69C7BB65C5}" sibTransId="{68D79D69-81FD-3F4D-82AC-7053C08B5B3C}"/>
    <dgm:cxn modelId="{539DE47F-32DB-404D-8EDC-7040EB8D1DC4}" srcId="{07AE61D4-43F4-2741-BDD7-0B8F1A8BDE00}" destId="{2225FEBE-EC73-BC42-AEDF-338C5949ACE3}" srcOrd="3" destOrd="0" parTransId="{9165F810-8FA7-EC4E-9B7D-8885E328529D}" sibTransId="{8D1C4311-E3A4-794D-894B-31DCB42D0AD3}"/>
    <dgm:cxn modelId="{025A2286-3667-8148-B397-C9B685457EDF}" type="presOf" srcId="{07AE61D4-43F4-2741-BDD7-0B8F1A8BDE00}" destId="{CCCD6351-06FD-0846-A68E-4157247D9EE5}" srcOrd="0" destOrd="0" presId="urn:microsoft.com/office/officeart/2005/8/layout/hProcess10"/>
    <dgm:cxn modelId="{761D6A9A-0F92-E845-B096-399BE42FA8A7}" type="presOf" srcId="{1F4748CD-A9FD-5C41-B49A-EDDA068801F4}" destId="{3A04B686-3AE4-9F49-B7D9-B1E19341FB50}" srcOrd="1" destOrd="0" presId="urn:microsoft.com/office/officeart/2005/8/layout/hProcess10"/>
    <dgm:cxn modelId="{1EAED9A1-1B35-664D-87D1-BAFBB976BB96}" type="presOf" srcId="{68D79D69-81FD-3F4D-82AC-7053C08B5B3C}" destId="{B97CE1B7-A863-6746-9E41-72F6CCBEC6EB}" srcOrd="1" destOrd="0" presId="urn:microsoft.com/office/officeart/2005/8/layout/hProcess10"/>
    <dgm:cxn modelId="{ED9075AE-EC2A-0441-9902-1528D50041FD}" type="presOf" srcId="{1F4748CD-A9FD-5C41-B49A-EDDA068801F4}" destId="{127634CE-70C4-FD41-A813-0444308F5642}" srcOrd="0" destOrd="0" presId="urn:microsoft.com/office/officeart/2005/8/layout/hProcess10"/>
    <dgm:cxn modelId="{146F60C9-1765-F849-8265-437F0BB44520}" type="presOf" srcId="{2225FEBE-EC73-BC42-AEDF-338C5949ACE3}" destId="{A57F5564-937C-A04B-B36B-B6D5400E574C}" srcOrd="0" destOrd="0" presId="urn:microsoft.com/office/officeart/2005/8/layout/hProcess10"/>
    <dgm:cxn modelId="{EA301AE2-4EDC-274F-93F4-AE4A8671A9BD}" type="presOf" srcId="{6FCA0BC0-174E-2F44-8519-2277BBACDB14}" destId="{D6D1FDC2-2C2C-924C-8869-A247A05D59B7}" srcOrd="1" destOrd="0" presId="urn:microsoft.com/office/officeart/2005/8/layout/hProcess10"/>
    <dgm:cxn modelId="{C9615BE4-C5A0-2D45-A5AC-108CC8799310}" type="presOf" srcId="{885AC839-915D-EC4A-A852-F3FF86473B4B}" destId="{6DCCCC50-FC3C-D94A-BBE1-F67AC9C695D3}" srcOrd="0" destOrd="0" presId="urn:microsoft.com/office/officeart/2005/8/layout/hProcess10"/>
    <dgm:cxn modelId="{9F09307E-8E90-3046-A39E-38837E15523D}" type="presParOf" srcId="{CCCD6351-06FD-0846-A68E-4157247D9EE5}" destId="{6848B781-CE62-2C43-A595-6EBE931BCFC1}" srcOrd="0" destOrd="0" presId="urn:microsoft.com/office/officeart/2005/8/layout/hProcess10"/>
    <dgm:cxn modelId="{2E4B3C54-E78D-444D-9BAB-4E5EAEDDDB59}" type="presParOf" srcId="{6848B781-CE62-2C43-A595-6EBE931BCFC1}" destId="{1CEC1DE8-B193-4B49-9691-E3442B0476A9}" srcOrd="0" destOrd="0" presId="urn:microsoft.com/office/officeart/2005/8/layout/hProcess10"/>
    <dgm:cxn modelId="{CAC3ADB4-449B-F845-950A-151CD67157F2}" type="presParOf" srcId="{6848B781-CE62-2C43-A595-6EBE931BCFC1}" destId="{6DCCCC50-FC3C-D94A-BBE1-F67AC9C695D3}" srcOrd="1" destOrd="0" presId="urn:microsoft.com/office/officeart/2005/8/layout/hProcess10"/>
    <dgm:cxn modelId="{BF5D8883-59F6-1544-9C80-ED1FFCA5F366}" type="presParOf" srcId="{CCCD6351-06FD-0846-A68E-4157247D9EE5}" destId="{127634CE-70C4-FD41-A813-0444308F5642}" srcOrd="1" destOrd="0" presId="urn:microsoft.com/office/officeart/2005/8/layout/hProcess10"/>
    <dgm:cxn modelId="{27A27F47-1433-C044-8C7D-CE6CEB9FAFC9}" type="presParOf" srcId="{127634CE-70C4-FD41-A813-0444308F5642}" destId="{3A04B686-3AE4-9F49-B7D9-B1E19341FB50}" srcOrd="0" destOrd="0" presId="urn:microsoft.com/office/officeart/2005/8/layout/hProcess10"/>
    <dgm:cxn modelId="{356DF873-718C-AE44-971E-B2A9FBD661D8}" type="presParOf" srcId="{CCCD6351-06FD-0846-A68E-4157247D9EE5}" destId="{6E830EAD-361F-9E4A-BC0F-73A49905F7BD}" srcOrd="2" destOrd="0" presId="urn:microsoft.com/office/officeart/2005/8/layout/hProcess10"/>
    <dgm:cxn modelId="{E4C31304-E512-744C-A378-C048CBF4A850}" type="presParOf" srcId="{6E830EAD-361F-9E4A-BC0F-73A49905F7BD}" destId="{C52A7C86-BFBA-D240-94FD-D6032F622DD6}" srcOrd="0" destOrd="0" presId="urn:microsoft.com/office/officeart/2005/8/layout/hProcess10"/>
    <dgm:cxn modelId="{5DF9E3D2-BE9A-BE49-82C3-29562BB2ABD4}" type="presParOf" srcId="{6E830EAD-361F-9E4A-BC0F-73A49905F7BD}" destId="{BE4F0AE5-6EE8-FE4F-B033-A44F3B1DE3A0}" srcOrd="1" destOrd="0" presId="urn:microsoft.com/office/officeart/2005/8/layout/hProcess10"/>
    <dgm:cxn modelId="{076EF642-CF66-8941-88EC-4E7ECE252DE9}" type="presParOf" srcId="{CCCD6351-06FD-0846-A68E-4157247D9EE5}" destId="{B1495FE2-07E5-0A43-9C2F-F11149817B25}" srcOrd="3" destOrd="0" presId="urn:microsoft.com/office/officeart/2005/8/layout/hProcess10"/>
    <dgm:cxn modelId="{2A4B9B95-BC35-6143-8521-169B377D6C42}" type="presParOf" srcId="{B1495FE2-07E5-0A43-9C2F-F11149817B25}" destId="{D6D1FDC2-2C2C-924C-8869-A247A05D59B7}" srcOrd="0" destOrd="0" presId="urn:microsoft.com/office/officeart/2005/8/layout/hProcess10"/>
    <dgm:cxn modelId="{830A121C-D413-0342-B1F9-CB7F93641963}" type="presParOf" srcId="{CCCD6351-06FD-0846-A68E-4157247D9EE5}" destId="{1BF90566-B673-B04A-9A83-21FBACA187E5}" srcOrd="4" destOrd="0" presId="urn:microsoft.com/office/officeart/2005/8/layout/hProcess10"/>
    <dgm:cxn modelId="{2156482B-4184-B647-9958-0EC813762940}" type="presParOf" srcId="{1BF90566-B673-B04A-9A83-21FBACA187E5}" destId="{8D9A51F0-EB39-3F4C-8A71-887501C22835}" srcOrd="0" destOrd="0" presId="urn:microsoft.com/office/officeart/2005/8/layout/hProcess10"/>
    <dgm:cxn modelId="{7B824AF8-B813-6645-B983-AACF8423C5B9}" type="presParOf" srcId="{1BF90566-B673-B04A-9A83-21FBACA187E5}" destId="{689FA57A-39E0-D245-BA73-AC1B87624F24}" srcOrd="1" destOrd="0" presId="urn:microsoft.com/office/officeart/2005/8/layout/hProcess10"/>
    <dgm:cxn modelId="{CE880523-CC7D-A749-8859-CA3CA637D9FF}" type="presParOf" srcId="{CCCD6351-06FD-0846-A68E-4157247D9EE5}" destId="{37DA1544-BAD5-9147-A08F-5D40FCABACA9}" srcOrd="5" destOrd="0" presId="urn:microsoft.com/office/officeart/2005/8/layout/hProcess10"/>
    <dgm:cxn modelId="{F0B915D0-F094-8949-B0BE-18BA297A3186}" type="presParOf" srcId="{37DA1544-BAD5-9147-A08F-5D40FCABACA9}" destId="{B97CE1B7-A863-6746-9E41-72F6CCBEC6EB}" srcOrd="0" destOrd="0" presId="urn:microsoft.com/office/officeart/2005/8/layout/hProcess10"/>
    <dgm:cxn modelId="{438B2198-B994-0448-B244-6194BF9DC5A0}" type="presParOf" srcId="{CCCD6351-06FD-0846-A68E-4157247D9EE5}" destId="{A5AF9676-B168-5A47-B8EB-603C2B691F92}" srcOrd="6" destOrd="0" presId="urn:microsoft.com/office/officeart/2005/8/layout/hProcess10"/>
    <dgm:cxn modelId="{DE944C32-6523-794F-BCD4-BA31F7B7C262}" type="presParOf" srcId="{A5AF9676-B168-5A47-B8EB-603C2B691F92}" destId="{B91DD831-8DA0-C440-B638-E6A1E504845E}" srcOrd="0" destOrd="0" presId="urn:microsoft.com/office/officeart/2005/8/layout/hProcess10"/>
    <dgm:cxn modelId="{7361870C-F8F9-9643-B42F-6BF81A52088B}" type="presParOf" srcId="{A5AF9676-B168-5A47-B8EB-603C2B691F92}" destId="{A57F5564-937C-A04B-B36B-B6D5400E574C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C1DE8-B193-4B49-9691-E3442B0476A9}">
      <dsp:nvSpPr>
        <dsp:cNvPr id="0" name=""/>
        <dsp:cNvSpPr/>
      </dsp:nvSpPr>
      <dsp:spPr>
        <a:xfrm>
          <a:off x="1172" y="0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CCCC50-FC3C-D94A-BBE1-F67AC9C695D3}">
      <dsp:nvSpPr>
        <dsp:cNvPr id="0" name=""/>
        <dsp:cNvSpPr/>
      </dsp:nvSpPr>
      <dsp:spPr>
        <a:xfrm>
          <a:off x="249713" y="900789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Understand the principles of Identity Federation and eduGAIN</a:t>
          </a:r>
          <a:endParaRPr lang="fr-FR" sz="1300" kern="1200" dirty="0"/>
        </a:p>
      </dsp:txBody>
      <dsp:txXfrm>
        <a:off x="293685" y="944761"/>
        <a:ext cx="1438809" cy="1413372"/>
      </dsp:txXfrm>
    </dsp:sp>
    <dsp:sp modelId="{127634CE-70C4-FD41-A813-0444308F5642}">
      <dsp:nvSpPr>
        <dsp:cNvPr id="0" name=""/>
        <dsp:cNvSpPr/>
      </dsp:nvSpPr>
      <dsp:spPr>
        <a:xfrm>
          <a:off x="1822012" y="567229"/>
          <a:ext cx="294086" cy="3668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100" kern="1200"/>
        </a:p>
      </dsp:txBody>
      <dsp:txXfrm>
        <a:off x="1822012" y="640600"/>
        <a:ext cx="205860" cy="220115"/>
      </dsp:txXfrm>
    </dsp:sp>
    <dsp:sp modelId="{C52A7C86-BFBA-D240-94FD-D6032F622DD6}">
      <dsp:nvSpPr>
        <dsp:cNvPr id="0" name=""/>
        <dsp:cNvSpPr/>
      </dsp:nvSpPr>
      <dsp:spPr>
        <a:xfrm>
          <a:off x="2368173" y="0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3833300"/>
            <a:satOff val="-21016"/>
            <a:lumOff val="22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4F0AE5-6EE8-FE4F-B033-A44F3B1DE3A0}">
      <dsp:nvSpPr>
        <dsp:cNvPr id="0" name=""/>
        <dsp:cNvSpPr/>
      </dsp:nvSpPr>
      <dsp:spPr>
        <a:xfrm>
          <a:off x="2616714" y="900789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Hands-on exercises: OpenLDAP, Shibboleth IdP, SP, DS …</a:t>
          </a:r>
        </a:p>
      </dsp:txBody>
      <dsp:txXfrm>
        <a:off x="2660686" y="944761"/>
        <a:ext cx="1438809" cy="1413372"/>
      </dsp:txXfrm>
    </dsp:sp>
    <dsp:sp modelId="{B1495FE2-07E5-0A43-9C2F-F11149817B25}">
      <dsp:nvSpPr>
        <dsp:cNvPr id="0" name=""/>
        <dsp:cNvSpPr/>
      </dsp:nvSpPr>
      <dsp:spPr>
        <a:xfrm>
          <a:off x="4189013" y="567229"/>
          <a:ext cx="294086" cy="3668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100" kern="1200"/>
        </a:p>
      </dsp:txBody>
      <dsp:txXfrm>
        <a:off x="4189013" y="640600"/>
        <a:ext cx="205860" cy="220115"/>
      </dsp:txXfrm>
    </dsp:sp>
    <dsp:sp modelId="{8D9A51F0-EB39-3F4C-8A71-887501C22835}">
      <dsp:nvSpPr>
        <dsp:cNvPr id="0" name=""/>
        <dsp:cNvSpPr/>
      </dsp:nvSpPr>
      <dsp:spPr>
        <a:xfrm>
          <a:off x="4735174" y="0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7666600"/>
            <a:satOff val="-42031"/>
            <a:lumOff val="45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9FA57A-39E0-D245-BA73-AC1B87624F24}">
      <dsp:nvSpPr>
        <dsp:cNvPr id="0" name=""/>
        <dsp:cNvSpPr/>
      </dsp:nvSpPr>
      <dsp:spPr>
        <a:xfrm>
          <a:off x="4983715" y="900789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Understand the role of Federation Operators and Policies to build a Federation &amp; join eduGAIN </a:t>
          </a:r>
        </a:p>
      </dsp:txBody>
      <dsp:txXfrm>
        <a:off x="5027687" y="944761"/>
        <a:ext cx="1438809" cy="1413372"/>
      </dsp:txXfrm>
    </dsp:sp>
    <dsp:sp modelId="{37DA1544-BAD5-9147-A08F-5D40FCABACA9}">
      <dsp:nvSpPr>
        <dsp:cNvPr id="0" name=""/>
        <dsp:cNvSpPr/>
      </dsp:nvSpPr>
      <dsp:spPr>
        <a:xfrm>
          <a:off x="6556014" y="567229"/>
          <a:ext cx="294086" cy="3668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6556014" y="640600"/>
        <a:ext cx="205860" cy="220115"/>
      </dsp:txXfrm>
    </dsp:sp>
    <dsp:sp modelId="{B91DD831-8DA0-C440-B638-E6A1E504845E}">
      <dsp:nvSpPr>
        <dsp:cNvPr id="0" name=""/>
        <dsp:cNvSpPr/>
      </dsp:nvSpPr>
      <dsp:spPr>
        <a:xfrm>
          <a:off x="7102175" y="0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F5564-937C-A04B-B36B-B6D5400E574C}">
      <dsp:nvSpPr>
        <dsp:cNvPr id="0" name=""/>
        <dsp:cNvSpPr/>
      </dsp:nvSpPr>
      <dsp:spPr>
        <a:xfrm>
          <a:off x="7350716" y="900789"/>
          <a:ext cx="1526753" cy="1501316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noProof="0" dirty="0"/>
            <a:t>Hands-on exercises: How to build and maintain a Identity Federation &amp; join eduGAIN</a:t>
          </a:r>
        </a:p>
      </dsp:txBody>
      <dsp:txXfrm>
        <a:off x="7394688" y="944761"/>
        <a:ext cx="1438809" cy="1413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8AE08-1CB4-B647-8648-DF43CBBA98C3}" type="datetimeFigureOut">
              <a:rPr lang="en-US" smtClean="0"/>
              <a:t>1/27/24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7978B-889D-7549-BBAF-135CE2614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7978B-889D-7549-BBAF-135CE26141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78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7978B-889D-7549-BBAF-135CE26141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12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7978B-889D-7549-BBAF-135CE26141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14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0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rcRect l="34639"/>
          <a:stretch/>
        </p:blipFill>
        <p:spPr bwMode="auto"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9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0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rcRect l="34639"/>
          <a:stretch/>
        </p:blipFill>
        <p:spPr bwMode="auto"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7EAA8-B7E5-4FC7-AB41-745FA14F2C83}" type="datetimeFigureOut">
              <a:rPr lang="en-GB"/>
              <a:t>27/01/2024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8E993-549D-46EE-BEB7-091808556954}" type="slidenum">
              <a:rPr lang="en-GB"/>
              <a:t>‹#›</a:t>
            </a:fld>
            <a:endParaRPr lang="en-GB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/>
          <a:srcRect l="29114" t="13460" r="32414" b="53353"/>
          <a:stretch/>
        </p:blipFill>
        <p:spPr bwMode="auto"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10"/>
          <p:cNvSpPr>
            <a:spLocks noAdjustHandles="1"/>
          </p:cNvSpPr>
          <p:nvPr userDrawn="1"/>
        </p:nvSpPr>
        <p:spPr bwMode="auto">
          <a:xfrm>
            <a:off x="882914" y="1834440"/>
            <a:ext cx="631137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b="1" i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Lorem Ipsum Dolor Sit Amet Sectetur Adipiscing Elit Vivamus</a:t>
            </a:r>
            <a:endParaRPr lang="en-US" sz="28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>
            <a:spLocks noAdjustHandles="1"/>
          </p:cNvSpPr>
          <p:nvPr userDrawn="1"/>
        </p:nvSpPr>
        <p:spPr bwMode="auto"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 sz="2400">
                <a:solidFill>
                  <a:schemeClr val="bg1"/>
                </a:solidFill>
                <a:latin typeface="+mn-lt"/>
              </a:rPr>
              <a:t>Subtitle (if applicable)</a:t>
            </a:r>
            <a:endParaRPr lang="en-GB" sz="240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en-GB" sz="2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Placeholder 6"/>
          <p:cNvSpPr>
            <a:spLocks noAdjustHandles="1"/>
          </p:cNvSpPr>
          <p:nvPr userDrawn="1"/>
        </p:nvSpPr>
        <p:spPr bwMode="auto"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0"/>
          <p:cNvPicPr>
            <a:picLocks noChangeAspect="1"/>
          </p:cNvPicPr>
          <p:nvPr userDrawn="1"/>
        </p:nvPicPr>
        <p:blipFill>
          <a:blip r:embed="rId5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  <p:sp>
        <p:nvSpPr>
          <p:cNvPr id="14" name="Text Placeholder 6"/>
          <p:cNvSpPr>
            <a:spLocks noAdjustHandles="1"/>
          </p:cNvSpPr>
          <p:nvPr userDrawn="1"/>
        </p:nvSpPr>
        <p:spPr bwMode="auto"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200" b="1" i="0">
                <a:solidFill>
                  <a:schemeClr val="bg1"/>
                </a:solidFill>
                <a:latin typeface="+mn-lt"/>
              </a:rPr>
              <a:t>Name Surname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i="1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>
            <a:spLocks noAdjustHandles="1"/>
          </p:cNvSpPr>
          <p:nvPr userDrawn="1"/>
        </p:nvSpPr>
        <p:spPr bwMode="auto"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 Placeholder 6"/>
          <p:cNvSpPr>
            <a:spLocks noAdjustHandles="1"/>
          </p:cNvSpPr>
          <p:nvPr userDrawn="1"/>
        </p:nvSpPr>
        <p:spPr bwMode="auto"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b="0">
                <a:solidFill>
                  <a:schemeClr val="bg1"/>
                </a:solidFill>
                <a:latin typeface="+mn-lt"/>
              </a:rPr>
              <a:t>Public / Confidential / Restricted</a:t>
            </a:r>
            <a:endParaRPr lang="en-GB" sz="1000" b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TextBox 3"/>
          <p:cNvSpPr>
            <a:spLocks noAdjustHandles="1"/>
          </p:cNvSpPr>
          <p:nvPr userDrawn="1"/>
        </p:nvSpPr>
        <p:spPr bwMode="auto"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fld id="{C291A8E1-EA52-46DB-B869-DB8F37812DDF}" type="slidenum">
              <a:rPr lang="en-GB" sz="1200">
                <a:solidFill>
                  <a:srgbClr val="065081"/>
                </a:solidFill>
                <a:latin typeface="+mn-lt"/>
              </a:rPr>
              <a:t>‹#›</a:t>
            </a:fld>
            <a:endParaRPr lang="en-GB" sz="120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lang="en-GB" sz="3200" b="1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7EAA8-B7E5-4FC7-AB41-745FA14F2C83}" type="datetimeFigureOut">
              <a:rPr lang="en-GB"/>
              <a:t>27/01/2024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8E993-549D-46EE-BEB7-091808556954}" type="slidenum">
              <a:rPr lang="en-GB"/>
              <a:t>‹#›</a:t>
            </a:fld>
            <a:endParaRPr lang="en-GB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3"/>
          <a:srcRect l="29114" t="13460" r="32414" b="53353"/>
          <a:stretch/>
        </p:blipFill>
        <p:spPr bwMode="auto"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10"/>
          <p:cNvSpPr>
            <a:spLocks noAdjustHandles="1"/>
          </p:cNvSpPr>
          <p:nvPr userDrawn="1"/>
        </p:nvSpPr>
        <p:spPr bwMode="auto">
          <a:xfrm>
            <a:off x="998895" y="2538238"/>
            <a:ext cx="608710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400" b="1">
                <a:solidFill>
                  <a:schemeClr val="bg1"/>
                </a:solidFill>
                <a:latin typeface="+mn-lt"/>
              </a:rPr>
              <a:t>Thank you</a:t>
            </a:r>
          </a:p>
        </p:txBody>
      </p:sp>
      <p:sp>
        <p:nvSpPr>
          <p:cNvPr id="11" name="Text Placeholder 6"/>
          <p:cNvSpPr>
            <a:spLocks noAdjustHandles="1"/>
          </p:cNvSpPr>
          <p:nvPr userDrawn="1"/>
        </p:nvSpPr>
        <p:spPr bwMode="auto"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Placeholder 6"/>
          <p:cNvSpPr>
            <a:spLocks noAdjustHandles="1"/>
          </p:cNvSpPr>
          <p:nvPr userDrawn="1"/>
        </p:nvSpPr>
        <p:spPr bwMode="auto"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3"/>
          <p:cNvSpPr>
            <a:spLocks noAdjustHandles="1"/>
          </p:cNvSpPr>
          <p:nvPr userDrawn="1"/>
        </p:nvSpPr>
        <p:spPr bwMode="auto"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GÉANT Association on behalf of the GN4 Phase 3 project (GN4-3).</a:t>
            </a:r>
            <a:endParaRPr/>
          </a:p>
          <a:p>
            <a:pPr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 research leading to these results has received funding from</a:t>
            </a:r>
            <a:endParaRPr/>
          </a:p>
          <a:p>
            <a:pPr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 userDrawn="1"/>
        </p:nvPicPr>
        <p:blipFill>
          <a:blip r:embed="rId5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anasschabli/ubuntunettrain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tiff"/><Relationship Id="rId13" Type="http://schemas.openxmlformats.org/officeDocument/2006/relationships/image" Target="../media/image5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7.tif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6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55.tiff"/><Relationship Id="rId1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nass.chabli@renater.fr" TargetMode="External"/><Relationship Id="rId2" Type="http://schemas.openxmlformats.org/officeDocument/2006/relationships/hyperlink" Target="https://join.slack.com/t/ubuntunetfedo-q6v9859/shared_invite/zt-2as3lyqqp-RnaivDzCP_m~aTSMT31L_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endParaRPr lang="en-GB" sz="400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Title Placeholder 1"/>
          <p:cNvSpPr>
            <a:spLocks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lang="en-GB" sz="3200" b="1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7" name="Text Placeholder 2"/>
          <p:cNvSpPr>
            <a:spLocks/>
          </p:cNvSpPr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/>
          </p:cNvSpPr>
          <p:nvPr/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22D7EAA8-B7E5-4FC7-AB41-745FA14F2C83}" type="datetimeFigureOut">
              <a:rPr lang="en-GB"/>
              <a:t>27/01/2024</a:t>
            </a:fld>
            <a:endParaRPr lang="en-GB"/>
          </a:p>
        </p:txBody>
      </p:sp>
      <p:sp>
        <p:nvSpPr>
          <p:cNvPr id="9" name="Slide Number Placeholder 5"/>
          <p:cNvSpPr>
            <a:spLocks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F98E993-549D-46EE-BEB7-091808556954}" type="slidenum">
              <a:rPr lang="en-GB"/>
              <a:t>1</a:t>
            </a:fld>
            <a:endParaRPr lang="en-GB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2"/>
          <a:srcRect l="29114" t="13460" r="32414" b="53353"/>
          <a:stretch/>
        </p:blipFill>
        <p:spPr bwMode="auto">
          <a:xfrm flipH="1">
            <a:off x="-16809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1" name="Text Placeholder 10"/>
          <p:cNvSpPr>
            <a:spLocks/>
          </p:cNvSpPr>
          <p:nvPr/>
        </p:nvSpPr>
        <p:spPr bwMode="auto">
          <a:xfrm>
            <a:off x="882914" y="1834440"/>
            <a:ext cx="631137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dirty="0" err="1">
                <a:solidFill>
                  <a:schemeClr val="bg1"/>
                </a:solidFill>
              </a:rPr>
              <a:t>UbuntuNet</a:t>
            </a:r>
            <a:r>
              <a:rPr lang="en-GB" sz="2800" dirty="0">
                <a:solidFill>
                  <a:schemeClr val="bg1"/>
                </a:solidFill>
              </a:rPr>
              <a:t> Alliance-  Identity Federation Training 29/01/2024</a:t>
            </a:r>
            <a:endParaRPr dirty="0"/>
          </a:p>
        </p:txBody>
      </p:sp>
      <p:sp>
        <p:nvSpPr>
          <p:cNvPr id="12" name="Text Placeholder 6"/>
          <p:cNvSpPr>
            <a:spLocks/>
          </p:cNvSpPr>
          <p:nvPr/>
        </p:nvSpPr>
        <p:spPr bwMode="auto"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13" name="Text Placeholder 6"/>
          <p:cNvSpPr>
            <a:spLocks/>
          </p:cNvSpPr>
          <p:nvPr/>
        </p:nvSpPr>
        <p:spPr bwMode="auto"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3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  <p:sp>
        <p:nvSpPr>
          <p:cNvPr id="15" name="Text Placeholder 6"/>
          <p:cNvSpPr>
            <a:spLocks/>
          </p:cNvSpPr>
          <p:nvPr/>
        </p:nvSpPr>
        <p:spPr bwMode="auto"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2200" b="1" dirty="0">
                <a:solidFill>
                  <a:schemeClr val="bg1"/>
                </a:solidFill>
              </a:rPr>
              <a:t>GN5-1-WP5-eduGAIN</a:t>
            </a:r>
            <a:r>
              <a:rPr lang="fr-FR" sz="2000" dirty="0">
                <a:solidFill>
                  <a:schemeClr val="bg1"/>
                </a:solidFill>
              </a:rPr>
              <a:t>:</a:t>
            </a:r>
            <a:endParaRPr lang="en-US" sz="22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 err="1">
                <a:solidFill>
                  <a:schemeClr val="bg1"/>
                </a:solidFill>
              </a:rPr>
              <a:t>Anass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Chabli</a:t>
            </a:r>
            <a:r>
              <a:rPr lang="en-US" sz="1800" dirty="0">
                <a:solidFill>
                  <a:schemeClr val="bg1"/>
                </a:solidFill>
              </a:rPr>
              <a:t> (RENATER) : Team leader &amp; Trainer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>
                <a:solidFill>
                  <a:schemeClr val="bg1"/>
                </a:solidFill>
              </a:rPr>
              <a:t>Mario </a:t>
            </a:r>
            <a:r>
              <a:rPr lang="en-US" sz="1800" dirty="0" err="1">
                <a:solidFill>
                  <a:schemeClr val="bg1"/>
                </a:solidFill>
              </a:rPr>
              <a:t>Reale</a:t>
            </a:r>
            <a:r>
              <a:rPr lang="en-US" sz="1800" dirty="0">
                <a:solidFill>
                  <a:schemeClr val="bg1"/>
                </a:solidFill>
              </a:rPr>
              <a:t> (GÉANT) : Trainer </a:t>
            </a:r>
            <a:endParaRPr lang="en-GB" sz="2000" i="1" cap="all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800" dirty="0">
                <a:solidFill>
                  <a:schemeClr val="bg1"/>
                </a:solidFill>
              </a:rPr>
              <a:t>Marco </a:t>
            </a:r>
            <a:r>
              <a:rPr lang="en-GB" sz="1800" dirty="0" err="1">
                <a:solidFill>
                  <a:schemeClr val="bg1"/>
                </a:solidFill>
              </a:rPr>
              <a:t>Malavolti</a:t>
            </a:r>
            <a:r>
              <a:rPr lang="en-GB" sz="1800" dirty="0">
                <a:solidFill>
                  <a:schemeClr val="bg1"/>
                </a:solidFill>
              </a:rPr>
              <a:t> (GARR) : Trainer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800" dirty="0">
                <a:solidFill>
                  <a:schemeClr val="bg1"/>
                </a:solidFill>
              </a:rPr>
              <a:t>Katarina </a:t>
            </a:r>
            <a:r>
              <a:rPr lang="en-GB" sz="1800" dirty="0" err="1">
                <a:solidFill>
                  <a:schemeClr val="bg1"/>
                </a:solidFill>
              </a:rPr>
              <a:t>simonovic</a:t>
            </a:r>
            <a:r>
              <a:rPr lang="en-GB" sz="1800" dirty="0">
                <a:solidFill>
                  <a:schemeClr val="bg1"/>
                </a:solidFill>
              </a:rPr>
              <a:t> (AMRES) : Trainer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800" dirty="0" err="1">
                <a:solidFill>
                  <a:schemeClr val="bg1"/>
                </a:solidFill>
              </a:rPr>
              <a:t>Andrijana</a:t>
            </a:r>
            <a:r>
              <a:rPr lang="en-GB" sz="1800" dirty="0">
                <a:solidFill>
                  <a:schemeClr val="bg1"/>
                </a:solidFill>
              </a:rPr>
              <a:t> </a:t>
            </a:r>
            <a:r>
              <a:rPr lang="en-GB" sz="1800" dirty="0" err="1">
                <a:solidFill>
                  <a:schemeClr val="bg1"/>
                </a:solidFill>
              </a:rPr>
              <a:t>todosijevic</a:t>
            </a:r>
            <a:r>
              <a:rPr lang="en-GB" sz="1800" dirty="0">
                <a:solidFill>
                  <a:schemeClr val="bg1"/>
                </a:solidFill>
              </a:rPr>
              <a:t> (AMRES):  Trainer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6" name="Text Placeholder 6"/>
          <p:cNvSpPr>
            <a:spLocks/>
          </p:cNvSpPr>
          <p:nvPr/>
        </p:nvSpPr>
        <p:spPr bwMode="auto"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200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sz="2900"/>
              <a:t>Training Context</a:t>
            </a:r>
            <a:endParaRPr sz="290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100495" y="1346199"/>
            <a:ext cx="9084905" cy="4870761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4999"/>
              </a:lnSpc>
              <a:buNone/>
              <a:defRPr/>
            </a:pPr>
            <a:r>
              <a:rPr lang="en-US" sz="1800" u="sng" dirty="0"/>
              <a:t>Objectives :</a:t>
            </a:r>
            <a:endParaRPr lang="en-US" sz="1800" dirty="0"/>
          </a:p>
          <a:p>
            <a:pPr lvl="1">
              <a:lnSpc>
                <a:spcPct val="104999"/>
              </a:lnSpc>
              <a:defRPr/>
            </a:pPr>
            <a:r>
              <a:rPr lang="en-US" sz="1800" dirty="0"/>
              <a:t>Provide Federation Operators with knowledge and best practices on how to build and maintain a (national) federation and interconnect with eduGAIN. </a:t>
            </a:r>
          </a:p>
          <a:p>
            <a:pPr lvl="1">
              <a:lnSpc>
                <a:spcPct val="104999"/>
              </a:lnSpc>
              <a:defRPr/>
            </a:pPr>
            <a:r>
              <a:rPr lang="en-US" sz="1800" dirty="0"/>
              <a:t>This training covers </a:t>
            </a:r>
            <a:r>
              <a:rPr lang="en-US" sz="1800" b="1" dirty="0"/>
              <a:t>Identity Federation concepts </a:t>
            </a:r>
            <a:r>
              <a:rPr lang="en-US" sz="1800" dirty="0"/>
              <a:t>and </a:t>
            </a:r>
            <a:r>
              <a:rPr lang="en-US" sz="1800" b="1" dirty="0"/>
              <a:t>hands-on exercises.</a:t>
            </a:r>
          </a:p>
          <a:p>
            <a:pPr lvl="1">
              <a:lnSpc>
                <a:spcPct val="104999"/>
              </a:lnSpc>
              <a:defRPr/>
            </a:pPr>
            <a:endParaRPr lang="en-US" sz="1800" dirty="0"/>
          </a:p>
          <a:p>
            <a:pPr marL="0" indent="0">
              <a:lnSpc>
                <a:spcPct val="104999"/>
              </a:lnSpc>
              <a:buNone/>
              <a:defRPr/>
            </a:pPr>
            <a:r>
              <a:rPr lang="en-US" sz="1800" u="sng" dirty="0"/>
              <a:t>Target Audience :</a:t>
            </a:r>
            <a:endParaRPr lang="en-US" sz="1800" dirty="0"/>
          </a:p>
          <a:p>
            <a:pPr lvl="1">
              <a:lnSpc>
                <a:spcPct val="104999"/>
              </a:lnSpc>
              <a:defRPr/>
            </a:pPr>
            <a:r>
              <a:rPr lang="en-US" sz="1800" dirty="0"/>
              <a:t>This training workshop is mainly </a:t>
            </a:r>
            <a:r>
              <a:rPr lang="en-US" sz="1800" b="1" dirty="0"/>
              <a:t>for NRENs operating a federation </a:t>
            </a:r>
            <a:r>
              <a:rPr lang="en-US" sz="1800" dirty="0"/>
              <a:t>from the </a:t>
            </a:r>
            <a:r>
              <a:rPr lang="en-US" sz="1800" b="1" dirty="0" err="1"/>
              <a:t>UbuntuNet</a:t>
            </a:r>
            <a:r>
              <a:rPr lang="en-US" sz="1800" b="1" dirty="0"/>
              <a:t> Alliance.</a:t>
            </a:r>
          </a:p>
          <a:p>
            <a:pPr lvl="1">
              <a:lnSpc>
                <a:spcPct val="104999"/>
              </a:lnSpc>
              <a:defRPr/>
            </a:pPr>
            <a:endParaRPr lang="en-US" sz="1800" b="1" dirty="0"/>
          </a:p>
          <a:p>
            <a:pPr marL="0" indent="0">
              <a:lnSpc>
                <a:spcPct val="104999"/>
              </a:lnSpc>
              <a:buNone/>
              <a:defRPr/>
            </a:pPr>
            <a:r>
              <a:rPr lang="en-US" sz="1800" u="sng" dirty="0"/>
              <a:t>Who are we ? :</a:t>
            </a:r>
          </a:p>
          <a:p>
            <a:pPr lvl="1">
              <a:lnSpc>
                <a:spcPct val="104999"/>
              </a:lnSpc>
              <a:defRPr/>
            </a:pPr>
            <a:r>
              <a:rPr lang="en-US" sz="1800" b="1" dirty="0" err="1"/>
              <a:t>Anass</a:t>
            </a:r>
            <a:r>
              <a:rPr lang="en-US" sz="1800" b="1" dirty="0"/>
              <a:t> </a:t>
            </a:r>
          </a:p>
          <a:p>
            <a:pPr lvl="1">
              <a:lnSpc>
                <a:spcPct val="104999"/>
              </a:lnSpc>
              <a:defRPr/>
            </a:pPr>
            <a:endParaRPr lang="en-US" sz="1800" b="1" dirty="0"/>
          </a:p>
          <a:p>
            <a:pPr lvl="1">
              <a:lnSpc>
                <a:spcPct val="104999"/>
              </a:lnSpc>
              <a:defRPr/>
            </a:pPr>
            <a:r>
              <a:rPr lang="en-US" sz="1800" b="1" dirty="0" err="1"/>
              <a:t>Andrijana</a:t>
            </a:r>
            <a:r>
              <a:rPr lang="en-US" sz="1800" b="1" dirty="0"/>
              <a:t> </a:t>
            </a:r>
          </a:p>
          <a:p>
            <a:pPr lvl="1">
              <a:lnSpc>
                <a:spcPct val="104999"/>
              </a:lnSpc>
              <a:defRPr/>
            </a:pPr>
            <a:r>
              <a:rPr lang="en-US" sz="1800" b="1" dirty="0"/>
              <a:t>Katarina </a:t>
            </a:r>
          </a:p>
          <a:p>
            <a:pPr lvl="1">
              <a:lnSpc>
                <a:spcPct val="104999"/>
              </a:lnSpc>
              <a:defRPr/>
            </a:pPr>
            <a:endParaRPr lang="en-US" sz="1800" b="1" dirty="0"/>
          </a:p>
          <a:p>
            <a:pPr lvl="1">
              <a:lnSpc>
                <a:spcPct val="104999"/>
              </a:lnSpc>
              <a:defRPr/>
            </a:pPr>
            <a:r>
              <a:rPr lang="en-US" sz="1800" b="1" dirty="0"/>
              <a:t>Mario</a:t>
            </a:r>
          </a:p>
          <a:p>
            <a:pPr lvl="1">
              <a:lnSpc>
                <a:spcPct val="104999"/>
              </a:lnSpc>
              <a:defRPr/>
            </a:pPr>
            <a:endParaRPr lang="en-US" sz="1800" b="1" dirty="0"/>
          </a:p>
          <a:p>
            <a:pPr lvl="1">
              <a:lnSpc>
                <a:spcPct val="104999"/>
              </a:lnSpc>
              <a:defRPr/>
            </a:pPr>
            <a:r>
              <a:rPr lang="en-US" sz="1800" b="1" dirty="0"/>
              <a:t>Marco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93701F-0F43-28A5-B254-11EE898F20E7}"/>
              </a:ext>
            </a:extLst>
          </p:cNvPr>
          <p:cNvSpPr txBox="1"/>
          <p:nvPr/>
        </p:nvSpPr>
        <p:spPr>
          <a:xfrm>
            <a:off x="858982" y="46966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/>
          </a:p>
        </p:txBody>
      </p:sp>
      <p:pic>
        <p:nvPicPr>
          <p:cNvPr id="3074" name="Picture 2" descr="Sapeur Pompier, Feu, Pompier, Tuyau">
            <a:extLst>
              <a:ext uri="{FF2B5EF4-FFF2-40B4-BE49-F238E27FC236}">
                <a16:creationId xmlns:a16="http://schemas.microsoft.com/office/drawing/2014/main" id="{C7F8B9F4-F3D8-2423-8CD0-CD47AE366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679" y="3557527"/>
            <a:ext cx="849842" cy="103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>
            <a:extLst>
              <a:ext uri="{FF2B5EF4-FFF2-40B4-BE49-F238E27FC236}">
                <a16:creationId xmlns:a16="http://schemas.microsoft.com/office/drawing/2014/main" id="{67CD99C4-0A32-DE73-11FF-05ED214CDB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FR"/>
          </a:p>
        </p:txBody>
      </p:sp>
      <p:pic>
        <p:nvPicPr>
          <p:cNvPr id="3086" name="Picture 14" descr="Christophe Colomb, Portrait">
            <a:extLst>
              <a:ext uri="{FF2B5EF4-FFF2-40B4-BE49-F238E27FC236}">
                <a16:creationId xmlns:a16="http://schemas.microsoft.com/office/drawing/2014/main" id="{C6E4818D-F5B4-0E15-DFC4-28AC7BE81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67" y="5212522"/>
            <a:ext cx="849842" cy="97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Enfant, Étudier, Livre, Figure">
            <a:extLst>
              <a:ext uri="{FF2B5EF4-FFF2-40B4-BE49-F238E27FC236}">
                <a16:creationId xmlns:a16="http://schemas.microsoft.com/office/drawing/2014/main" id="{03948A4E-4C73-8328-28F7-ECC440E12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699" y="4659579"/>
            <a:ext cx="849842" cy="84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Wonder Woman, Fille, Super, Super-Héros">
            <a:extLst>
              <a:ext uri="{FF2B5EF4-FFF2-40B4-BE49-F238E27FC236}">
                <a16:creationId xmlns:a16="http://schemas.microsoft.com/office/drawing/2014/main" id="{B921910F-82E7-BAD1-BB28-FB3B4E67D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690" y="4241188"/>
            <a:ext cx="802029" cy="103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1578F1-EBFB-70BF-C36F-5F3CA95193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6323" y="5294474"/>
            <a:ext cx="1016361" cy="1346199"/>
          </a:xfrm>
          <a:prstGeom prst="rect">
            <a:avLst/>
          </a:prstGeom>
        </p:spPr>
      </p:pic>
      <p:pic>
        <p:nvPicPr>
          <p:cNvPr id="1026" name="Picture 2" descr="Bannière, Drapeau, Italie">
            <a:extLst>
              <a:ext uri="{FF2B5EF4-FFF2-40B4-BE49-F238E27FC236}">
                <a16:creationId xmlns:a16="http://schemas.microsoft.com/office/drawing/2014/main" id="{CA6CAD2F-2C70-A57F-612A-F9973FFF3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819" y="5721395"/>
            <a:ext cx="667206" cy="44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ys-Bas, Drapeau, Pays Bas, Nation">
            <a:extLst>
              <a:ext uri="{FF2B5EF4-FFF2-40B4-BE49-F238E27FC236}">
                <a16:creationId xmlns:a16="http://schemas.microsoft.com/office/drawing/2014/main" id="{BACBD411-3B53-E717-225C-42D77DCCA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713" y="5274456"/>
            <a:ext cx="610171" cy="39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International, Bannière, Drapeau, Serbie">
            <a:extLst>
              <a:ext uri="{FF2B5EF4-FFF2-40B4-BE49-F238E27FC236}">
                <a16:creationId xmlns:a16="http://schemas.microsoft.com/office/drawing/2014/main" id="{064DB6A8-BD17-183A-F5D4-2FB39D503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697" y="4595502"/>
            <a:ext cx="711996" cy="40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annière, Drapeau, La France">
            <a:extLst>
              <a:ext uri="{FF2B5EF4-FFF2-40B4-BE49-F238E27FC236}">
                <a16:creationId xmlns:a16="http://schemas.microsoft.com/office/drawing/2014/main" id="{031CA640-591E-5DC2-061B-7D9BB7F6A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39" y="3924733"/>
            <a:ext cx="667939" cy="44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Cloud 1034">
            <a:extLst>
              <a:ext uri="{FF2B5EF4-FFF2-40B4-BE49-F238E27FC236}">
                <a16:creationId xmlns:a16="http://schemas.microsoft.com/office/drawing/2014/main" id="{524803D8-1956-7F64-2C8C-6A2A1D60C247}"/>
              </a:ext>
            </a:extLst>
          </p:cNvPr>
          <p:cNvSpPr/>
          <p:nvPr/>
        </p:nvSpPr>
        <p:spPr>
          <a:xfrm>
            <a:off x="4640386" y="3680738"/>
            <a:ext cx="2725612" cy="2364804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5C8BA2-B3E9-648E-D385-00AAF610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FR" dirty="0"/>
              <a:t>Concreatly, what are we going to do ?</a:t>
            </a:r>
          </a:p>
        </p:txBody>
      </p:sp>
      <p:pic>
        <p:nvPicPr>
          <p:cNvPr id="3076" name="Picture 4" descr="Blocs Lego, Duplo, Lego, Multicolore">
            <a:extLst>
              <a:ext uri="{FF2B5EF4-FFF2-40B4-BE49-F238E27FC236}">
                <a16:creationId xmlns:a16="http://schemas.microsoft.com/office/drawing/2014/main" id="{A3314FEB-2B39-735E-C0D5-9B1D6AC0C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865" y="1750504"/>
            <a:ext cx="3092704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4172D88-87D1-4EB8-0319-302FADA30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872" y="1278097"/>
            <a:ext cx="2780928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0DE2F5F8-A8D3-EAE0-2B50-43D4A5CB5BFC}"/>
              </a:ext>
            </a:extLst>
          </p:cNvPr>
          <p:cNvSpPr/>
          <p:nvPr/>
        </p:nvSpPr>
        <p:spPr>
          <a:xfrm>
            <a:off x="4883236" y="2470584"/>
            <a:ext cx="2592288" cy="5760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A0B6D8-97C5-C498-D87D-19113BDBF049}"/>
              </a:ext>
            </a:extLst>
          </p:cNvPr>
          <p:cNvSpPr txBox="1"/>
          <p:nvPr/>
        </p:nvSpPr>
        <p:spPr>
          <a:xfrm>
            <a:off x="5566047" y="2980612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11 hours </a:t>
            </a:r>
          </a:p>
        </p:txBody>
      </p:sp>
      <p:sp>
        <p:nvSpPr>
          <p:cNvPr id="5" name="Equals 4">
            <a:extLst>
              <a:ext uri="{FF2B5EF4-FFF2-40B4-BE49-F238E27FC236}">
                <a16:creationId xmlns:a16="http://schemas.microsoft.com/office/drawing/2014/main" id="{70A4BC1B-5399-43EF-48AA-E5C0E8087249}"/>
              </a:ext>
            </a:extLst>
          </p:cNvPr>
          <p:cNvSpPr/>
          <p:nvPr/>
        </p:nvSpPr>
        <p:spPr>
          <a:xfrm>
            <a:off x="2549708" y="4057123"/>
            <a:ext cx="1008112" cy="648072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tx1"/>
              </a:solidFill>
            </a:endParaRPr>
          </a:p>
        </p:txBody>
      </p:sp>
      <p:sp>
        <p:nvSpPr>
          <p:cNvPr id="6" name="Equals 5">
            <a:extLst>
              <a:ext uri="{FF2B5EF4-FFF2-40B4-BE49-F238E27FC236}">
                <a16:creationId xmlns:a16="http://schemas.microsoft.com/office/drawing/2014/main" id="{C3B5803E-E518-11D1-34E2-6A478382DF48}"/>
              </a:ext>
            </a:extLst>
          </p:cNvPr>
          <p:cNvSpPr/>
          <p:nvPr/>
        </p:nvSpPr>
        <p:spPr>
          <a:xfrm>
            <a:off x="8616280" y="4057123"/>
            <a:ext cx="1008112" cy="648072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tx1"/>
              </a:solidFill>
            </a:endParaRPr>
          </a:p>
        </p:txBody>
      </p:sp>
      <p:pic>
        <p:nvPicPr>
          <p:cNvPr id="1032" name="Picture 8" descr="Base De Données, Stockage, Données">
            <a:extLst>
              <a:ext uri="{FF2B5EF4-FFF2-40B4-BE49-F238E27FC236}">
                <a16:creationId xmlns:a16="http://schemas.microsoft.com/office/drawing/2014/main" id="{5BAAC39D-69C7-C93F-F074-948E93315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885" y="4355575"/>
            <a:ext cx="774359" cy="77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om, Étiquette De Nom, Signer">
            <a:extLst>
              <a:ext uri="{FF2B5EF4-FFF2-40B4-BE49-F238E27FC236}">
                <a16:creationId xmlns:a16="http://schemas.microsoft.com/office/drawing/2014/main" id="{AE560020-A67A-32C6-3439-9D23923E3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53" y="4445285"/>
            <a:ext cx="769203" cy="76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hercheur, Laboratoire, Coronavirus">
            <a:extLst>
              <a:ext uri="{FF2B5EF4-FFF2-40B4-BE49-F238E27FC236}">
                <a16:creationId xmlns:a16="http://schemas.microsoft.com/office/drawing/2014/main" id="{262B244E-1024-259E-B52C-6B89B40E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0" y="5278480"/>
            <a:ext cx="1008112" cy="65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La Toile, Domaine, Service">
            <a:extLst>
              <a:ext uri="{FF2B5EF4-FFF2-40B4-BE49-F238E27FC236}">
                <a16:creationId xmlns:a16="http://schemas.microsoft.com/office/drawing/2014/main" id="{2204C05D-63AA-CD8F-61AE-6DC5027E5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96" y="5198698"/>
            <a:ext cx="1343860" cy="78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moking, Animal, Oiseau, Livres">
            <a:extLst>
              <a:ext uri="{FF2B5EF4-FFF2-40B4-BE49-F238E27FC236}">
                <a16:creationId xmlns:a16="http://schemas.microsoft.com/office/drawing/2014/main" id="{96403B60-27EB-98A2-756F-7D85CAD75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584" y="5206348"/>
            <a:ext cx="752466" cy="76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29F551B-BB47-DBBF-35E5-9210FFAFDA36}"/>
              </a:ext>
            </a:extLst>
          </p:cNvPr>
          <p:cNvGrpSpPr/>
          <p:nvPr/>
        </p:nvGrpSpPr>
        <p:grpSpPr>
          <a:xfrm>
            <a:off x="8634182" y="4630235"/>
            <a:ext cx="1008112" cy="1865052"/>
            <a:chOff x="7854728" y="3961138"/>
            <a:chExt cx="1086222" cy="2191698"/>
          </a:xfrm>
        </p:grpSpPr>
        <p:pic>
          <p:nvPicPr>
            <p:cNvPr id="1046" name="Picture 22" descr="Clé, Trou De Serrure, Serrure, Blanche">
              <a:extLst>
                <a:ext uri="{FF2B5EF4-FFF2-40B4-BE49-F238E27FC236}">
                  <a16:creationId xmlns:a16="http://schemas.microsoft.com/office/drawing/2014/main" id="{007F6EAE-F7D3-D107-E264-D69B0D6B8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728" y="3980394"/>
              <a:ext cx="1086222" cy="2172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8" descr="La Toile, Domaine, Service">
              <a:extLst>
                <a:ext uri="{FF2B5EF4-FFF2-40B4-BE49-F238E27FC236}">
                  <a16:creationId xmlns:a16="http://schemas.microsoft.com/office/drawing/2014/main" id="{EAD9369C-507C-0115-080D-E55C2B6205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860" y="5765762"/>
              <a:ext cx="547392" cy="317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0" descr="Smoking, Animal, Oiseau, Livres">
              <a:extLst>
                <a:ext uri="{FF2B5EF4-FFF2-40B4-BE49-F238E27FC236}">
                  <a16:creationId xmlns:a16="http://schemas.microsoft.com/office/drawing/2014/main" id="{26C4E42F-CF7B-C35B-D449-9228AA6F1D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4822951"/>
              <a:ext cx="383018" cy="39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2" descr="Chercheur, Laboratoire, Coronavirus">
              <a:extLst>
                <a:ext uri="{FF2B5EF4-FFF2-40B4-BE49-F238E27FC236}">
                  <a16:creationId xmlns:a16="http://schemas.microsoft.com/office/drawing/2014/main" id="{FB3B2CF4-A197-48E8-0151-E7AC99682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2706" y="4470819"/>
              <a:ext cx="376656" cy="244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 descr="Base De Données, Stockage, Données">
              <a:extLst>
                <a:ext uri="{FF2B5EF4-FFF2-40B4-BE49-F238E27FC236}">
                  <a16:creationId xmlns:a16="http://schemas.microsoft.com/office/drawing/2014/main" id="{498E0799-E013-2C9B-57BD-730AB9DB6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5285745"/>
              <a:ext cx="376656" cy="376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" descr="Nom, Étiquette De Nom, Signer">
              <a:extLst>
                <a:ext uri="{FF2B5EF4-FFF2-40B4-BE49-F238E27FC236}">
                  <a16:creationId xmlns:a16="http://schemas.microsoft.com/office/drawing/2014/main" id="{3766075A-E0F2-DD11-079C-7103390D09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4143" y="3961138"/>
              <a:ext cx="547392" cy="547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79F833-69CE-2560-DF98-92725269AA2F}"/>
              </a:ext>
            </a:extLst>
          </p:cNvPr>
          <p:cNvGrpSpPr/>
          <p:nvPr/>
        </p:nvGrpSpPr>
        <p:grpSpPr>
          <a:xfrm rot="19878362">
            <a:off x="6187381" y="3853587"/>
            <a:ext cx="618776" cy="974564"/>
            <a:chOff x="7854728" y="3961138"/>
            <a:chExt cx="1086222" cy="2191698"/>
          </a:xfrm>
        </p:grpSpPr>
        <p:pic>
          <p:nvPicPr>
            <p:cNvPr id="15" name="Picture 22" descr="Clé, Trou De Serrure, Serrure, Blanche">
              <a:extLst>
                <a:ext uri="{FF2B5EF4-FFF2-40B4-BE49-F238E27FC236}">
                  <a16:creationId xmlns:a16="http://schemas.microsoft.com/office/drawing/2014/main" id="{634733FE-904D-FBB1-2104-21705B3BA9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728" y="3980394"/>
              <a:ext cx="1086222" cy="2172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8" descr="La Toile, Domaine, Service">
              <a:extLst>
                <a:ext uri="{FF2B5EF4-FFF2-40B4-BE49-F238E27FC236}">
                  <a16:creationId xmlns:a16="http://schemas.microsoft.com/office/drawing/2014/main" id="{E49BE220-4EC7-F99C-3449-E3CD4F8C8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860" y="5765762"/>
              <a:ext cx="547392" cy="317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0" descr="Smoking, Animal, Oiseau, Livres">
              <a:extLst>
                <a:ext uri="{FF2B5EF4-FFF2-40B4-BE49-F238E27FC236}">
                  <a16:creationId xmlns:a16="http://schemas.microsoft.com/office/drawing/2014/main" id="{DABA44C7-1E7E-9031-CAD1-454C1A0311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4822951"/>
              <a:ext cx="383018" cy="39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 descr="Chercheur, Laboratoire, Coronavirus">
              <a:extLst>
                <a:ext uri="{FF2B5EF4-FFF2-40B4-BE49-F238E27FC236}">
                  <a16:creationId xmlns:a16="http://schemas.microsoft.com/office/drawing/2014/main" id="{0D640334-D21E-94CE-919B-13614B720A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2706" y="4470819"/>
              <a:ext cx="376656" cy="244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Base De Données, Stockage, Données">
              <a:extLst>
                <a:ext uri="{FF2B5EF4-FFF2-40B4-BE49-F238E27FC236}">
                  <a16:creationId xmlns:a16="http://schemas.microsoft.com/office/drawing/2014/main" id="{984B652B-A523-B3A5-7BCB-F13B5EBBB6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5285745"/>
              <a:ext cx="376656" cy="376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" descr="Nom, Étiquette De Nom, Signer">
              <a:extLst>
                <a:ext uri="{FF2B5EF4-FFF2-40B4-BE49-F238E27FC236}">
                  <a16:creationId xmlns:a16="http://schemas.microsoft.com/office/drawing/2014/main" id="{7ACF4E5B-805A-0F4A-F406-D552DFB949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4143" y="3961138"/>
              <a:ext cx="547392" cy="547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7B9496E-5B49-5DE8-66CC-73B7A4E88EB8}"/>
              </a:ext>
            </a:extLst>
          </p:cNvPr>
          <p:cNvGrpSpPr/>
          <p:nvPr/>
        </p:nvGrpSpPr>
        <p:grpSpPr>
          <a:xfrm rot="20769322">
            <a:off x="7245601" y="4436674"/>
            <a:ext cx="1418545" cy="1524047"/>
            <a:chOff x="7093440" y="4837089"/>
            <a:chExt cx="1418545" cy="1524047"/>
          </a:xfrm>
        </p:grpSpPr>
        <p:sp>
          <p:nvSpPr>
            <p:cNvPr id="29" name="Right Arrow 28">
              <a:extLst>
                <a:ext uri="{FF2B5EF4-FFF2-40B4-BE49-F238E27FC236}">
                  <a16:creationId xmlns:a16="http://schemas.microsoft.com/office/drawing/2014/main" id="{284745D5-76DE-7514-B4FA-442438675A55}"/>
                </a:ext>
              </a:extLst>
            </p:cNvPr>
            <p:cNvSpPr/>
            <p:nvPr/>
          </p:nvSpPr>
          <p:spPr>
            <a:xfrm rot="13239457">
              <a:off x="7093440" y="48370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0" name="Right Arrow 29">
              <a:extLst>
                <a:ext uri="{FF2B5EF4-FFF2-40B4-BE49-F238E27FC236}">
                  <a16:creationId xmlns:a16="http://schemas.microsoft.com/office/drawing/2014/main" id="{B3E090EB-FC92-699F-7972-3B17DBEE353D}"/>
                </a:ext>
              </a:extLst>
            </p:cNvPr>
            <p:cNvSpPr/>
            <p:nvPr/>
          </p:nvSpPr>
          <p:spPr>
            <a:xfrm rot="13239457">
              <a:off x="7245840" y="49894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1" name="Right Arrow 30">
              <a:extLst>
                <a:ext uri="{FF2B5EF4-FFF2-40B4-BE49-F238E27FC236}">
                  <a16:creationId xmlns:a16="http://schemas.microsoft.com/office/drawing/2014/main" id="{2BE62E02-D404-55D9-4501-361F3D8E426A}"/>
                </a:ext>
              </a:extLst>
            </p:cNvPr>
            <p:cNvSpPr/>
            <p:nvPr/>
          </p:nvSpPr>
          <p:spPr>
            <a:xfrm rot="13239457">
              <a:off x="7398240" y="51418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2" name="Right Arrow 31">
              <a:extLst>
                <a:ext uri="{FF2B5EF4-FFF2-40B4-BE49-F238E27FC236}">
                  <a16:creationId xmlns:a16="http://schemas.microsoft.com/office/drawing/2014/main" id="{913922BF-5F0D-5676-E128-BB438D441552}"/>
                </a:ext>
              </a:extLst>
            </p:cNvPr>
            <p:cNvSpPr/>
            <p:nvPr/>
          </p:nvSpPr>
          <p:spPr>
            <a:xfrm rot="13239457">
              <a:off x="7550640" y="52942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3" name="Right Arrow 32">
              <a:extLst>
                <a:ext uri="{FF2B5EF4-FFF2-40B4-BE49-F238E27FC236}">
                  <a16:creationId xmlns:a16="http://schemas.microsoft.com/office/drawing/2014/main" id="{2D7823CD-925B-0CD3-E3F1-2627EDE80DF5}"/>
                </a:ext>
              </a:extLst>
            </p:cNvPr>
            <p:cNvSpPr/>
            <p:nvPr/>
          </p:nvSpPr>
          <p:spPr>
            <a:xfrm rot="13239457">
              <a:off x="7703040" y="54466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552A7192-1642-8CE0-42A6-9B7C637B2DE7}"/>
                </a:ext>
              </a:extLst>
            </p:cNvPr>
            <p:cNvSpPr/>
            <p:nvPr/>
          </p:nvSpPr>
          <p:spPr>
            <a:xfrm rot="13239457">
              <a:off x="7855440" y="55990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5" name="Right Arrow 34">
              <a:extLst>
                <a:ext uri="{FF2B5EF4-FFF2-40B4-BE49-F238E27FC236}">
                  <a16:creationId xmlns:a16="http://schemas.microsoft.com/office/drawing/2014/main" id="{750F0650-6DA4-3694-215A-742E7A712992}"/>
                </a:ext>
              </a:extLst>
            </p:cNvPr>
            <p:cNvSpPr/>
            <p:nvPr/>
          </p:nvSpPr>
          <p:spPr>
            <a:xfrm rot="13239457">
              <a:off x="8007840" y="57514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C47683B9-F403-0C0B-5AFB-D85C7A91CCF0}"/>
                </a:ext>
              </a:extLst>
            </p:cNvPr>
            <p:cNvSpPr/>
            <p:nvPr/>
          </p:nvSpPr>
          <p:spPr>
            <a:xfrm rot="13239457">
              <a:off x="8160240" y="59038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37" name="Right Arrow 36">
              <a:extLst>
                <a:ext uri="{FF2B5EF4-FFF2-40B4-BE49-F238E27FC236}">
                  <a16:creationId xmlns:a16="http://schemas.microsoft.com/office/drawing/2014/main" id="{29DA0149-F7B8-0FFB-3DE6-1E33DF8A4C68}"/>
                </a:ext>
              </a:extLst>
            </p:cNvPr>
            <p:cNvSpPr/>
            <p:nvPr/>
          </p:nvSpPr>
          <p:spPr>
            <a:xfrm rot="13239457">
              <a:off x="8312640" y="60562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pic>
        <p:nvPicPr>
          <p:cNvPr id="1048" name="Picture 24" descr="Terre, Monde, Nature, Planète, Globe">
            <a:extLst>
              <a:ext uri="{FF2B5EF4-FFF2-40B4-BE49-F238E27FC236}">
                <a16:creationId xmlns:a16="http://schemas.microsoft.com/office/drawing/2014/main" id="{3973696A-909E-7AB3-FC23-1399A34CB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754" y="4265222"/>
            <a:ext cx="988541" cy="98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65D5FD5B-B018-D11A-88E2-BB783AE6CD92}"/>
              </a:ext>
            </a:extLst>
          </p:cNvPr>
          <p:cNvGrpSpPr/>
          <p:nvPr/>
        </p:nvGrpSpPr>
        <p:grpSpPr>
          <a:xfrm rot="2202907">
            <a:off x="4953260" y="3855322"/>
            <a:ext cx="618776" cy="974564"/>
            <a:chOff x="7854728" y="3961138"/>
            <a:chExt cx="1086222" cy="2191698"/>
          </a:xfrm>
        </p:grpSpPr>
        <p:pic>
          <p:nvPicPr>
            <p:cNvPr id="39" name="Picture 22" descr="Clé, Trou De Serrure, Serrure, Blanche">
              <a:extLst>
                <a:ext uri="{FF2B5EF4-FFF2-40B4-BE49-F238E27FC236}">
                  <a16:creationId xmlns:a16="http://schemas.microsoft.com/office/drawing/2014/main" id="{08F3B7C2-9EBE-E959-2429-36E701EA1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728" y="3980394"/>
              <a:ext cx="1086222" cy="2172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8" descr="La Toile, Domaine, Service">
              <a:extLst>
                <a:ext uri="{FF2B5EF4-FFF2-40B4-BE49-F238E27FC236}">
                  <a16:creationId xmlns:a16="http://schemas.microsoft.com/office/drawing/2014/main" id="{46434879-A865-52F6-7F21-1E2DB7F5C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860" y="5765762"/>
              <a:ext cx="547392" cy="317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20" descr="Smoking, Animal, Oiseau, Livres">
              <a:extLst>
                <a:ext uri="{FF2B5EF4-FFF2-40B4-BE49-F238E27FC236}">
                  <a16:creationId xmlns:a16="http://schemas.microsoft.com/office/drawing/2014/main" id="{34110F09-1632-F65C-525A-A5CA4852C2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4822951"/>
              <a:ext cx="383018" cy="39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2" descr="Chercheur, Laboratoire, Coronavirus">
              <a:extLst>
                <a:ext uri="{FF2B5EF4-FFF2-40B4-BE49-F238E27FC236}">
                  <a16:creationId xmlns:a16="http://schemas.microsoft.com/office/drawing/2014/main" id="{4B608E89-3035-4920-BED7-6B6676A2D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2706" y="4470819"/>
              <a:ext cx="376656" cy="244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8" descr="Base De Données, Stockage, Données">
              <a:extLst>
                <a:ext uri="{FF2B5EF4-FFF2-40B4-BE49-F238E27FC236}">
                  <a16:creationId xmlns:a16="http://schemas.microsoft.com/office/drawing/2014/main" id="{FDDB7A81-E958-8B8C-D13D-4CB6CB51BD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5285745"/>
              <a:ext cx="376656" cy="376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Nom, Étiquette De Nom, Signer">
              <a:extLst>
                <a:ext uri="{FF2B5EF4-FFF2-40B4-BE49-F238E27FC236}">
                  <a16:creationId xmlns:a16="http://schemas.microsoft.com/office/drawing/2014/main" id="{532F9216-BEA8-682E-654D-45452F43AA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4143" y="3961138"/>
              <a:ext cx="547392" cy="547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CCE3F65-64C2-62C4-B473-18671DA8F208}"/>
              </a:ext>
            </a:extLst>
          </p:cNvPr>
          <p:cNvGrpSpPr/>
          <p:nvPr/>
        </p:nvGrpSpPr>
        <p:grpSpPr>
          <a:xfrm rot="19655342">
            <a:off x="5036475" y="4903948"/>
            <a:ext cx="618776" cy="974564"/>
            <a:chOff x="7854728" y="3961138"/>
            <a:chExt cx="1086222" cy="2191698"/>
          </a:xfrm>
        </p:grpSpPr>
        <p:pic>
          <p:nvPicPr>
            <p:cNvPr id="46" name="Picture 22" descr="Clé, Trou De Serrure, Serrure, Blanche">
              <a:extLst>
                <a:ext uri="{FF2B5EF4-FFF2-40B4-BE49-F238E27FC236}">
                  <a16:creationId xmlns:a16="http://schemas.microsoft.com/office/drawing/2014/main" id="{6905C38C-8F5A-BE84-7E69-BB95EDF53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728" y="3980394"/>
              <a:ext cx="1086222" cy="2172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8" descr="La Toile, Domaine, Service">
              <a:extLst>
                <a:ext uri="{FF2B5EF4-FFF2-40B4-BE49-F238E27FC236}">
                  <a16:creationId xmlns:a16="http://schemas.microsoft.com/office/drawing/2014/main" id="{218EAC62-6EE3-4AE3-9EB1-D8BD78910A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860" y="5765762"/>
              <a:ext cx="547392" cy="317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20" descr="Smoking, Animal, Oiseau, Livres">
              <a:extLst>
                <a:ext uri="{FF2B5EF4-FFF2-40B4-BE49-F238E27FC236}">
                  <a16:creationId xmlns:a16="http://schemas.microsoft.com/office/drawing/2014/main" id="{7F5AE9F2-0351-FAB3-D9E5-B507647110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4822951"/>
              <a:ext cx="383018" cy="39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2" descr="Chercheur, Laboratoire, Coronavirus">
              <a:extLst>
                <a:ext uri="{FF2B5EF4-FFF2-40B4-BE49-F238E27FC236}">
                  <a16:creationId xmlns:a16="http://schemas.microsoft.com/office/drawing/2014/main" id="{6DF2AE34-9203-EE4C-72B6-7F6953D92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2706" y="4470819"/>
              <a:ext cx="376656" cy="244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8" descr="Base De Données, Stockage, Données">
              <a:extLst>
                <a:ext uri="{FF2B5EF4-FFF2-40B4-BE49-F238E27FC236}">
                  <a16:creationId xmlns:a16="http://schemas.microsoft.com/office/drawing/2014/main" id="{43EC7AF6-584F-114A-F6E6-C22D0FE102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5285745"/>
              <a:ext cx="376656" cy="376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0" descr="Nom, Étiquette De Nom, Signer">
              <a:extLst>
                <a:ext uri="{FF2B5EF4-FFF2-40B4-BE49-F238E27FC236}">
                  <a16:creationId xmlns:a16="http://schemas.microsoft.com/office/drawing/2014/main" id="{A30069AC-32E1-6287-7A34-9E111A4E5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4143" y="3961138"/>
              <a:ext cx="547392" cy="547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D7F4850-6038-B970-D579-34F6F004CF98}"/>
              </a:ext>
            </a:extLst>
          </p:cNvPr>
          <p:cNvGrpSpPr/>
          <p:nvPr/>
        </p:nvGrpSpPr>
        <p:grpSpPr>
          <a:xfrm rot="2518085">
            <a:off x="6159973" y="4875606"/>
            <a:ext cx="618776" cy="974564"/>
            <a:chOff x="7854728" y="3961138"/>
            <a:chExt cx="1086222" cy="2191698"/>
          </a:xfrm>
        </p:grpSpPr>
        <p:pic>
          <p:nvPicPr>
            <p:cNvPr id="53" name="Picture 22" descr="Clé, Trou De Serrure, Serrure, Blanche">
              <a:extLst>
                <a:ext uri="{FF2B5EF4-FFF2-40B4-BE49-F238E27FC236}">
                  <a16:creationId xmlns:a16="http://schemas.microsoft.com/office/drawing/2014/main" id="{4A525C2D-CDED-3C64-7B31-064D78BB84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728" y="3980394"/>
              <a:ext cx="1086222" cy="2172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18" descr="La Toile, Domaine, Service">
              <a:extLst>
                <a:ext uri="{FF2B5EF4-FFF2-40B4-BE49-F238E27FC236}">
                  <a16:creationId xmlns:a16="http://schemas.microsoft.com/office/drawing/2014/main" id="{B4DB00EC-12BE-CBED-FE18-EBF72178B3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7860" y="5765762"/>
              <a:ext cx="547392" cy="317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0" descr="Smoking, Animal, Oiseau, Livres">
              <a:extLst>
                <a:ext uri="{FF2B5EF4-FFF2-40B4-BE49-F238E27FC236}">
                  <a16:creationId xmlns:a16="http://schemas.microsoft.com/office/drawing/2014/main" id="{79CDEE9B-EC34-5DD1-A592-71E4FF6D8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4822951"/>
              <a:ext cx="383018" cy="391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12" descr="Chercheur, Laboratoire, Coronavirus">
              <a:extLst>
                <a:ext uri="{FF2B5EF4-FFF2-40B4-BE49-F238E27FC236}">
                  <a16:creationId xmlns:a16="http://schemas.microsoft.com/office/drawing/2014/main" id="{A3DAAB66-86E4-A7F5-8DBE-872FC7C76D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2706" y="4470819"/>
              <a:ext cx="376656" cy="244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8" descr="Base De Données, Stockage, Données">
              <a:extLst>
                <a:ext uri="{FF2B5EF4-FFF2-40B4-BE49-F238E27FC236}">
                  <a16:creationId xmlns:a16="http://schemas.microsoft.com/office/drawing/2014/main" id="{0AF5D7FC-D2CA-1309-769C-49CF60864A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9511" y="5285745"/>
              <a:ext cx="376656" cy="376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10" descr="Nom, Étiquette De Nom, Signer">
              <a:extLst>
                <a:ext uri="{FF2B5EF4-FFF2-40B4-BE49-F238E27FC236}">
                  <a16:creationId xmlns:a16="http://schemas.microsoft.com/office/drawing/2014/main" id="{2AD4D759-6395-3B8C-2709-7E66B6AF6E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4143" y="3961138"/>
              <a:ext cx="547392" cy="547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026444B-FAD9-0455-3326-6A91AFCD0D70}"/>
              </a:ext>
            </a:extLst>
          </p:cNvPr>
          <p:cNvGrpSpPr/>
          <p:nvPr/>
        </p:nvGrpSpPr>
        <p:grpSpPr>
          <a:xfrm rot="10188239">
            <a:off x="7116119" y="4976659"/>
            <a:ext cx="1418545" cy="1524047"/>
            <a:chOff x="7093440" y="4837089"/>
            <a:chExt cx="1418545" cy="1524047"/>
          </a:xfrm>
        </p:grpSpPr>
        <p:sp>
          <p:nvSpPr>
            <p:cNvPr id="61" name="Right Arrow 60">
              <a:extLst>
                <a:ext uri="{FF2B5EF4-FFF2-40B4-BE49-F238E27FC236}">
                  <a16:creationId xmlns:a16="http://schemas.microsoft.com/office/drawing/2014/main" id="{BC2A9A54-F90F-2F4C-00A4-78363C1AFBBC}"/>
                </a:ext>
              </a:extLst>
            </p:cNvPr>
            <p:cNvSpPr/>
            <p:nvPr/>
          </p:nvSpPr>
          <p:spPr>
            <a:xfrm rot="13239457">
              <a:off x="7093440" y="48370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0328B36C-2180-9715-2D4D-4175DEAF91DC}"/>
                </a:ext>
              </a:extLst>
            </p:cNvPr>
            <p:cNvSpPr/>
            <p:nvPr/>
          </p:nvSpPr>
          <p:spPr>
            <a:xfrm rot="13239457">
              <a:off x="7245840" y="49894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63" name="Right Arrow 62">
              <a:extLst>
                <a:ext uri="{FF2B5EF4-FFF2-40B4-BE49-F238E27FC236}">
                  <a16:creationId xmlns:a16="http://schemas.microsoft.com/office/drawing/2014/main" id="{1B077CE7-9C6F-93FC-5F70-0BC7407CE94B}"/>
                </a:ext>
              </a:extLst>
            </p:cNvPr>
            <p:cNvSpPr/>
            <p:nvPr/>
          </p:nvSpPr>
          <p:spPr>
            <a:xfrm rot="13239457">
              <a:off x="7398240" y="51418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24" name="Right Arrow 1023">
              <a:extLst>
                <a:ext uri="{FF2B5EF4-FFF2-40B4-BE49-F238E27FC236}">
                  <a16:creationId xmlns:a16="http://schemas.microsoft.com/office/drawing/2014/main" id="{7C817680-DE80-9771-276C-68E05F329762}"/>
                </a:ext>
              </a:extLst>
            </p:cNvPr>
            <p:cNvSpPr/>
            <p:nvPr/>
          </p:nvSpPr>
          <p:spPr>
            <a:xfrm rot="13239457">
              <a:off x="7550640" y="52942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25" name="Right Arrow 1024">
              <a:extLst>
                <a:ext uri="{FF2B5EF4-FFF2-40B4-BE49-F238E27FC236}">
                  <a16:creationId xmlns:a16="http://schemas.microsoft.com/office/drawing/2014/main" id="{E30CAA43-90EB-DBAF-62C1-27E375E61A18}"/>
                </a:ext>
              </a:extLst>
            </p:cNvPr>
            <p:cNvSpPr/>
            <p:nvPr/>
          </p:nvSpPr>
          <p:spPr>
            <a:xfrm rot="13239457">
              <a:off x="7703040" y="54466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27" name="Right Arrow 1026">
              <a:extLst>
                <a:ext uri="{FF2B5EF4-FFF2-40B4-BE49-F238E27FC236}">
                  <a16:creationId xmlns:a16="http://schemas.microsoft.com/office/drawing/2014/main" id="{78957EE4-2FAE-B098-EDE1-43BA5C0FD47F}"/>
                </a:ext>
              </a:extLst>
            </p:cNvPr>
            <p:cNvSpPr/>
            <p:nvPr/>
          </p:nvSpPr>
          <p:spPr>
            <a:xfrm rot="13239457">
              <a:off x="7855440" y="55990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29" name="Right Arrow 1028">
              <a:extLst>
                <a:ext uri="{FF2B5EF4-FFF2-40B4-BE49-F238E27FC236}">
                  <a16:creationId xmlns:a16="http://schemas.microsoft.com/office/drawing/2014/main" id="{7058E3DD-19DF-6729-92A9-A54505119D36}"/>
                </a:ext>
              </a:extLst>
            </p:cNvPr>
            <p:cNvSpPr/>
            <p:nvPr/>
          </p:nvSpPr>
          <p:spPr>
            <a:xfrm rot="13239457">
              <a:off x="8007840" y="57514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31" name="Right Arrow 1030">
              <a:extLst>
                <a:ext uri="{FF2B5EF4-FFF2-40B4-BE49-F238E27FC236}">
                  <a16:creationId xmlns:a16="http://schemas.microsoft.com/office/drawing/2014/main" id="{FA5DEB24-3F66-E8A8-A070-6E82A67F90B0}"/>
                </a:ext>
              </a:extLst>
            </p:cNvPr>
            <p:cNvSpPr/>
            <p:nvPr/>
          </p:nvSpPr>
          <p:spPr>
            <a:xfrm rot="13239457">
              <a:off x="8160240" y="59038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033" name="Right Arrow 1032">
              <a:extLst>
                <a:ext uri="{FF2B5EF4-FFF2-40B4-BE49-F238E27FC236}">
                  <a16:creationId xmlns:a16="http://schemas.microsoft.com/office/drawing/2014/main" id="{36CB1D7F-035F-CA84-85BF-94456384D7D1}"/>
                </a:ext>
              </a:extLst>
            </p:cNvPr>
            <p:cNvSpPr/>
            <p:nvPr/>
          </p:nvSpPr>
          <p:spPr>
            <a:xfrm rot="13239457">
              <a:off x="8312640" y="6056289"/>
              <a:ext cx="199345" cy="30484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1037" name="Right Arrow 1036">
            <a:extLst>
              <a:ext uri="{FF2B5EF4-FFF2-40B4-BE49-F238E27FC236}">
                <a16:creationId xmlns:a16="http://schemas.microsoft.com/office/drawing/2014/main" id="{E53EE61F-E2E2-D872-3F6A-44273784BB2F}"/>
              </a:ext>
            </a:extLst>
          </p:cNvPr>
          <p:cNvSpPr/>
          <p:nvPr/>
        </p:nvSpPr>
        <p:spPr>
          <a:xfrm>
            <a:off x="4828081" y="6004314"/>
            <a:ext cx="2592288" cy="5760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92BB46CC-4A0B-871C-3EA8-DDAA3B22717E}"/>
              </a:ext>
            </a:extLst>
          </p:cNvPr>
          <p:cNvSpPr txBox="1"/>
          <p:nvPr/>
        </p:nvSpPr>
        <p:spPr>
          <a:xfrm>
            <a:off x="5586250" y="644536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5 days </a:t>
            </a:r>
          </a:p>
        </p:txBody>
      </p:sp>
    </p:spTree>
    <p:extLst>
      <p:ext uri="{BB962C8B-B14F-4D97-AF65-F5344CB8AC3E}">
        <p14:creationId xmlns:p14="http://schemas.microsoft.com/office/powerpoint/2010/main" val="298823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 animBg="1"/>
      <p:bldP spid="2" grpId="0" animBg="1"/>
      <p:bldP spid="4" grpId="0"/>
      <p:bldP spid="5" grpId="0" animBg="1"/>
      <p:bldP spid="6" grpId="0" animBg="1"/>
      <p:bldP spid="1037" grpId="0" animBg="1"/>
      <p:bldP spid="10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DD98D6-A724-0047-AB98-D313A1869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Who are you ? Where are you from ? </a:t>
            </a:r>
          </a:p>
          <a:p>
            <a:pPr lvl="1"/>
            <a:r>
              <a:rPr lang="en-US" dirty="0">
                <a:hlinkClick r:id="rId3"/>
              </a:rPr>
              <a:t>https://padlet.com/anasschabli/ubuntunettraining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What are you expecting from this training ? </a:t>
            </a:r>
          </a:p>
          <a:p>
            <a:r>
              <a:rPr lang="en-US" dirty="0"/>
              <a:t>Do you have already an Identity Federation in eduGAIN ? </a:t>
            </a:r>
          </a:p>
          <a:p>
            <a:r>
              <a:rPr lang="en-US" dirty="0"/>
              <a:t>What are your projects related to identity federation?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BCB32F-A299-F046-A356-63D43B18F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Let's take a time to know each others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08DAF38-5AE2-8AC5-725F-21AFA51832CA}"/>
              </a:ext>
            </a:extLst>
          </p:cNvPr>
          <p:cNvGrpSpPr/>
          <p:nvPr/>
        </p:nvGrpSpPr>
        <p:grpSpPr>
          <a:xfrm>
            <a:off x="3395644" y="2420888"/>
            <a:ext cx="2550612" cy="1535202"/>
            <a:chOff x="8298709" y="2836118"/>
            <a:chExt cx="2550612" cy="1535202"/>
          </a:xfrm>
        </p:grpSpPr>
        <p:pic>
          <p:nvPicPr>
            <p:cNvPr id="5" name="Picture 6">
              <a:extLst>
                <a:ext uri="{FF2B5EF4-FFF2-40B4-BE49-F238E27FC236}">
                  <a16:creationId xmlns:a16="http://schemas.microsoft.com/office/drawing/2014/main" id="{97E16058-E41B-ACC9-4583-9E6C0F8CE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8298709" y="2836118"/>
              <a:ext cx="2550612" cy="1535202"/>
            </a:xfrm>
            <a:prstGeom prst="rect">
              <a:avLst/>
            </a:prstGeom>
          </p:spPr>
        </p:pic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712838B1-AFC0-D224-345D-F4497FF38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983" y="3003554"/>
              <a:ext cx="5760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7200" b="1" dirty="0">
                  <a:solidFill>
                    <a:srgbClr val="FF0000"/>
                  </a:solidFill>
                  <a:latin typeface="Euphemia UCAS"/>
                  <a:cs typeface="Euphemia UCAS"/>
                </a:rPr>
                <a:t>?</a:t>
              </a:r>
              <a:endParaRPr sz="800" dirty="0"/>
            </a:p>
          </p:txBody>
        </p:sp>
      </p:grpSp>
      <p:pic>
        <p:nvPicPr>
          <p:cNvPr id="2052" name="Picture 4" descr="QR code for this padlet">
            <a:extLst>
              <a:ext uri="{FF2B5EF4-FFF2-40B4-BE49-F238E27FC236}">
                <a16:creationId xmlns:a16="http://schemas.microsoft.com/office/drawing/2014/main" id="{66DF9329-6ADB-A0B1-FB88-59804F4E9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335" y="1428050"/>
            <a:ext cx="2831770" cy="283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70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0F84B2-E1C8-F34B-9AB9-8E415D3A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Training program </a:t>
            </a:r>
          </a:p>
        </p:txBody>
      </p:sp>
      <p:graphicFrame>
        <p:nvGraphicFramePr>
          <p:cNvPr id="18" name="Espace réservé du contenu 7">
            <a:extLst>
              <a:ext uri="{FF2B5EF4-FFF2-40B4-BE49-F238E27FC236}">
                <a16:creationId xmlns:a16="http://schemas.microsoft.com/office/drawing/2014/main" id="{7C351D7E-7349-8241-9696-9C1DAFF542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241905"/>
              </p:ext>
            </p:extLst>
          </p:nvPr>
        </p:nvGraphicFramePr>
        <p:xfrm>
          <a:off x="1321812" y="1772816"/>
          <a:ext cx="8878643" cy="2402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917DC8D5-3CD4-E24A-AB6C-C77ED0C6F2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1813" y="2276872"/>
            <a:ext cx="1533828" cy="39749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DF4BA82-4FFB-EB4E-B63F-62455442A5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60804" y="1917959"/>
            <a:ext cx="959768" cy="717826"/>
          </a:xfrm>
          <a:prstGeom prst="rect">
            <a:avLst/>
          </a:prstGeom>
        </p:spPr>
      </p:pic>
      <p:pic>
        <p:nvPicPr>
          <p:cNvPr id="30" name="Picture 8" descr="Accessible Archives Announces Shibboleth Compliance">
            <a:extLst>
              <a:ext uri="{FF2B5EF4-FFF2-40B4-BE49-F238E27FC236}">
                <a16:creationId xmlns:a16="http://schemas.microsoft.com/office/drawing/2014/main" id="{20F3CAAE-EBBB-1541-9123-D22C31E49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1885123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3DA5236-E5C7-C946-B09F-61ED842C77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6040" y="1924155"/>
            <a:ext cx="1000288" cy="750216"/>
          </a:xfrm>
          <a:prstGeom prst="rect">
            <a:avLst/>
          </a:prstGeom>
        </p:spPr>
      </p:pic>
      <p:sp>
        <p:nvSpPr>
          <p:cNvPr id="2" name="Plus 1">
            <a:extLst>
              <a:ext uri="{FF2B5EF4-FFF2-40B4-BE49-F238E27FC236}">
                <a16:creationId xmlns:a16="http://schemas.microsoft.com/office/drawing/2014/main" id="{CCF3ACD4-BB2B-17EA-9255-29138DFC83A6}"/>
              </a:ext>
            </a:extLst>
          </p:cNvPr>
          <p:cNvSpPr/>
          <p:nvPr/>
        </p:nvSpPr>
        <p:spPr>
          <a:xfrm>
            <a:off x="5087888" y="4193870"/>
            <a:ext cx="1008112" cy="792088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026" name="Picture 2" descr="37+ Best Personal Website Examples to Learn in 2024">
            <a:extLst>
              <a:ext uri="{FF2B5EF4-FFF2-40B4-BE49-F238E27FC236}">
                <a16:creationId xmlns:a16="http://schemas.microsoft.com/office/drawing/2014/main" id="{B5C10A29-A32B-6A98-98F3-E84BEC71F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4950742"/>
            <a:ext cx="2495600" cy="12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duvpn">
            <a:extLst>
              <a:ext uri="{FF2B5EF4-FFF2-40B4-BE49-F238E27FC236}">
                <a16:creationId xmlns:a16="http://schemas.microsoft.com/office/drawing/2014/main" id="{AB10F8B0-8705-8B05-6927-E363EB542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675" y="4998343"/>
            <a:ext cx="1578653" cy="47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ileSender - An open source web application for sending files of any size">
            <a:extLst>
              <a:ext uri="{FF2B5EF4-FFF2-40B4-BE49-F238E27FC236}">
                <a16:creationId xmlns:a16="http://schemas.microsoft.com/office/drawing/2014/main" id="{31269461-B1C1-32BE-6868-13E42635A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884" y="5505727"/>
            <a:ext cx="1229494" cy="67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97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A5B48-06B4-7FDF-65AD-4A10A9ACD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E081C4CB-E397-F3A6-0365-01BCFA2BC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Training </a:t>
            </a:r>
            <a:br>
              <a:rPr lang="en-US" dirty="0"/>
            </a:br>
            <a:r>
              <a:rPr lang="en-US" dirty="0"/>
              <a:t>program :</a:t>
            </a:r>
          </a:p>
        </p:txBody>
      </p:sp>
      <p:sp>
        <p:nvSpPr>
          <p:cNvPr id="5" name="6-point Star 4">
            <a:extLst>
              <a:ext uri="{FF2B5EF4-FFF2-40B4-BE49-F238E27FC236}">
                <a16:creationId xmlns:a16="http://schemas.microsoft.com/office/drawing/2014/main" id="{BBBB69F5-22E6-0F7B-CC92-9F8D6B47148B}"/>
              </a:ext>
            </a:extLst>
          </p:cNvPr>
          <p:cNvSpPr/>
          <p:nvPr/>
        </p:nvSpPr>
        <p:spPr>
          <a:xfrm>
            <a:off x="1235460" y="2328098"/>
            <a:ext cx="1224136" cy="1080120"/>
          </a:xfrm>
          <a:prstGeom prst="star6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3 DAYS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DF0D0B-6711-8680-2C95-9267F6D84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48" y="-963488"/>
            <a:ext cx="6336704" cy="1367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6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F8BBB-D2A4-751C-F902-C292BA6E5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66B40D84-508A-1D4B-0010-3ADA3D7E5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Training </a:t>
            </a:r>
            <a:br>
              <a:rPr lang="en-US" dirty="0"/>
            </a:br>
            <a:r>
              <a:rPr lang="en-US" dirty="0"/>
              <a:t>program :</a:t>
            </a:r>
          </a:p>
        </p:txBody>
      </p:sp>
      <p:sp>
        <p:nvSpPr>
          <p:cNvPr id="4" name="6-point Star 3">
            <a:extLst>
              <a:ext uri="{FF2B5EF4-FFF2-40B4-BE49-F238E27FC236}">
                <a16:creationId xmlns:a16="http://schemas.microsoft.com/office/drawing/2014/main" id="{46FABA5C-2BF0-306F-2F83-2E0ED5C91BDA}"/>
              </a:ext>
            </a:extLst>
          </p:cNvPr>
          <p:cNvSpPr/>
          <p:nvPr/>
        </p:nvSpPr>
        <p:spPr>
          <a:xfrm>
            <a:off x="1235460" y="2328098"/>
            <a:ext cx="1224136" cy="1080120"/>
          </a:xfrm>
          <a:prstGeom prst="star6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2 DAYS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16A897-B5CE-D927-A124-FE562604B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48" y="-7732240"/>
            <a:ext cx="6336704" cy="1367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28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0B8097-6BD9-5948-9868-B24404CF9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/>
              <a:t>Slack: </a:t>
            </a:r>
          </a:p>
          <a:p>
            <a:pPr lvl="1"/>
            <a:r>
              <a:rPr lang="en-US" dirty="0">
                <a:hlinkClick r:id="rId2"/>
              </a:rPr>
              <a:t>https://join.slack.com/t/ubuntunetfedo-q6v9859/shared_invite/zt-2as3lyqqp-RnaivDzCP_m~aTSMT31L_g</a:t>
            </a:r>
            <a:r>
              <a:rPr lang="en-US" u="sng" dirty="0"/>
              <a:t> 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u="sng" dirty="0"/>
              <a:t>Special request :</a:t>
            </a:r>
          </a:p>
          <a:p>
            <a:pPr lvl="1"/>
            <a:r>
              <a:rPr lang="en-US" b="1" dirty="0"/>
              <a:t>During the training</a:t>
            </a:r>
            <a:r>
              <a:rPr lang="en-US" dirty="0"/>
              <a:t>, if you have any special request related to the training, please let us know as soon as possible and we will dedicate some time for it (example: issues you could have with existing infrastructure …)</a:t>
            </a:r>
          </a:p>
          <a:p>
            <a:pPr lvl="1"/>
            <a:r>
              <a:rPr lang="en-US" b="1" dirty="0"/>
              <a:t>After the training, </a:t>
            </a:r>
            <a:r>
              <a:rPr lang="en-US" dirty="0"/>
              <a:t>if you have a request or need help for support please contact </a:t>
            </a:r>
            <a:r>
              <a:rPr lang="en-US" dirty="0">
                <a:hlinkClick r:id="rId3"/>
              </a:rPr>
              <a:t>anass.chabli@renater.fr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BC797E-DF36-0143-89BE-DA87EE95A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keep contact ? </a:t>
            </a:r>
          </a:p>
        </p:txBody>
      </p:sp>
    </p:spTree>
    <p:extLst>
      <p:ext uri="{BB962C8B-B14F-4D97-AF65-F5344CB8AC3E}">
        <p14:creationId xmlns:p14="http://schemas.microsoft.com/office/powerpoint/2010/main" val="403320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49AF1E-0BE3-2449-BFDA-500C2D4A5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Presentation : </a:t>
            </a:r>
          </a:p>
          <a:p>
            <a:pPr lvl="1"/>
            <a:r>
              <a:rPr lang="en-US" b="1" dirty="0"/>
              <a:t>GÉANT Trust and Identity Services</a:t>
            </a:r>
          </a:p>
          <a:p>
            <a:pPr lvl="1"/>
            <a:r>
              <a:rPr lang="en-US" b="1" dirty="0"/>
              <a:t>Introduction to Federated Identity Management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Hands-on : </a:t>
            </a:r>
          </a:p>
          <a:p>
            <a:pPr lvl="1"/>
            <a:r>
              <a:rPr lang="en-US" dirty="0"/>
              <a:t>Take time to review Linux commands</a:t>
            </a:r>
          </a:p>
          <a:p>
            <a:pPr lvl="1"/>
            <a:r>
              <a:rPr lang="en-US" dirty="0"/>
              <a:t>Test access to the VMs, once we will provide you access</a:t>
            </a:r>
          </a:p>
          <a:p>
            <a:pPr lvl="1"/>
            <a:r>
              <a:rPr lang="en-US" dirty="0"/>
              <a:t>1 VM/Participant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Any questions ????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3F3474-F811-5D4C-8F38-A6FE82150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 </a:t>
            </a:r>
          </a:p>
        </p:txBody>
      </p:sp>
      <p:pic>
        <p:nvPicPr>
          <p:cNvPr id="2050" name="Picture 2" descr="Robot, Démonté, Bleu, Ampoule">
            <a:extLst>
              <a:ext uri="{FF2B5EF4-FFF2-40B4-BE49-F238E27FC236}">
                <a16:creationId xmlns:a16="http://schemas.microsoft.com/office/drawing/2014/main" id="{BF3BB551-B6D7-FD82-2B35-86E193A47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517" y="2924944"/>
            <a:ext cx="3312006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C53978-B716-00D1-D4C1-A529D09BAD3D}"/>
              </a:ext>
            </a:extLst>
          </p:cNvPr>
          <p:cNvSpPr txBox="1"/>
          <p:nvPr/>
        </p:nvSpPr>
        <p:spPr>
          <a:xfrm>
            <a:off x="7392144" y="5245284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Take care of your Virtual Machine</a:t>
            </a:r>
          </a:p>
        </p:txBody>
      </p:sp>
    </p:spTree>
    <p:extLst>
      <p:ext uri="{BB962C8B-B14F-4D97-AF65-F5344CB8AC3E}">
        <p14:creationId xmlns:p14="http://schemas.microsoft.com/office/powerpoint/2010/main" val="415107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6166</TotalTime>
  <Words>416</Words>
  <Application>Microsoft Macintosh PowerPoint</Application>
  <DocSecurity>0</DocSecurity>
  <PresentationFormat>Widescreen</PresentationFormat>
  <Paragraphs>80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Euphemia UCAS</vt:lpstr>
      <vt:lpstr>Custom Design</vt:lpstr>
      <vt:lpstr>Office Theme</vt:lpstr>
      <vt:lpstr>1_Custom Design</vt:lpstr>
      <vt:lpstr>PowerPoint Presentation</vt:lpstr>
      <vt:lpstr>Training Context</vt:lpstr>
      <vt:lpstr>Concreatly, what are we going to do ?</vt:lpstr>
      <vt:lpstr>Let's take a time to know each others</vt:lpstr>
      <vt:lpstr>Training program </vt:lpstr>
      <vt:lpstr>Training  program :</vt:lpstr>
      <vt:lpstr>Training  program :</vt:lpstr>
      <vt:lpstr>How to keep contact ? </vt:lpstr>
      <vt:lpstr>Next Steps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Anass Chabli</cp:lastModifiedBy>
  <cp:revision>110</cp:revision>
  <cp:lastPrinted>2021-03-01T15:09:00Z</cp:lastPrinted>
  <dcterms:created xsi:type="dcterms:W3CDTF">2019-08-20T09:06:22Z</dcterms:created>
  <dcterms:modified xsi:type="dcterms:W3CDTF">2024-01-27T15:49:05Z</dcterms:modified>
  <cp:category/>
  <dc:identifier/>
  <cp:contentStatus/>
  <dc:language/>
  <cp:version/>
</cp:coreProperties>
</file>