
<file path=[Content_Types].xml><?xml version="1.0" encoding="utf-8"?>
<Types xmlns="http://schemas.openxmlformats.org/package/2006/content-types"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21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slides/slide20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presProps" Target="presProps.xml" /><Relationship Id="rId26" Type="http://schemas.openxmlformats.org/officeDocument/2006/relationships/tableStyles" Target="tableStyles.xml" /><Relationship Id="rId2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 dt="1" ftr="1" hdr="1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t>30.10.2013</a:t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1" ftr="1" hdr="1" sldNum="1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 flipH="0" flipV="0">
            <a:off x="1455262" y="324046"/>
            <a:ext cx="9144000" cy="725389"/>
          </a:xfrm>
        </p:spPr>
        <p:txBody>
          <a:bodyPr/>
          <a:lstStyle/>
          <a:p>
            <a:pPr>
              <a:defRPr/>
            </a:pPr>
            <a:r>
              <a:rPr lang="en-US" sz="5200" b="1">
                <a:latin typeface="Times New Roman"/>
                <a:ea typeface="Times New Roman"/>
                <a:cs typeface="Times New Roman"/>
              </a:rPr>
              <a:t>WiFiMon @ TNC19</a:t>
            </a:r>
            <a:endParaRPr sz="5200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3999" y="2541521"/>
            <a:ext cx="9144000" cy="1655761"/>
          </a:xfrm>
        </p:spPr>
        <p:txBody>
          <a:bodyPr/>
          <a:lstStyle/>
          <a:p>
            <a:pPr>
              <a:defRPr/>
            </a:pPr>
            <a:r>
              <a:rPr lang="en-US" sz="3600" b="1" i="0">
                <a:latin typeface="Times New Roman"/>
                <a:ea typeface="Times New Roman"/>
                <a:cs typeface="Times New Roman"/>
              </a:rPr>
              <a:t>Nikos Kostopoulos</a:t>
            </a:r>
            <a:endParaRPr sz="3600" b="1" i="0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lang="en-US" sz="3600" i="1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3600" i="1">
                <a:latin typeface="Times New Roman"/>
                <a:ea typeface="Times New Roman"/>
                <a:cs typeface="Times New Roman"/>
              </a:rPr>
              <a:t>Ph.D. Candidate at NTUA, Greece</a:t>
            </a:r>
            <a:endParaRPr sz="3600" i="1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3600">
                <a:latin typeface="Times New Roman"/>
                <a:ea typeface="Times New Roman"/>
                <a:cs typeface="Times New Roman"/>
              </a:rPr>
              <a:t>&amp;</a:t>
            </a:r>
            <a:endParaRPr sz="3600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3600" i="1">
                <a:latin typeface="Times New Roman"/>
                <a:ea typeface="Times New Roman"/>
                <a:cs typeface="Times New Roman"/>
              </a:rPr>
              <a:t>GN4-3 WP6 T3 WiFiMon Team Member</a:t>
            </a:r>
            <a:endParaRPr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139274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Cauldron Hall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085515" y="954313"/>
            <a:ext cx="7030824" cy="4722948"/>
          </a:xfrm>
          <a:prstGeom prst="rect">
            <a:avLst/>
          </a:prstGeom>
        </p:spPr>
      </p:pic>
      <p:sp>
        <p:nvSpPr>
          <p:cNvPr id="6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8" y="6022420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1" i="1" strike="noStrike">
                <a:latin typeface="Times New Roman"/>
                <a:ea typeface="Times New Roman"/>
                <a:cs typeface="Times New Roman"/>
              </a:rPr>
              <a:t>HW Probe #8</a:t>
            </a:r>
            <a:r>
              <a:rPr sz="2400" b="1" strike="noStrike">
                <a:latin typeface="Times New Roman"/>
                <a:ea typeface="Times New Roman"/>
                <a:cs typeface="Times New Roman"/>
              </a:rPr>
              <a:t>: </a:t>
            </a:r>
            <a:r>
              <a:rPr sz="2400" strike="noStrike">
                <a:latin typeface="Times New Roman"/>
                <a:ea typeface="Times New Roman"/>
                <a:cs typeface="Times New Roman"/>
              </a:rPr>
              <a:t>Sunday 16.00 - Wednesday 15.30</a:t>
            </a:r>
            <a:endParaRPr sz="2400" strike="noStrike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129454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Atrium Hall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2124401" y="1351170"/>
            <a:ext cx="8050855" cy="3556206"/>
          </a:xfrm>
          <a:prstGeom prst="rect">
            <a:avLst/>
          </a:prstGeom>
        </p:spPr>
      </p:pic>
      <p:sp>
        <p:nvSpPr>
          <p:cNvPr id="6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8" y="5570718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1" i="1" strike="noStrike">
                <a:latin typeface="Times New Roman"/>
                <a:ea typeface="Times New Roman"/>
                <a:cs typeface="Times New Roman"/>
              </a:rPr>
              <a:t>HW Probe #6</a:t>
            </a:r>
            <a:r>
              <a:rPr sz="2400" b="1" strike="noStrike">
                <a:latin typeface="Times New Roman"/>
                <a:ea typeface="Times New Roman"/>
                <a:cs typeface="Times New Roman"/>
              </a:rPr>
              <a:t>:</a:t>
            </a:r>
            <a:r>
              <a:rPr sz="2400" strike="noStrike">
                <a:latin typeface="Times New Roman"/>
                <a:ea typeface="Times New Roman"/>
                <a:cs typeface="Times New Roman"/>
              </a:rPr>
              <a:t> Tuesday 10.00 - Wednesday 15.30</a:t>
            </a:r>
            <a:endParaRPr sz="240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400" b="1" i="1" strike="noStrike">
                <a:latin typeface="Times New Roman"/>
                <a:ea typeface="Times New Roman"/>
                <a:cs typeface="Times New Roman"/>
              </a:rPr>
              <a:t>HW Probe #7</a:t>
            </a:r>
            <a:r>
              <a:rPr sz="2400" b="1" strike="noStrike">
                <a:latin typeface="Times New Roman"/>
                <a:ea typeface="Times New Roman"/>
                <a:cs typeface="Times New Roman"/>
              </a:rPr>
              <a:t>:</a:t>
            </a:r>
            <a:r>
              <a:rPr sz="2400" strike="noStrike">
                <a:latin typeface="Times New Roman"/>
                <a:ea typeface="Times New Roman"/>
                <a:cs typeface="Times New Roman"/>
              </a:rPr>
              <a:t> Monday 11.00 - Wednesday 15.30</a:t>
            </a:r>
            <a:endParaRPr sz="2400" strike="noStrike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168733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D-Hall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916754" y="5541258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1" i="1" strike="noStrike">
                <a:latin typeface="Times New Roman"/>
                <a:ea typeface="Times New Roman"/>
                <a:cs typeface="Times New Roman"/>
              </a:rPr>
              <a:t>HW probe #1</a:t>
            </a:r>
            <a:r>
              <a:rPr sz="2400" b="1" i="0" strike="noStrike">
                <a:latin typeface="Times New Roman"/>
                <a:ea typeface="Times New Roman"/>
                <a:cs typeface="Times New Roman"/>
              </a:rPr>
              <a:t>:</a:t>
            </a: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 moved to D-Hall in Tuesday 15.30</a:t>
            </a:r>
            <a:endParaRPr sz="2400" b="1" i="1" strike="noStrike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2316226" y="1522036"/>
            <a:ext cx="7559541" cy="32822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-7654" y="60717"/>
            <a:ext cx="12156649" cy="832863"/>
          </a:xfrm>
        </p:spPr>
        <p:txBody>
          <a:bodyPr/>
          <a:lstStyle/>
          <a:p>
            <a:pPr algn="ctr">
              <a:defRPr/>
            </a:pPr>
            <a:r>
              <a:rPr sz="2400" b="1">
                <a:latin typeface="TImes New Roman"/>
                <a:ea typeface="TImes New Roman"/>
                <a:cs typeface="TImes New Roman"/>
              </a:rPr>
              <a:t>Download Throughput HW Probe #6 in Black Box, Monday (14.00 - 21.00)</a:t>
            </a:r>
            <a:endParaRPr sz="24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67655" y="4942263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WiFi unavailable during lightning talks (14.00 - 15.20)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WiFi gets back in the afternoon when lots of people left the venue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WiFi degrades again during the opening reception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WiFI gets back in the evening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64891" y="1085643"/>
            <a:ext cx="11469173" cy="3323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-7653" y="60716"/>
            <a:ext cx="12156649" cy="832862"/>
          </a:xfrm>
        </p:spPr>
        <p:txBody>
          <a:bodyPr/>
          <a:lstStyle/>
          <a:p>
            <a:pPr algn="ctr">
              <a:defRPr/>
            </a:pPr>
            <a:r>
              <a:rPr sz="2400" b="1">
                <a:latin typeface="TImes New Roman"/>
                <a:ea typeface="TImes New Roman"/>
                <a:cs typeface="TImes New Roman"/>
              </a:rPr>
              <a:t>Average Ping Time by HW Probe #6 in Black Box, Monday (14.00 - 21.00)</a:t>
            </a:r>
            <a:endParaRPr sz="24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67654" y="4942262"/>
            <a:ext cx="10515600" cy="1296183"/>
          </a:xfrm>
        </p:spPr>
        <p:txBody>
          <a:bodyPr/>
          <a:lstStyle/>
          <a:p>
            <a:pPr marL="0" indent="0">
              <a:buNone/>
              <a:defRPr/>
            </a:pPr>
            <a:r>
              <a:rPr sz="2400">
                <a:latin typeface="Times New Roman"/>
                <a:ea typeface="Times New Roman"/>
                <a:cs typeface="Times New Roman"/>
              </a:rPr>
              <a:t>During the lightning talks (14.00 - 15.30), we see again that WiFi is sometimes really slow or even unavailable</a:t>
            </a:r>
            <a:endParaRPr sz="240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91841" y="1237267"/>
            <a:ext cx="11320332" cy="28771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60716"/>
            <a:ext cx="10967110" cy="832863"/>
          </a:xfrm>
        </p:spPr>
        <p:txBody>
          <a:bodyPr/>
          <a:lstStyle/>
          <a:p>
            <a:pPr algn="ctr">
              <a:defRPr/>
            </a:pPr>
            <a:r>
              <a:rPr sz="2400" b="1">
                <a:latin typeface="TImes New Roman"/>
                <a:ea typeface="TImes New Roman"/>
                <a:cs typeface="TImes New Roman"/>
              </a:rPr>
              <a:t>Comparison of crowdsourced measurements with HW Probe #6 during lightning talks on Monday (Download Throughput)</a:t>
            </a:r>
            <a:endParaRPr sz="30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916753" y="5354686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Both kinds of measurements follow the same trends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98287" y="1226696"/>
            <a:ext cx="11246932" cy="33197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60716"/>
            <a:ext cx="10967110" cy="832863"/>
          </a:xfrm>
        </p:spPr>
        <p:txBody>
          <a:bodyPr/>
          <a:lstStyle/>
          <a:p>
            <a:pPr algn="ctr">
              <a:defRPr/>
            </a:pPr>
            <a:r>
              <a:rPr sz="2400" b="1">
                <a:latin typeface="TImes New Roman"/>
                <a:ea typeface="TImes New Roman"/>
                <a:cs typeface="TImes New Roman"/>
              </a:rPr>
              <a:t>Download Throughput of HW Probe #1 in Small Hall, Monday (all day)</a:t>
            </a:r>
            <a:endParaRPr sz="2400" b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94349" y="1252441"/>
            <a:ext cx="11467848" cy="3323484"/>
          </a:xfrm>
          <a:prstGeom prst="rect">
            <a:avLst/>
          </a:prstGeom>
        </p:spPr>
      </p:pic>
      <p:sp>
        <p:nvSpPr>
          <p:cNvPr id="6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916753" y="5099376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WiFi performance degrades when people come to the venue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WiFi is quite unstable in this room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60716"/>
            <a:ext cx="10967110" cy="832863"/>
          </a:xfrm>
        </p:spPr>
        <p:txBody>
          <a:bodyPr/>
          <a:lstStyle/>
          <a:p>
            <a:pPr algn="ctr">
              <a:defRPr/>
            </a:pPr>
            <a:r>
              <a:rPr sz="2400" b="1">
                <a:latin typeface="TImes New Roman"/>
                <a:ea typeface="TImes New Roman"/>
                <a:cs typeface="TImes New Roman"/>
              </a:rPr>
              <a:t>Download Throughput of HW Probe #5 in Small Hall Balcony, </a:t>
            </a:r>
            <a:br>
              <a:rPr sz="2400" b="1">
                <a:latin typeface="TImes New Roman"/>
                <a:ea typeface="TImes New Roman"/>
                <a:cs typeface="TImes New Roman"/>
              </a:rPr>
            </a:br>
            <a:r>
              <a:rPr sz="2400" b="1">
                <a:latin typeface="TImes New Roman"/>
                <a:ea typeface="TImes New Roman"/>
                <a:cs typeface="TImes New Roman"/>
              </a:rPr>
              <a:t>Monday, Tuesday, Wednesday till 15.30 </a:t>
            </a:r>
            <a:endParaRPr sz="30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916753" y="5187753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WiFi performance degrades during coffee breaks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57934" y="1350965"/>
            <a:ext cx="11534937" cy="33035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60716"/>
            <a:ext cx="10967110" cy="832863"/>
          </a:xfrm>
        </p:spPr>
        <p:txBody>
          <a:bodyPr/>
          <a:lstStyle/>
          <a:p>
            <a:pPr algn="ctr">
              <a:defRPr/>
            </a:pPr>
            <a:r>
              <a:rPr sz="2400" b="1">
                <a:latin typeface="TImes New Roman"/>
                <a:ea typeface="TImes New Roman"/>
                <a:cs typeface="TImes New Roman"/>
              </a:rPr>
              <a:t>Download Throughput of HW Probe #1 moved from Small Hall to D-Hall</a:t>
            </a:r>
            <a:endParaRPr sz="24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916753" y="5433242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WiFi connectivity in Small Hall is worse than in D-Hall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59193" y="1392351"/>
            <a:ext cx="11630721" cy="33996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60716"/>
            <a:ext cx="10967110" cy="832863"/>
          </a:xfrm>
        </p:spPr>
        <p:txBody>
          <a:bodyPr/>
          <a:lstStyle/>
          <a:p>
            <a:pPr algn="ctr">
              <a:defRPr/>
            </a:pPr>
            <a:r>
              <a:rPr sz="2400" b="1">
                <a:latin typeface="TImes New Roman"/>
                <a:ea typeface="TImes New Roman"/>
                <a:cs typeface="TImes New Roman"/>
              </a:rPr>
              <a:t>Download Throughput of HW Probe #7 in Atrium Hall,</a:t>
            </a:r>
            <a:br>
              <a:rPr sz="2400" b="1">
                <a:latin typeface="TImes New Roman"/>
                <a:ea typeface="TImes New Roman"/>
                <a:cs typeface="TImes New Roman"/>
              </a:rPr>
            </a:br>
            <a:r>
              <a:rPr sz="2400" b="1">
                <a:latin typeface="TImes New Roman"/>
                <a:ea typeface="TImes New Roman"/>
                <a:cs typeface="TImes New Roman"/>
              </a:rPr>
              <a:t>Monday 11.00 till Wednesday 15.30</a:t>
            </a:r>
            <a:endParaRPr sz="24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916753" y="5285949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0" i="0" strike="noStrike">
                <a:latin typeface="Times New Roman"/>
                <a:ea typeface="Times New Roman"/>
                <a:cs typeface="Times New Roman"/>
              </a:rPr>
              <a:t>WiFi performance is affected by the number of people in the venue</a:t>
            </a:r>
            <a:endParaRPr sz="2400" b="0" i="0" strike="noStrike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68633" y="1325288"/>
            <a:ext cx="11411841" cy="3329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668737" y="1521217"/>
            <a:ext cx="10889922" cy="4881153"/>
          </a:xfrm>
        </p:spPr>
        <p:txBody>
          <a:bodyPr/>
          <a:lstStyle/>
          <a:p>
            <a:pPr algn="just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Demonstration of WiFiMon capabilities in measuring the performance of WiFi networks</a:t>
            </a: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Comparison between crowdsourced measurements and deterministic measurements (HW Probes)</a:t>
            </a: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Deploying WiFiMon HW Probes in an event for the first time</a:t>
            </a: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Discussing with participants about potential enhancements and the future steps of WiFiMon</a:t>
            </a: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266928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WiFiMon Milestones @ TNC19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60716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Conclusions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63685" y="1089154"/>
            <a:ext cx="11164870" cy="4763317"/>
          </a:xfrm>
        </p:spPr>
        <p:txBody>
          <a:bodyPr/>
          <a:lstStyle/>
          <a:p>
            <a:pPr algn="just">
              <a:defRPr/>
            </a:pPr>
            <a:r>
              <a:rPr sz="2200" b="1" i="1">
                <a:latin typeface="Times New Roman"/>
                <a:ea typeface="Times New Roman"/>
                <a:cs typeface="Times New Roman"/>
              </a:rPr>
              <a:t>WiFiMon can </a:t>
            </a:r>
            <a:r>
              <a:rPr sz="2200" b="0" i="0">
                <a:latin typeface="Times New Roman"/>
                <a:ea typeface="Times New Roman"/>
                <a:cs typeface="Times New Roman"/>
              </a:rPr>
              <a:t>detect performance degradation in WiFi networks</a:t>
            </a:r>
            <a:r>
              <a:rPr sz="2200">
                <a:latin typeface="Times New Roman"/>
                <a:ea typeface="Times New Roman"/>
                <a:cs typeface="Times New Roman"/>
              </a:rPr>
              <a:t> and network unavailability</a:t>
            </a:r>
            <a:endParaRPr sz="2200"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endParaRPr sz="2200" b="0" i="0"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sz="2200" b="1" i="1">
                <a:latin typeface="Times New Roman"/>
                <a:ea typeface="Times New Roman"/>
                <a:cs typeface="Times New Roman"/>
              </a:rPr>
              <a:t>WiFiMon can </a:t>
            </a:r>
            <a:r>
              <a:rPr sz="2200" b="0" i="0">
                <a:latin typeface="Times New Roman"/>
                <a:ea typeface="Times New Roman"/>
                <a:cs typeface="Times New Roman"/>
              </a:rPr>
              <a:t>confirm that WiFi connectivity in a room is worse than that in another room</a:t>
            </a:r>
            <a:endParaRPr sz="2200" b="0" i="0"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endParaRPr sz="2200"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sz="2200" b="1" i="1">
                <a:latin typeface="Times New Roman"/>
                <a:ea typeface="Times New Roman"/>
                <a:cs typeface="Times New Roman"/>
              </a:rPr>
              <a:t>WiFiMon can </a:t>
            </a:r>
            <a:r>
              <a:rPr sz="2200" b="0" i="0">
                <a:latin typeface="Times New Roman"/>
                <a:ea typeface="Times New Roman"/>
                <a:cs typeface="Times New Roman"/>
              </a:rPr>
              <a:t>confirm that a WiFi network is capable of handling a number of simultaneous connections</a:t>
            </a:r>
            <a:endParaRPr sz="2200" b="0" i="0"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endParaRPr sz="2200"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sz="2200" b="1" i="1">
                <a:latin typeface="Times New Roman"/>
                <a:ea typeface="Times New Roman"/>
                <a:cs typeface="Times New Roman"/>
              </a:rPr>
              <a:t>WiFiMon can </a:t>
            </a:r>
            <a:r>
              <a:rPr sz="2200">
                <a:latin typeface="Times New Roman"/>
                <a:ea typeface="Times New Roman"/>
                <a:cs typeface="Times New Roman"/>
              </a:rPr>
              <a:t>assess how WiFi performance is affected by the number of end-users </a:t>
            </a:r>
            <a:endParaRPr sz="2200"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endParaRPr sz="2200"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sz="2200" b="1" i="1">
                <a:latin typeface="Times New Roman"/>
                <a:ea typeface="Times New Roman"/>
                <a:cs typeface="Times New Roman"/>
              </a:rPr>
              <a:t>WiFiMon can </a:t>
            </a:r>
            <a:r>
              <a:rPr sz="2200" b="0" i="0">
                <a:latin typeface="Times New Roman"/>
                <a:ea typeface="Times New Roman"/>
                <a:cs typeface="Times New Roman"/>
              </a:rPr>
              <a:t>reach valid conclusions using either the crowdsourced or the deterministic approach (HW Probes)</a:t>
            </a:r>
            <a:endParaRPr b="0" i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60716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Questions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125999" y="2051164"/>
            <a:ext cx="5940000" cy="2755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60716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DIY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97116" y="1583964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800" b="0" i="0" strike="noStrike">
                <a:latin typeface="Times New Roman"/>
                <a:ea typeface="Times New Roman"/>
                <a:cs typeface="Times New Roman"/>
              </a:rPr>
              <a:t>https://eipa19.eipa.ttu.ee/wifimon/measurements/nettest-X.html</a:t>
            </a:r>
            <a:endParaRPr sz="2800" b="0" i="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sz="2800" b="0" i="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800" b="0" i="0" strike="noStrike">
                <a:latin typeface="Times New Roman"/>
                <a:ea typeface="Times New Roman"/>
                <a:cs typeface="Times New Roman"/>
              </a:rPr>
              <a:t>https://eipa19.eipa.ttu.ee/wifimon/measurements/boomerang-X.html</a:t>
            </a:r>
            <a:endParaRPr sz="2800" b="0" i="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sz="2800" b="0" i="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800" b="0" i="0" strike="noStrike">
                <a:latin typeface="Times New Roman"/>
                <a:ea typeface="Times New Roman"/>
                <a:cs typeface="Times New Roman"/>
              </a:rPr>
              <a:t>https://eipa19.eipa.ttu.ee/wifimon/measurements/speedtest-X.html</a:t>
            </a:r>
            <a:endParaRPr sz="2800" b="0" i="0" strike="noStrike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sz="2800" b="0" i="0" strike="noStrike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buNone/>
              <a:defRPr/>
            </a:pPr>
            <a:r>
              <a:rPr sz="2800" b="0" i="0" strike="noStrike">
                <a:latin typeface="Times New Roman"/>
                <a:ea typeface="Times New Roman"/>
                <a:cs typeface="Times New Roman"/>
              </a:rPr>
              <a:t>where X = 1, 2, ..., 10</a:t>
            </a:r>
            <a:endParaRPr sz="2800" b="0" i="0" strike="noStrike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8" y="1521216"/>
            <a:ext cx="10515600" cy="4881152"/>
          </a:xfrm>
        </p:spPr>
        <p:txBody>
          <a:bodyPr/>
          <a:lstStyle/>
          <a:p>
            <a:pPr>
              <a:defRPr/>
            </a:pPr>
            <a:r>
              <a:rPr b="1" i="1">
                <a:latin typeface="Times New Roman"/>
                <a:ea typeface="Times New Roman"/>
                <a:cs typeface="Times New Roman"/>
              </a:rPr>
              <a:t>5</a:t>
            </a:r>
            <a:r>
              <a:rPr b="1" i="1">
                <a:latin typeface="Times New Roman"/>
                <a:ea typeface="Times New Roman"/>
                <a:cs typeface="Times New Roman"/>
              </a:rPr>
              <a:t> </a:t>
            </a:r>
            <a:r>
              <a:rPr b="1" i="1">
                <a:latin typeface="Times New Roman"/>
                <a:ea typeface="Times New Roman"/>
                <a:cs typeface="Times New Roman"/>
              </a:rPr>
              <a:t>Raspberry PI</a:t>
            </a:r>
            <a:r>
              <a:rPr lang="en-US" sz="2800" b="1" i="1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3 Model B+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64-bit quad-core ARMv8 CPU,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2.4 &amp; 5 GHz,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802.11b/g/n/ac Wireless LAN,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Bluetooth 4.2 &amp; BLE</a:t>
            </a: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2800" b="1" i="1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Laptops &amp; Smartphones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of WiFiMon team members</a:t>
            </a: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None/>
              <a:defRPr/>
            </a:pPr>
            <a:r>
              <a:rPr lang="en-US" sz="2800" b="1" i="1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Why not TNC19 participants?</a:t>
            </a:r>
            <a:endParaRPr lang="en-US" sz="2800" b="1" i="1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GDPR issues</a:t>
            </a: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WiFiMon was late to include its purposes in TNC19 privacy notice</a:t>
            </a: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Definitely in the future</a:t>
            </a: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4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Available Equipment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188372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Overall Testbed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38197" y="893581"/>
            <a:ext cx="10756234" cy="59222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83324" y="1825624"/>
            <a:ext cx="11292525" cy="4351338"/>
          </a:xfrm>
        </p:spPr>
        <p:txBody>
          <a:bodyPr/>
          <a:lstStyle/>
          <a:p>
            <a:pPr>
              <a:defRPr/>
            </a:pPr>
            <a:r>
              <a:rPr b="1" i="1">
                <a:latin typeface="Times New Roman"/>
                <a:ea typeface="Times New Roman"/>
                <a:cs typeface="Times New Roman"/>
              </a:rPr>
              <a:t>NetTest</a:t>
            </a:r>
            <a:endParaRPr b="1" i="1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b="1" i="1">
                <a:latin typeface="Times New Roman"/>
                <a:ea typeface="Times New Roman"/>
                <a:cs typeface="Times New Roman"/>
              </a:rPr>
              <a:t>Boomerang</a:t>
            </a:r>
            <a:endParaRPr b="1" i="1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b="1" i="1">
                <a:latin typeface="Times New Roman"/>
                <a:ea typeface="Times New Roman"/>
                <a:cs typeface="Times New Roman"/>
              </a:rPr>
              <a:t>Speedtest</a:t>
            </a:r>
            <a:endParaRPr b="1" i="1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b="1" i="1">
              <a:latin typeface="Times New Roman"/>
              <a:ea typeface="Times New Roman"/>
              <a:cs typeface="Times New Roman"/>
            </a:endParaRPr>
          </a:p>
          <a:p>
            <a:pPr marL="0" indent="0">
              <a:buNone/>
              <a:defRPr/>
            </a:pPr>
            <a:r>
              <a:rPr b="1" i="0">
                <a:latin typeface="Times New Roman"/>
                <a:ea typeface="Times New Roman"/>
                <a:cs typeface="Times New Roman"/>
              </a:rPr>
              <a:t>10 </a:t>
            </a:r>
            <a:r>
              <a:rPr b="0" i="0">
                <a:latin typeface="Times New Roman"/>
                <a:ea typeface="Times New Roman"/>
                <a:cs typeface="Times New Roman"/>
              </a:rPr>
              <a:t>available test pages per test tool</a:t>
            </a:r>
            <a:r>
              <a:rPr b="0" i="1">
                <a:latin typeface="Times New Roman"/>
                <a:ea typeface="Times New Roman"/>
                <a:cs typeface="Times New Roman"/>
              </a:rPr>
              <a:t> (NetTest-x, boomerang-x, speedtest-x):</a:t>
            </a:r>
            <a:endParaRPr b="0" i="1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b="0" i="0">
                <a:latin typeface="Times New Roman"/>
                <a:ea typeface="Times New Roman"/>
                <a:cs typeface="Times New Roman"/>
              </a:rPr>
              <a:t>5 dedicated to each of the HW Probes</a:t>
            </a:r>
            <a:endParaRPr b="0" i="0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b="0" i="0">
                <a:latin typeface="Times New Roman"/>
                <a:ea typeface="Times New Roman"/>
                <a:cs typeface="Times New Roman"/>
              </a:rPr>
              <a:t>5 assigned to WiFiMon team members</a:t>
            </a:r>
            <a:endParaRPr b="0" i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4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Available Test Tools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4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Sample Test Page (NetTest-1)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211180" y="2080139"/>
            <a:ext cx="10295122" cy="36544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365124"/>
            <a:ext cx="10515600" cy="832864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Monitored Rooms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8" y="1491759"/>
            <a:ext cx="10515600" cy="4763318"/>
          </a:xfrm>
        </p:spPr>
        <p:txBody>
          <a:bodyPr/>
          <a:lstStyle/>
          <a:p>
            <a:pPr>
              <a:defRPr/>
            </a:pPr>
            <a:r>
              <a:rPr>
                <a:latin typeface="Times New Roman"/>
                <a:ea typeface="Times New Roman"/>
                <a:cs typeface="Times New Roman"/>
              </a:rPr>
              <a:t>Small Hall &amp; Small Hall Balcony (Posters)</a:t>
            </a: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>
                <a:latin typeface="Times New Roman"/>
                <a:ea typeface="Times New Roman"/>
                <a:cs typeface="Times New Roman"/>
              </a:rPr>
              <a:t>Black Box room during the 1st round of lightning talks</a:t>
            </a: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>
                <a:latin typeface="Times New Roman"/>
                <a:ea typeface="Times New Roman"/>
                <a:cs typeface="Times New Roman"/>
              </a:rPr>
              <a:t>Cauldron Hall</a:t>
            </a: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>
                <a:latin typeface="Times New Roman"/>
                <a:ea typeface="Times New Roman"/>
                <a:cs typeface="Times New Roman"/>
              </a:rPr>
              <a:t>Atrium Hall</a:t>
            </a: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>
                <a:latin typeface="Times New Roman"/>
                <a:ea typeface="Times New Roman"/>
                <a:cs typeface="Times New Roman"/>
              </a:rPr>
              <a:t>D- Hall</a:t>
            </a:r>
            <a:endParaRPr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70537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Small Hall &amp; Small Hall Balcony (Posters)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214376" y="864123"/>
            <a:ext cx="5817328" cy="4510471"/>
          </a:xfrm>
          <a:prstGeom prst="rect">
            <a:avLst/>
          </a:prstGeom>
        </p:spPr>
      </p:pic>
      <p:sp>
        <p:nvSpPr>
          <p:cNvPr id="6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8" y="5449870"/>
            <a:ext cx="10515600" cy="1296185"/>
          </a:xfrm>
        </p:spPr>
        <p:txBody>
          <a:bodyPr/>
          <a:lstStyle/>
          <a:p>
            <a:pPr>
              <a:defRPr/>
            </a:pPr>
            <a:r>
              <a:rPr sz="2400" b="1" i="1">
                <a:latin typeface="Times New Roman"/>
                <a:ea typeface="Times New Roman"/>
                <a:cs typeface="Times New Roman"/>
              </a:rPr>
              <a:t>HW Probe #1</a:t>
            </a:r>
            <a:r>
              <a:rPr sz="2400" b="1">
                <a:latin typeface="Times New Roman"/>
                <a:ea typeface="Times New Roman"/>
                <a:cs typeface="Times New Roman"/>
              </a:rPr>
              <a:t>:</a:t>
            </a:r>
            <a:r>
              <a:rPr sz="2400">
                <a:latin typeface="Times New Roman"/>
                <a:ea typeface="Times New Roman"/>
                <a:cs typeface="Times New Roman"/>
              </a:rPr>
              <a:t> Sunday 16.00 - Tuesday 10.00 (upper left corner)</a:t>
            </a:r>
            <a:endParaRPr sz="2400" b="1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400" b="1" i="1">
                <a:latin typeface="Times New Roman"/>
                <a:ea typeface="Times New Roman"/>
                <a:cs typeface="Times New Roman"/>
              </a:rPr>
              <a:t>HW Probe #1</a:t>
            </a:r>
            <a:r>
              <a:rPr sz="2400" b="1">
                <a:latin typeface="Times New Roman"/>
                <a:ea typeface="Times New Roman"/>
                <a:cs typeface="Times New Roman"/>
              </a:rPr>
              <a:t>:</a:t>
            </a:r>
            <a:r>
              <a:rPr sz="2400">
                <a:latin typeface="Times New Roman"/>
                <a:ea typeface="Times New Roman"/>
                <a:cs typeface="Times New Roman"/>
              </a:rPr>
              <a:t> Tuesday 10.00 - Tuesday 17.00 (lower left corner)</a:t>
            </a:r>
            <a:endParaRPr sz="2400" b="1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400" b="1" i="1">
                <a:latin typeface="Times New Roman"/>
                <a:ea typeface="Times New Roman"/>
                <a:cs typeface="Times New Roman"/>
              </a:rPr>
              <a:t>HW Probe #8</a:t>
            </a:r>
            <a:r>
              <a:rPr sz="2400" b="1">
                <a:latin typeface="Times New Roman"/>
                <a:ea typeface="Times New Roman"/>
                <a:cs typeface="Times New Roman"/>
              </a:rPr>
              <a:t>:</a:t>
            </a:r>
            <a:r>
              <a:rPr sz="2400">
                <a:latin typeface="Times New Roman"/>
                <a:ea typeface="Times New Roman"/>
                <a:cs typeface="Times New Roman"/>
              </a:rPr>
              <a:t> Sunday 16:00 - Wednesday 15.30 (poster area)</a:t>
            </a:r>
            <a:r>
              <a:rPr sz="2400">
                <a:latin typeface="Times New Roman"/>
                <a:ea typeface="Times New Roman"/>
                <a:cs typeface="Times New Roman"/>
              </a:rPr>
              <a:t> </a:t>
            </a:r>
            <a:endParaRPr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129454"/>
            <a:ext cx="10515600" cy="832863"/>
          </a:xfrm>
        </p:spPr>
        <p:txBody>
          <a:bodyPr/>
          <a:lstStyle/>
          <a:p>
            <a:pPr algn="ctr">
              <a:defRPr/>
            </a:pPr>
            <a:r>
              <a:rPr sz="4000" b="1">
                <a:latin typeface="TImes New Roman"/>
                <a:ea typeface="TImes New Roman"/>
                <a:cs typeface="TImes New Roman"/>
              </a:rPr>
              <a:t>Black Box room</a:t>
            </a:r>
            <a:endParaRPr sz="4000" b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2389530" y="854303"/>
            <a:ext cx="7216190" cy="4745875"/>
          </a:xfrm>
          <a:prstGeom prst="rect">
            <a:avLst/>
          </a:prstGeom>
        </p:spPr>
      </p:pic>
      <p:sp>
        <p:nvSpPr>
          <p:cNvPr id="6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8" y="5816208"/>
            <a:ext cx="10515600" cy="1296184"/>
          </a:xfrm>
        </p:spPr>
        <p:txBody>
          <a:bodyPr/>
          <a:lstStyle/>
          <a:p>
            <a:pPr>
              <a:defRPr/>
            </a:pPr>
            <a:r>
              <a:rPr sz="2400" b="1" i="1">
                <a:latin typeface="Times New Roman"/>
                <a:ea typeface="Times New Roman"/>
                <a:cs typeface="Times New Roman"/>
              </a:rPr>
              <a:t>HW Probe #6</a:t>
            </a:r>
            <a:r>
              <a:rPr sz="2400" b="1">
                <a:latin typeface="Times New Roman"/>
                <a:ea typeface="Times New Roman"/>
                <a:cs typeface="Times New Roman"/>
              </a:rPr>
              <a:t>:</a:t>
            </a:r>
            <a:r>
              <a:rPr sz="2400">
                <a:latin typeface="Times New Roman"/>
                <a:ea typeface="Times New Roman"/>
                <a:cs typeface="Times New Roman"/>
              </a:rPr>
              <a:t> Monday 11.00 - Tuesday 10.00</a:t>
            </a:r>
            <a:endParaRPr sz="2400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2400" b="1" i="1">
                <a:latin typeface="Times New Roman"/>
                <a:ea typeface="Times New Roman"/>
                <a:cs typeface="Times New Roman"/>
              </a:rPr>
              <a:t>User #3</a:t>
            </a:r>
            <a:r>
              <a:rPr sz="2400" b="1">
                <a:latin typeface="Times New Roman"/>
                <a:ea typeface="Times New Roman"/>
                <a:cs typeface="Times New Roman"/>
              </a:rPr>
              <a:t>:</a:t>
            </a:r>
            <a:r>
              <a:rPr sz="2400">
                <a:latin typeface="Times New Roman"/>
                <a:ea typeface="Times New Roman"/>
                <a:cs typeface="Times New Roman"/>
              </a:rPr>
              <a:t> Monday 14.00 - Monday 15.30 (1st lightning talks round)</a:t>
            </a:r>
            <a:endParaRPr sz="240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ONLYOFFICE/5.2.8.9</Application>
  <PresentationFormat>On-screen Show (4:3)</PresentationFormat>
  <Paragraphs>0</Paragraphs>
  <Slides>22</Slides>
  <Notes>22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/>
  <cp:lastModifiedBy/>
</cp:coreProperties>
</file>