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4"/>
    <p:sldMasterId id="2147483669" r:id="rId5"/>
    <p:sldMasterId id="2147483671" r:id="rId6"/>
  </p:sldMasterIdLst>
  <p:notesMasterIdLst>
    <p:notesMasterId r:id="rId36"/>
  </p:notesMasterIdLst>
  <p:sldIdLst>
    <p:sldId id="294" r:id="rId7"/>
    <p:sldId id="312" r:id="rId8"/>
    <p:sldId id="328" r:id="rId9"/>
    <p:sldId id="313" r:id="rId10"/>
    <p:sldId id="324" r:id="rId11"/>
    <p:sldId id="339" r:id="rId12"/>
    <p:sldId id="315" r:id="rId13"/>
    <p:sldId id="325" r:id="rId14"/>
    <p:sldId id="337" r:id="rId15"/>
    <p:sldId id="317" r:id="rId16"/>
    <p:sldId id="336" r:id="rId17"/>
    <p:sldId id="303" r:id="rId18"/>
    <p:sldId id="320" r:id="rId19"/>
    <p:sldId id="342" r:id="rId20"/>
    <p:sldId id="343" r:id="rId21"/>
    <p:sldId id="332" r:id="rId22"/>
    <p:sldId id="318" r:id="rId23"/>
    <p:sldId id="319" r:id="rId24"/>
    <p:sldId id="338" r:id="rId25"/>
    <p:sldId id="333" r:id="rId26"/>
    <p:sldId id="340" r:id="rId27"/>
    <p:sldId id="341" r:id="rId28"/>
    <p:sldId id="334" r:id="rId29"/>
    <p:sldId id="326" r:id="rId30"/>
    <p:sldId id="335" r:id="rId31"/>
    <p:sldId id="329" r:id="rId32"/>
    <p:sldId id="327" r:id="rId33"/>
    <p:sldId id="308" r:id="rId34"/>
    <p:sldId id="282"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2" autoAdjust="0"/>
    <p:restoredTop sz="65335" autoAdjust="0"/>
  </p:normalViewPr>
  <p:slideViewPr>
    <p:cSldViewPr snapToGrid="0">
      <p:cViewPr varScale="1">
        <p:scale>
          <a:sx n="87" d="100"/>
          <a:sy n="87" d="100"/>
        </p:scale>
        <p:origin x="438" y="78"/>
      </p:cViewPr>
      <p:guideLst>
        <p:guide orient="horz" pos="1620"/>
        <p:guide pos="2880"/>
      </p:guideLst>
    </p:cSldViewPr>
  </p:slideViewPr>
  <p:notesTextViewPr>
    <p:cViewPr>
      <p:scale>
        <a:sx n="3" d="2"/>
        <a:sy n="3" d="2"/>
      </p:scale>
      <p:origin x="0" y="0"/>
    </p:cViewPr>
  </p:notesTextViewPr>
  <p:sorterViewPr>
    <p:cViewPr>
      <p:scale>
        <a:sx n="102" d="100"/>
        <a:sy n="10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pPr/>
              <a:t>11/06/2019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pPr/>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elastic.co/products/logstash"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elastic.co/products/beats/filebeat"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elastic.co/products/logstash"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elastic.co/products/beats/filebea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80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a:t>
            </a:fld>
            <a:endParaRPr lang="en-GB"/>
          </a:p>
        </p:txBody>
      </p:sp>
    </p:spTree>
    <p:extLst>
      <p:ext uri="{BB962C8B-B14F-4D97-AF65-F5344CB8AC3E}">
        <p14:creationId xmlns:p14="http://schemas.microsoft.com/office/powerpoint/2010/main" val="3272814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noProof="0" dirty="0"/>
              <a:t>To the 1</a:t>
            </a:r>
            <a:r>
              <a:rPr lang="en-GB" baseline="30000" noProof="0" dirty="0"/>
              <a:t>st</a:t>
            </a:r>
            <a:r>
              <a:rPr lang="en-GB" baseline="0" noProof="0" dirty="0"/>
              <a:t> step. -- web-server JS:</a:t>
            </a:r>
          </a:p>
          <a:p>
            <a:pPr marL="171450" indent="-171450">
              <a:buFontTx/>
              <a:buChar char="-"/>
            </a:pPr>
            <a:r>
              <a:rPr lang="en-GB" baseline="0" noProof="0" dirty="0"/>
              <a:t>The Domain Name (e.g. </a:t>
            </a:r>
            <a:r>
              <a:rPr lang="en-GB" baseline="0" noProof="0" dirty="0" err="1"/>
              <a:t>www.switch.ch</a:t>
            </a:r>
            <a:r>
              <a:rPr lang="en-GB" baseline="0" noProof="0" dirty="0"/>
              <a:t>) or the IP of the web-server is needed</a:t>
            </a:r>
          </a:p>
          <a:p>
            <a:pPr marL="171450" indent="-171450">
              <a:buFontTx/>
              <a:buChar char="-"/>
            </a:pPr>
            <a:r>
              <a:rPr lang="en-GB" baseline="0" noProof="0" dirty="0"/>
              <a:t>The location path of the images is important (location where the </a:t>
            </a:r>
            <a:r>
              <a:rPr lang="en-GB" baseline="0" noProof="0" dirty="0" err="1"/>
              <a:t>NetTest</a:t>
            </a:r>
            <a:r>
              <a:rPr lang="en-GB" baseline="0" noProof="0" dirty="0"/>
              <a:t> servers is running </a:t>
            </a:r>
            <a:r>
              <a:rPr lang="mr-IN" baseline="0" noProof="0" dirty="0"/>
              <a:t>–</a:t>
            </a:r>
            <a:r>
              <a:rPr lang="en-GB" baseline="0" noProof="0" dirty="0"/>
              <a:t> </a:t>
            </a:r>
            <a:r>
              <a:rPr lang="en-GB" baseline="0" noProof="0" dirty="0" err="1"/>
              <a:t>Grnet</a:t>
            </a:r>
            <a:r>
              <a:rPr lang="en-GB" baseline="0" noProof="0" dirty="0"/>
              <a:t>)</a:t>
            </a:r>
          </a:p>
          <a:p>
            <a:pPr marL="171450" indent="-171450">
              <a:buFontTx/>
              <a:buChar char="-"/>
            </a:pPr>
            <a:r>
              <a:rPr lang="en-GB" baseline="0" noProof="0" dirty="0"/>
              <a:t>Cookie time is essential, as we don’t like to affect the network --- non-invasive</a:t>
            </a:r>
          </a:p>
          <a:p>
            <a:pPr marL="0" indent="0">
              <a:buFontTx/>
              <a:buNone/>
            </a:pPr>
            <a:endParaRPr lang="en-GB" baseline="0" noProof="0" dirty="0"/>
          </a:p>
          <a:p>
            <a:pPr marL="0" indent="0">
              <a:buFontTx/>
              <a:buNone/>
            </a:pPr>
            <a:r>
              <a:rPr lang="en-GB" baseline="0" noProof="0" dirty="0"/>
              <a:t>Additional information: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JS lines should be embedded at a frequently-visited web page (conference program, university website, etc)</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 page can be hosted anywhere without affecting the results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agent could be installed anywhere, however it is advised to be installed near the conference venue or the university campus. The agent performs the correlations and stores the correlated measurements.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measurement results are relative to the location of the web server, where the images are hosted.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website, the </a:t>
            </a:r>
            <a:r>
              <a:rPr lang="en-GB" baseline="0" noProof="0" dirty="0" err="1"/>
              <a:t>WiFiMon</a:t>
            </a:r>
            <a:r>
              <a:rPr lang="en-GB" baseline="0" noProof="0" dirty="0"/>
              <a:t> agent and the test tool servers can be located at a different physical infrastructure. Only the test tool servers location affect the measurement results!!</a:t>
            </a:r>
          </a:p>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10</a:t>
            </a:fld>
            <a:endParaRPr lang="en-GB"/>
          </a:p>
        </p:txBody>
      </p:sp>
    </p:spTree>
    <p:extLst>
      <p:ext uri="{BB962C8B-B14F-4D97-AF65-F5344CB8AC3E}">
        <p14:creationId xmlns:p14="http://schemas.microsoft.com/office/powerpoint/2010/main" val="602064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2</a:t>
            </a:r>
            <a:r>
              <a:rPr lang="en-US" baseline="30000" dirty="0"/>
              <a:t>nd</a:t>
            </a:r>
            <a:r>
              <a:rPr lang="en-US" dirty="0"/>
              <a:t> step -  performing and storing of measurements at the database:</a:t>
            </a:r>
          </a:p>
          <a:p>
            <a:r>
              <a:rPr lang="en-US" dirty="0"/>
              <a:t>Per</a:t>
            </a:r>
            <a:r>
              <a:rPr lang="en-US" baseline="0" dirty="0"/>
              <a:t> configuration: </a:t>
            </a:r>
          </a:p>
          <a:p>
            <a:pPr marL="171450" indent="-171450">
              <a:buFontTx/>
              <a:buChar char="-"/>
            </a:pPr>
            <a:r>
              <a:rPr lang="en-US" baseline="0" dirty="0"/>
              <a:t>Sub-Net defined =&gt; Measurements only from the sub-nets</a:t>
            </a:r>
          </a:p>
          <a:p>
            <a:pPr marL="171450" indent="-171450">
              <a:buFontTx/>
              <a:buChar char="-"/>
            </a:pPr>
            <a:r>
              <a:rPr lang="en-US" baseline="0" dirty="0"/>
              <a:t>Check is Cookie set, YES/NO =&gt; Expiration time after the measurements done </a:t>
            </a:r>
            <a:r>
              <a:rPr lang="mr-IN" baseline="0" dirty="0"/>
              <a:t>–</a:t>
            </a:r>
            <a:r>
              <a:rPr lang="en-US" baseline="0" dirty="0"/>
              <a:t> 1.5’</a:t>
            </a:r>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11</a:t>
            </a:fld>
            <a:endParaRPr lang="en-GB"/>
          </a:p>
        </p:txBody>
      </p:sp>
    </p:spTree>
    <p:extLst>
      <p:ext uri="{BB962C8B-B14F-4D97-AF65-F5344CB8AC3E}">
        <p14:creationId xmlns:p14="http://schemas.microsoft.com/office/powerpoint/2010/main" val="1670152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the 3</a:t>
            </a:r>
            <a:r>
              <a:rPr lang="en-GB" baseline="30000" dirty="0"/>
              <a:t>rd</a:t>
            </a:r>
            <a:r>
              <a:rPr lang="en-GB" dirty="0"/>
              <a:t> step: </a:t>
            </a:r>
          </a:p>
          <a:p>
            <a:r>
              <a:rPr lang="en-GB" dirty="0"/>
              <a:t>Correlation Performance Data with RADIUS</a:t>
            </a:r>
            <a:r>
              <a:rPr lang="en-GB" baseline="0" dirty="0"/>
              <a:t> accounting: </a:t>
            </a:r>
          </a:p>
          <a:p>
            <a:r>
              <a:rPr lang="en-GB" baseline="0" dirty="0"/>
              <a:t>Element: </a:t>
            </a:r>
          </a:p>
          <a:p>
            <a:pPr marL="171450" indent="-171450">
              <a:buFont typeface="Arial" charset="0"/>
              <a:buChar char="•"/>
            </a:pPr>
            <a:r>
              <a:rPr lang="en-GB" baseline="0" dirty="0"/>
              <a:t>User IP from measurements (</a:t>
            </a:r>
            <a:r>
              <a:rPr lang="en-GB" baseline="0" dirty="0" err="1"/>
              <a:t>javascript</a:t>
            </a:r>
            <a:r>
              <a:rPr lang="en-GB" baseline="0" dirty="0"/>
              <a:t>) </a:t>
            </a:r>
          </a:p>
          <a:p>
            <a:pPr marL="171450" indent="-171450">
              <a:buFont typeface="Arial" charset="0"/>
              <a:buChar char="•"/>
            </a:pPr>
            <a:r>
              <a:rPr lang="en-GB" baseline="0" dirty="0"/>
              <a:t>Client IP from </a:t>
            </a:r>
            <a:r>
              <a:rPr lang="en-GB" baseline="0" dirty="0" err="1"/>
              <a:t>authN</a:t>
            </a:r>
            <a:r>
              <a:rPr lang="en-GB" baseline="0" dirty="0"/>
              <a:t>/Z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12</a:t>
            </a:fld>
            <a:endParaRPr lang="en-GB"/>
          </a:p>
        </p:txBody>
      </p:sp>
    </p:spTree>
    <p:extLst>
      <p:ext uri="{BB962C8B-B14F-4D97-AF65-F5344CB8AC3E}">
        <p14:creationId xmlns:p14="http://schemas.microsoft.com/office/powerpoint/2010/main" val="2005552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13</a:t>
            </a:fld>
            <a:endParaRPr lang="en-GB"/>
          </a:p>
        </p:txBody>
      </p:sp>
    </p:spTree>
    <p:extLst>
      <p:ext uri="{BB962C8B-B14F-4D97-AF65-F5344CB8AC3E}">
        <p14:creationId xmlns:p14="http://schemas.microsoft.com/office/powerpoint/2010/main" val="4085924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14</a:t>
            </a:fld>
            <a:endParaRPr lang="en-GB"/>
          </a:p>
        </p:txBody>
      </p:sp>
    </p:spTree>
    <p:extLst>
      <p:ext uri="{BB962C8B-B14F-4D97-AF65-F5344CB8AC3E}">
        <p14:creationId xmlns:p14="http://schemas.microsoft.com/office/powerpoint/2010/main" val="333346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15</a:t>
            </a:fld>
            <a:endParaRPr lang="en-GB"/>
          </a:p>
        </p:txBody>
      </p:sp>
    </p:spTree>
    <p:extLst>
      <p:ext uri="{BB962C8B-B14F-4D97-AF65-F5344CB8AC3E}">
        <p14:creationId xmlns:p14="http://schemas.microsoft.com/office/powerpoint/2010/main" val="217248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concept is the Mobile App Based </a:t>
            </a:r>
            <a:r>
              <a:rPr lang="en-US" dirty="0" err="1"/>
              <a:t>WiFiMon</a:t>
            </a:r>
            <a:endParaRPr lang="en-US" dirty="0"/>
          </a:p>
          <a:p>
            <a:pPr marL="0" indent="0">
              <a:buNone/>
            </a:pPr>
            <a:r>
              <a:rPr lang="en-US" sz="900" b="0" baseline="0" dirty="0">
                <a:solidFill>
                  <a:schemeClr val="tx1"/>
                </a:solidFill>
              </a:rPr>
              <a:t>The aim of this concept is to gather experience in Performance Monitoring by handhelds devices. </a:t>
            </a:r>
          </a:p>
          <a:p>
            <a:pPr marL="0" indent="0">
              <a:buNone/>
            </a:pPr>
            <a:r>
              <a:rPr lang="en-US" sz="900" b="0" baseline="0" dirty="0">
                <a:solidFill>
                  <a:schemeClr val="tx1"/>
                </a:solidFill>
              </a:rPr>
              <a:t>The result is a JS Library that can be integrated on the app-deployment, e.g. in a University App.</a:t>
            </a:r>
            <a:br>
              <a:rPr lang="en-US" sz="900" b="0" baseline="0" dirty="0">
                <a:solidFill>
                  <a:schemeClr val="tx1"/>
                </a:solidFill>
              </a:rPr>
            </a:br>
            <a:r>
              <a:rPr lang="en-US" sz="900" b="0" baseline="0" dirty="0">
                <a:solidFill>
                  <a:schemeClr val="tx1"/>
                </a:solidFill>
              </a:rPr>
              <a:t>The App is available only for devices that run </a:t>
            </a:r>
            <a:r>
              <a:rPr lang="en-US" sz="1600" b="0" baseline="0" dirty="0">
                <a:solidFill>
                  <a:schemeClr val="tx1"/>
                </a:solidFill>
              </a:rPr>
              <a:t>Android.</a:t>
            </a:r>
            <a:endParaRPr lang="en-US" sz="1500" dirty="0">
              <a:solidFill>
                <a:srgbClr val="004360"/>
              </a:solidFill>
            </a:endParaRPr>
          </a:p>
          <a:p>
            <a:pPr marL="0" lvl="0" indent="0">
              <a:buNone/>
            </a:pPr>
            <a:endParaRPr lang="en-GB" dirty="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16</a:t>
            </a:fld>
            <a:endParaRPr lang="en-GB"/>
          </a:p>
        </p:txBody>
      </p:sp>
    </p:spTree>
    <p:extLst>
      <p:ext uri="{BB962C8B-B14F-4D97-AF65-F5344CB8AC3E}">
        <p14:creationId xmlns:p14="http://schemas.microsoft.com/office/powerpoint/2010/main" val="1188837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Architecture has three elements:</a:t>
            </a:r>
          </a:p>
          <a:p>
            <a:pPr marL="228600" indent="-228600">
              <a:buAutoNum type="alphaUcParenR"/>
            </a:pPr>
            <a:r>
              <a:rPr lang="en-GB" baseline="0" dirty="0"/>
              <a:t>The GEANT JS library pool with the necessary APIs</a:t>
            </a:r>
          </a:p>
          <a:p>
            <a:pPr marL="228600" indent="-228600">
              <a:buAutoNum type="alphaUcParenR"/>
            </a:pPr>
            <a:r>
              <a:rPr lang="en-GB" baseline="0" dirty="0"/>
              <a:t>The </a:t>
            </a:r>
            <a:r>
              <a:rPr lang="en-GB" baseline="0" dirty="0" err="1"/>
              <a:t>WiFiMon</a:t>
            </a:r>
            <a:r>
              <a:rPr lang="en-GB" baseline="0" dirty="0"/>
              <a:t> Application </a:t>
            </a:r>
            <a:endParaRPr lang="en-GB" dirty="0"/>
          </a:p>
          <a:p>
            <a:pPr marL="171450" indent="-171450">
              <a:buFont typeface="Arial" charset="0"/>
              <a:buChar char="•"/>
            </a:pPr>
            <a:r>
              <a:rPr lang="en-GB" dirty="0"/>
              <a:t>1.) .</a:t>
            </a:r>
            <a:r>
              <a:rPr lang="en-GB" dirty="0" err="1"/>
              <a:t>js</a:t>
            </a:r>
            <a:r>
              <a:rPr lang="en-GB" dirty="0"/>
              <a:t> will be downloaded from the </a:t>
            </a:r>
            <a:r>
              <a:rPr lang="en-GB" baseline="0" dirty="0"/>
              <a:t>GEANT JS library pool </a:t>
            </a:r>
            <a:endParaRPr lang="en-GB" dirty="0"/>
          </a:p>
          <a:p>
            <a:pPr marL="171450" indent="-171450">
              <a:buFont typeface="Arial" charset="0"/>
              <a:buChar char="•"/>
            </a:pPr>
            <a:r>
              <a:rPr lang="en-GB" dirty="0"/>
              <a:t>2.)</a:t>
            </a:r>
            <a:r>
              <a:rPr lang="en-GB" baseline="0" dirty="0"/>
              <a:t> during the .</a:t>
            </a:r>
            <a:r>
              <a:rPr lang="en-GB" baseline="0" dirty="0" err="1"/>
              <a:t>js</a:t>
            </a:r>
            <a:r>
              <a:rPr lang="en-GB" baseline="0" dirty="0"/>
              <a:t> downloads, the HTML triggers the measurements inside the app</a:t>
            </a:r>
          </a:p>
          <a:p>
            <a:pPr marL="171450" indent="-171450">
              <a:buFont typeface="Arial" charset="0"/>
              <a:buChar char="•"/>
            </a:pPr>
            <a:r>
              <a:rPr lang="en-GB" baseline="0" dirty="0"/>
              <a:t>3.) the Measurement, collecting and storing procedure is similar to the Web-based measurements </a:t>
            </a:r>
          </a:p>
          <a:p>
            <a:pPr marL="171450" indent="-171450">
              <a:buFont typeface="Arial" charset="0"/>
              <a:buChar char="•"/>
            </a:pPr>
            <a:r>
              <a:rPr lang="en-GB" baseline="0" dirty="0"/>
              <a:t>4.) user is informed about the measurement results</a:t>
            </a:r>
          </a:p>
          <a:p>
            <a:r>
              <a:rPr lang="en-GB" baseline="0" dirty="0">
                <a:sym typeface="Wingdings"/>
              </a:rPr>
              <a:t>C) Mobile OS: </a:t>
            </a:r>
            <a:r>
              <a:rPr lang="en-GB" baseline="0" dirty="0"/>
              <a:t>Java Script plug-ins use HTML and JSON technology</a:t>
            </a:r>
          </a:p>
          <a:p>
            <a:r>
              <a:rPr lang="en-GB" baseline="0" dirty="0"/>
              <a:t>Currently available only for Android, plans for iOS devices </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17</a:t>
            </a:fld>
            <a:endParaRPr lang="en-GB"/>
          </a:p>
        </p:txBody>
      </p:sp>
    </p:spTree>
    <p:extLst>
      <p:ext uri="{BB962C8B-B14F-4D97-AF65-F5344CB8AC3E}">
        <p14:creationId xmlns:p14="http://schemas.microsoft.com/office/powerpoint/2010/main" val="5841226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Only selected IP ranges</a:t>
            </a:r>
            <a:r>
              <a:rPr lang="en-GB" baseline="0" dirty="0"/>
              <a:t> will taken up for measurements</a:t>
            </a:r>
          </a:p>
          <a:p>
            <a:r>
              <a:rPr lang="en-GB" baseline="0" dirty="0"/>
              <a:t>The cookie will be set (today 1.5 Min)</a:t>
            </a:r>
          </a:p>
          <a:p>
            <a:r>
              <a:rPr lang="en-GB" baseline="0" dirty="0"/>
              <a:t>The time stamp will be set</a:t>
            </a:r>
          </a:p>
          <a:p>
            <a:r>
              <a:rPr lang="en-GB" baseline="0" dirty="0"/>
              <a:t>The image will be uploaded/downloaded</a:t>
            </a:r>
          </a:p>
          <a:p>
            <a:r>
              <a:rPr lang="en-GB" baseline="0" dirty="0">
                <a:sym typeface="Wingdings"/>
              </a:rPr>
              <a:t> relative throughput (bandwidth) / latency (RTTs) will be measured </a:t>
            </a:r>
          </a:p>
          <a:p>
            <a:r>
              <a:rPr lang="en-GB" baseline="0" dirty="0">
                <a:sym typeface="Wingdings"/>
              </a:rPr>
              <a:t> results will be posted to the Elasticsearch and Kibana for visualization</a:t>
            </a:r>
            <a:endParaRPr lang="en-GB" baseline="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18</a:t>
            </a:fld>
            <a:endParaRPr lang="en-GB"/>
          </a:p>
        </p:txBody>
      </p:sp>
    </p:spTree>
    <p:extLst>
      <p:ext uri="{BB962C8B-B14F-4D97-AF65-F5344CB8AC3E}">
        <p14:creationId xmlns:p14="http://schemas.microsoft.com/office/powerpoint/2010/main" val="199682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t>Figure 1 to Figure 2: </a:t>
            </a:r>
            <a:r>
              <a:rPr lang="en-GB" dirty="0"/>
              <a:t>, user has to configure measurements options, e.g. before the process begins for first time. The configuration includes setting: </a:t>
            </a:r>
          </a:p>
          <a:p>
            <a:pPr marL="171450" marR="0" lvl="0" indent="-171450" algn="l" defTabSz="685800" rtl="0" eaLnBrk="1" fontAlgn="auto" latinLnBrk="0" hangingPunct="1">
              <a:lnSpc>
                <a:spcPct val="100000"/>
              </a:lnSpc>
              <a:spcBef>
                <a:spcPts val="0"/>
              </a:spcBef>
              <a:spcAft>
                <a:spcPts val="0"/>
              </a:spcAft>
              <a:buClrTx/>
              <a:buSzTx/>
              <a:buFont typeface="Arial" charset="0"/>
              <a:buChar char="•"/>
              <a:tabLst/>
              <a:defRPr/>
            </a:pPr>
            <a:r>
              <a:rPr lang="en-GB" dirty="0"/>
              <a:t>(1) the IP address (domain</a:t>
            </a:r>
            <a:r>
              <a:rPr lang="en-GB" baseline="0" dirty="0"/>
              <a:t> name</a:t>
            </a:r>
            <a:r>
              <a:rPr lang="en-GB" dirty="0"/>
              <a:t>) of the web-server where the Java agent (JS) and the database are installed, </a:t>
            </a:r>
          </a:p>
          <a:p>
            <a:pPr marL="171450" marR="0" lvl="0" indent="-171450" algn="l" defTabSz="685800" rtl="0" eaLnBrk="1" fontAlgn="auto" latinLnBrk="0" hangingPunct="1">
              <a:lnSpc>
                <a:spcPct val="100000"/>
              </a:lnSpc>
              <a:spcBef>
                <a:spcPts val="0"/>
              </a:spcBef>
              <a:spcAft>
                <a:spcPts val="0"/>
              </a:spcAft>
              <a:buClrTx/>
              <a:buSzTx/>
              <a:buFont typeface="Arial" charset="0"/>
              <a:buChar char="•"/>
              <a:tabLst/>
              <a:defRPr/>
            </a:pPr>
            <a:r>
              <a:rPr lang="en-GB" dirty="0"/>
              <a:t>(2) the public link to the folder where the images are downloaded to perform the measurements, and </a:t>
            </a:r>
          </a:p>
          <a:p>
            <a:pPr marL="171450" marR="0" lvl="0" indent="-171450" algn="l" defTabSz="685800" rtl="0" eaLnBrk="1" fontAlgn="auto" latinLnBrk="0" hangingPunct="1">
              <a:lnSpc>
                <a:spcPct val="100000"/>
              </a:lnSpc>
              <a:spcBef>
                <a:spcPts val="0"/>
              </a:spcBef>
              <a:spcAft>
                <a:spcPts val="0"/>
              </a:spcAft>
              <a:buClrTx/>
              <a:buSzTx/>
              <a:buFont typeface="Arial" charset="0"/>
              <a:buChar char="•"/>
              <a:tabLst/>
              <a:defRPr/>
            </a:pPr>
            <a:r>
              <a:rPr lang="en-GB" dirty="0"/>
              <a:t>(3) the expiration time (in minutes) of the cookie that prevents repeated measurements.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t>Figure 3:</a:t>
            </a:r>
            <a:r>
              <a:rPr lang="en-GB" dirty="0"/>
              <a:t> During this period, the application initiates a series of services through html (such as download and upload file requests to </a:t>
            </a:r>
            <a:r>
              <a:rPr lang="en-GB" dirty="0" err="1"/>
              <a:t>nettest</a:t>
            </a:r>
            <a:r>
              <a:rPr lang="en-GB" dirty="0"/>
              <a:t> server) and stores the results on Elasticsearch. In each case user will receive a notification message of the condition of the measurements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a:t>
            </a:r>
            <a:r>
              <a:rPr lang="en-GB" dirty="0"/>
              <a:t>he procedure is the same </a:t>
            </a:r>
            <a:r>
              <a:rPr lang="en-GB" baseline="0" dirty="0"/>
              <a:t>as the web-based measurements</a:t>
            </a: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19</a:t>
            </a:fld>
            <a:endParaRPr lang="en-GB"/>
          </a:p>
        </p:txBody>
      </p:sp>
    </p:spTree>
    <p:extLst>
      <p:ext uri="{BB962C8B-B14F-4D97-AF65-F5344CB8AC3E}">
        <p14:creationId xmlns:p14="http://schemas.microsoft.com/office/powerpoint/2010/main" val="1438358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sz="800" dirty="0"/>
              <a:t>Mobile Crowd Sensing System</a:t>
            </a:r>
            <a:r>
              <a:rPr lang="en-GB" sz="800" baseline="0" dirty="0"/>
              <a:t>: An example and how </a:t>
            </a:r>
            <a:r>
              <a:rPr lang="en-GB" sz="800" baseline="0" dirty="0" err="1"/>
              <a:t>Wifimon</a:t>
            </a:r>
            <a:r>
              <a:rPr lang="en-GB" sz="800" baseline="0" dirty="0"/>
              <a:t> could proceed</a:t>
            </a:r>
          </a:p>
          <a:p>
            <a:pPr marL="171450" indent="-171450">
              <a:buFont typeface="Arial"/>
              <a:buChar char="•"/>
            </a:pPr>
            <a:r>
              <a:rPr lang="en-GB" sz="800" dirty="0" err="1"/>
              <a:t>WCsPM</a:t>
            </a:r>
            <a:r>
              <a:rPr lang="en-GB" sz="800" baseline="0" dirty="0"/>
              <a:t>: Discuss several points to understand </a:t>
            </a:r>
            <a:r>
              <a:rPr lang="en-GB" sz="800" baseline="0" dirty="0" err="1"/>
              <a:t>WiFiMon</a:t>
            </a:r>
            <a:r>
              <a:rPr lang="en-GB" sz="800" baseline="0" dirty="0"/>
              <a:t> functionality (i) </a:t>
            </a:r>
            <a:r>
              <a:rPr lang="en-GB" sz="800" dirty="0"/>
              <a:t>Concept Overview</a:t>
            </a:r>
            <a:r>
              <a:rPr lang="en-GB" sz="800" baseline="0" dirty="0"/>
              <a:t>, (ii) Process, (iii) </a:t>
            </a:r>
            <a:r>
              <a:rPr lang="en-GB" sz="800" dirty="0"/>
              <a:t>Architecture</a:t>
            </a:r>
            <a:r>
              <a:rPr lang="en-GB" sz="800" baseline="0" dirty="0"/>
              <a:t> </a:t>
            </a:r>
            <a:r>
              <a:rPr lang="en-GB" sz="800" dirty="0"/>
              <a:t>Building blocks</a:t>
            </a:r>
            <a:r>
              <a:rPr lang="en-GB" sz="800" baseline="0" dirty="0"/>
              <a:t>, (iv) w</a:t>
            </a:r>
            <a:r>
              <a:rPr lang="en-GB" sz="800" dirty="0"/>
              <a:t>alk</a:t>
            </a:r>
            <a:r>
              <a:rPr lang="en-GB" sz="800" baseline="0" dirty="0"/>
              <a:t> through (Data Flow Diagram), (v) GUI screenshots</a:t>
            </a:r>
            <a:endParaRPr lang="en-GB" sz="800" dirty="0"/>
          </a:p>
          <a:p>
            <a:pPr marL="171450" indent="-171450">
              <a:buFont typeface="Arial"/>
              <a:buChar char="•"/>
            </a:pPr>
            <a:r>
              <a:rPr lang="en-GB" sz="800" dirty="0"/>
              <a:t>Mobile application measurement:</a:t>
            </a:r>
            <a:r>
              <a:rPr lang="en-GB" sz="800" baseline="0" dirty="0"/>
              <a:t> (i) </a:t>
            </a:r>
            <a:r>
              <a:rPr lang="en-GB" sz="800" dirty="0"/>
              <a:t>Architecture,</a:t>
            </a:r>
            <a:r>
              <a:rPr lang="en-GB" sz="800" baseline="0" dirty="0"/>
              <a:t> (ii) Mobile Measurements process</a:t>
            </a:r>
          </a:p>
          <a:p>
            <a:pPr marL="171450" lvl="0" indent="-171450">
              <a:buFont typeface="Arial"/>
              <a:buChar char="•"/>
            </a:pPr>
            <a:r>
              <a:rPr lang="en-GB" sz="800" baseline="0" dirty="0"/>
              <a:t>Hybrid Approach: (i) Prerequisites, (ii) Setup procedure</a:t>
            </a:r>
          </a:p>
          <a:p>
            <a:pPr marL="171450" lvl="0" indent="-171450">
              <a:buFont typeface="Arial"/>
              <a:buChar char="•"/>
            </a:pPr>
            <a:r>
              <a:rPr lang="en-GB" sz="800" baseline="0" dirty="0" err="1"/>
              <a:t>WiFiMon</a:t>
            </a:r>
            <a:r>
              <a:rPr lang="en-GB" sz="800" baseline="0" dirty="0"/>
              <a:t> Security &amp; Privacy: Beyond </a:t>
            </a:r>
            <a:r>
              <a:rPr lang="en-GB" sz="800" baseline="0" dirty="0" err="1"/>
              <a:t>WCsPMV</a:t>
            </a:r>
            <a:r>
              <a:rPr lang="en-GB" sz="800" baseline="0" dirty="0"/>
              <a:t> </a:t>
            </a:r>
            <a:r>
              <a:rPr lang="mr-IN" sz="800" baseline="0" dirty="0"/>
              <a:t>–</a:t>
            </a:r>
            <a:r>
              <a:rPr lang="en-GB" sz="800" baseline="0" dirty="0"/>
              <a:t> </a:t>
            </a:r>
            <a:r>
              <a:rPr lang="en-GB" sz="800" baseline="0" dirty="0" err="1"/>
              <a:t>eduroam</a:t>
            </a:r>
            <a:r>
              <a:rPr lang="en-GB" sz="800" baseline="0" dirty="0"/>
              <a:t> SP and </a:t>
            </a:r>
            <a:r>
              <a:rPr lang="en-GB" sz="800" baseline="0" dirty="0" err="1"/>
              <a:t>IdP</a:t>
            </a:r>
            <a:r>
              <a:rPr lang="en-GB" sz="800" baseline="0" dirty="0"/>
              <a:t> policy/Process/</a:t>
            </a:r>
          </a:p>
          <a:p>
            <a:pPr marL="171450" lvl="0" indent="-171450">
              <a:buFont typeface="Arial"/>
              <a:buChar char="•"/>
            </a:pPr>
            <a:r>
              <a:rPr lang="en-GB" sz="800" baseline="0" dirty="0"/>
              <a:t>Results discussions End-User Meeting in Zurich (May 2017)</a:t>
            </a:r>
          </a:p>
        </p:txBody>
      </p:sp>
      <p:sp>
        <p:nvSpPr>
          <p:cNvPr id="4" name="Slide Number Placeholder 3"/>
          <p:cNvSpPr>
            <a:spLocks noGrp="1"/>
          </p:cNvSpPr>
          <p:nvPr>
            <p:ph type="sldNum" sz="quarter" idx="10"/>
          </p:nvPr>
        </p:nvSpPr>
        <p:spPr/>
        <p:txBody>
          <a:bodyPr/>
          <a:lstStyle/>
          <a:p>
            <a:fld id="{9CBC110B-1C27-4A5B-8007-E6BF4BB6C5F7}" type="slidenum">
              <a:rPr lang="en-GB" smtClean="0"/>
              <a:pPr/>
              <a:t>2</a:t>
            </a:fld>
            <a:endParaRPr lang="en-GB"/>
          </a:p>
        </p:txBody>
      </p:sp>
    </p:spTree>
    <p:extLst>
      <p:ext uri="{BB962C8B-B14F-4D97-AF65-F5344CB8AC3E}">
        <p14:creationId xmlns:p14="http://schemas.microsoft.com/office/powerpoint/2010/main" val="2183320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Hybrid solution that combines </a:t>
            </a:r>
          </a:p>
          <a:p>
            <a:pPr marL="171450" lvl="1">
              <a:spcBef>
                <a:spcPts val="750"/>
              </a:spcBef>
            </a:pPr>
            <a:r>
              <a:rPr lang="en-US" sz="1500" dirty="0">
                <a:solidFill>
                  <a:srgbClr val="004360"/>
                </a:solidFill>
              </a:rPr>
              <a:t>Static infrastructure performance information (HW probes objective measurements) </a:t>
            </a:r>
          </a:p>
          <a:p>
            <a:pPr marL="171450" lvl="1">
              <a:spcBef>
                <a:spcPts val="750"/>
              </a:spcBef>
            </a:pPr>
            <a:r>
              <a:rPr lang="en-US" sz="1500" dirty="0">
                <a:solidFill>
                  <a:srgbClr val="004360"/>
                </a:solidFill>
              </a:rPr>
              <a:t>Dynamic performance behavior, thanks to the end-users (mobile clients)</a:t>
            </a:r>
          </a:p>
          <a:p>
            <a:pPr marL="0" lvl="0" indent="-171450">
              <a:spcBef>
                <a:spcPts val="750"/>
              </a:spcBef>
            </a:pPr>
            <a:endParaRPr lang="en-US" sz="1500" dirty="0">
              <a:solidFill>
                <a:srgbClr val="004360"/>
              </a:solidFill>
            </a:endParaRPr>
          </a:p>
          <a:p>
            <a:pPr marL="0" lvl="0" indent="-171450">
              <a:spcBef>
                <a:spcPts val="750"/>
              </a:spcBef>
            </a:pPr>
            <a:r>
              <a:rPr lang="en-US" sz="1500" dirty="0">
                <a:solidFill>
                  <a:srgbClr val="004360"/>
                </a:solidFill>
              </a:rPr>
              <a:t>With</a:t>
            </a:r>
            <a:r>
              <a:rPr lang="en-US" sz="1500" baseline="0" dirty="0">
                <a:solidFill>
                  <a:srgbClr val="004360"/>
                </a:solidFill>
              </a:rPr>
              <a:t> the hybrid approach the </a:t>
            </a:r>
            <a:r>
              <a:rPr lang="en-US" sz="1500" baseline="0" dirty="0" err="1">
                <a:solidFill>
                  <a:srgbClr val="004360"/>
                </a:solidFill>
              </a:rPr>
              <a:t>WiFiMon</a:t>
            </a:r>
            <a:r>
              <a:rPr lang="en-US" sz="1500" baseline="0" dirty="0">
                <a:solidFill>
                  <a:srgbClr val="004360"/>
                </a:solidFill>
              </a:rPr>
              <a:t> concept comes up with a Validation of measurements. </a:t>
            </a:r>
            <a:endParaRPr lang="en-US" sz="1500" dirty="0">
              <a:solidFill>
                <a:srgbClr val="004360"/>
              </a:solidFill>
            </a:endParaRPr>
          </a:p>
          <a:p>
            <a:pPr marL="0" lvl="0" indent="0">
              <a:buNone/>
            </a:pPr>
            <a:endParaRPr lang="en-GB" dirty="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20</a:t>
            </a:fld>
            <a:endParaRPr lang="en-GB"/>
          </a:p>
        </p:txBody>
      </p:sp>
    </p:spTree>
    <p:extLst>
      <p:ext uri="{BB962C8B-B14F-4D97-AF65-F5344CB8AC3E}">
        <p14:creationId xmlns:p14="http://schemas.microsoft.com/office/powerpoint/2010/main" val="11888371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21</a:t>
            </a:fld>
            <a:endParaRPr lang="en-GB"/>
          </a:p>
        </p:txBody>
      </p:sp>
    </p:spTree>
    <p:extLst>
      <p:ext uri="{BB962C8B-B14F-4D97-AF65-F5344CB8AC3E}">
        <p14:creationId xmlns:p14="http://schemas.microsoft.com/office/powerpoint/2010/main" val="118172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22</a:t>
            </a:fld>
            <a:endParaRPr lang="en-GB"/>
          </a:p>
        </p:txBody>
      </p:sp>
    </p:spTree>
    <p:extLst>
      <p:ext uri="{BB962C8B-B14F-4D97-AF65-F5344CB8AC3E}">
        <p14:creationId xmlns:p14="http://schemas.microsoft.com/office/powerpoint/2010/main" val="17031845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GB" dirty="0"/>
              <a:t>In</a:t>
            </a:r>
            <a:r>
              <a:rPr lang="en-GB" baseline="0" dirty="0"/>
              <a:t> parallel to the </a:t>
            </a:r>
            <a:r>
              <a:rPr lang="en-GB" baseline="0" dirty="0" err="1"/>
              <a:t>WiFiMon</a:t>
            </a:r>
            <a:r>
              <a:rPr lang="en-GB" baseline="0" dirty="0"/>
              <a:t> development we discussed - Security and Privacy. </a:t>
            </a:r>
          </a:p>
          <a:p>
            <a:pPr marL="0" lvl="0" indent="0">
              <a:buNone/>
            </a:pPr>
            <a:r>
              <a:rPr lang="en-GB" baseline="0" dirty="0"/>
              <a:t>Security: </a:t>
            </a:r>
          </a:p>
          <a:p>
            <a:pPr marL="171450" lvl="0" indent="-171450">
              <a:buFont typeface="Arial" charset="0"/>
              <a:buChar char="•"/>
            </a:pPr>
            <a:r>
              <a:rPr lang="en-GB" baseline="0" dirty="0"/>
              <a:t>Beyond </a:t>
            </a:r>
            <a:r>
              <a:rPr lang="en-GB" baseline="0" dirty="0" err="1"/>
              <a:t>WiFiMon</a:t>
            </a:r>
            <a:r>
              <a:rPr lang="en-GB" baseline="0" dirty="0"/>
              <a:t> </a:t>
            </a:r>
            <a:r>
              <a:rPr lang="en-GB" baseline="0" dirty="0">
                <a:sym typeface="Wingdings"/>
              </a:rPr>
              <a:t> </a:t>
            </a:r>
            <a:r>
              <a:rPr lang="en-GB" baseline="0" dirty="0" err="1">
                <a:sym typeface="Wingdings"/>
              </a:rPr>
              <a:t>eduroam</a:t>
            </a:r>
            <a:r>
              <a:rPr lang="en-GB" baseline="0" dirty="0">
                <a:sym typeface="Wingdings"/>
              </a:rPr>
              <a:t> (</a:t>
            </a:r>
            <a:r>
              <a:rPr lang="en-GB" baseline="0" dirty="0" err="1">
                <a:sym typeface="Wingdings"/>
              </a:rPr>
              <a:t>authN</a:t>
            </a:r>
            <a:r>
              <a:rPr lang="en-GB" baseline="0" dirty="0">
                <a:sym typeface="Wingdings"/>
              </a:rPr>
              <a:t>/Z data), personalized data</a:t>
            </a:r>
          </a:p>
          <a:p>
            <a:pPr marL="171450" lvl="0" indent="-171450">
              <a:buFont typeface="Arial" charset="0"/>
              <a:buChar char="•"/>
            </a:pPr>
            <a:r>
              <a:rPr lang="en-GB" baseline="0" dirty="0">
                <a:sym typeface="Wingdings"/>
              </a:rPr>
              <a:t>Raw data and analysing them: Process - Collecting, storing, analysing and visualization (consuming data)</a:t>
            </a:r>
          </a:p>
          <a:p>
            <a:pPr marL="171450" lvl="0" indent="-171450">
              <a:buFont typeface="Arial" charset="0"/>
              <a:buChar char="•"/>
            </a:pPr>
            <a:r>
              <a:rPr lang="en-GB" baseline="0" dirty="0">
                <a:sym typeface="Wingdings"/>
              </a:rPr>
              <a:t>Technical aspects: </a:t>
            </a:r>
          </a:p>
          <a:p>
            <a:pPr marL="514350" lvl="1" indent="-171450">
              <a:buFont typeface="Arial" charset="0"/>
              <a:buChar char="•"/>
            </a:pPr>
            <a:r>
              <a:rPr lang="en-GB" baseline="0" dirty="0">
                <a:sym typeface="Wingdings"/>
              </a:rPr>
              <a:t>EU law </a:t>
            </a:r>
            <a:r>
              <a:rPr lang="mr-IN" baseline="0" dirty="0">
                <a:sym typeface="Wingdings"/>
              </a:rPr>
              <a:t>–</a:t>
            </a:r>
            <a:r>
              <a:rPr lang="en-GB" baseline="0" dirty="0">
                <a:sym typeface="Wingdings"/>
              </a:rPr>
              <a:t> focusing to the process</a:t>
            </a:r>
          </a:p>
          <a:p>
            <a:pPr marL="514350" lvl="1" indent="-171450">
              <a:buFont typeface="Arial" charset="0"/>
              <a:buChar char="•"/>
            </a:pPr>
            <a:r>
              <a:rPr lang="en-GB" baseline="0" dirty="0">
                <a:sym typeface="Wingdings"/>
              </a:rPr>
              <a:t>Analysing logs for correlations</a:t>
            </a:r>
          </a:p>
          <a:p>
            <a:pPr marL="514350" lvl="1" indent="-171450">
              <a:buFont typeface="Arial" charset="0"/>
              <a:buChar char="•"/>
            </a:pPr>
            <a:r>
              <a:rPr lang="en-GB" baseline="0" dirty="0">
                <a:sym typeface="Wingdings"/>
              </a:rPr>
              <a:t>Proper disclosure of </a:t>
            </a:r>
            <a:r>
              <a:rPr lang="en-GB" baseline="0" dirty="0" err="1">
                <a:sym typeface="Wingdings"/>
              </a:rPr>
              <a:t>WiFiMon</a:t>
            </a:r>
            <a:r>
              <a:rPr lang="en-GB" baseline="0" dirty="0">
                <a:sym typeface="Wingdings"/>
              </a:rPr>
              <a:t> process /data kept</a:t>
            </a:r>
          </a:p>
          <a:p>
            <a:pPr marL="514350" lvl="1" indent="-171450">
              <a:buFont typeface="Arial" charset="0"/>
              <a:buChar char="•"/>
            </a:pPr>
            <a:endParaRPr lang="en-GB" baseline="0" dirty="0">
              <a:sym typeface="Wingdings"/>
            </a:endParaRPr>
          </a:p>
          <a:p>
            <a:pPr marL="514350" lvl="1" indent="-171450">
              <a:buFont typeface="Arial" charset="0"/>
              <a:buChar char="•"/>
            </a:pPr>
            <a:endParaRPr lang="en-GB" baseline="0" dirty="0">
              <a:sym typeface="Wingdings"/>
            </a:endParaRPr>
          </a:p>
          <a:p>
            <a:pPr marL="514350" lvl="1" indent="-171450">
              <a:buFont typeface="Arial" charset="0"/>
              <a:buChar char="•"/>
            </a:pPr>
            <a:endParaRPr lang="en-GB" baseline="0" dirty="0"/>
          </a:p>
          <a:p>
            <a:pPr marL="0" lvl="0" indent="0">
              <a:buNone/>
            </a:pPr>
            <a:endParaRPr lang="en-GB" baseline="0" dirty="0"/>
          </a:p>
          <a:p>
            <a:pPr marL="0" lvl="0" indent="0">
              <a:buNone/>
            </a:pPr>
            <a:endParaRPr lang="en-GB" dirty="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23</a:t>
            </a:fld>
            <a:endParaRPr lang="en-GB"/>
          </a:p>
        </p:txBody>
      </p:sp>
    </p:spTree>
    <p:extLst>
      <p:ext uri="{BB962C8B-B14F-4D97-AF65-F5344CB8AC3E}">
        <p14:creationId xmlns:p14="http://schemas.microsoft.com/office/powerpoint/2010/main" val="11888371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sz="900" dirty="0"/>
              <a:t>Mitigation</a:t>
            </a:r>
            <a:r>
              <a:rPr lang="en-US" sz="900" baseline="0" dirty="0"/>
              <a:t> (various approaches): </a:t>
            </a:r>
            <a:endParaRPr lang="en-US" sz="900" dirty="0"/>
          </a:p>
          <a:p>
            <a:pPr marL="171450" indent="-171450">
              <a:buFont typeface="Arial" charset="0"/>
              <a:buChar char="•"/>
            </a:pPr>
            <a:r>
              <a:rPr lang="en-US" sz="900" dirty="0"/>
              <a:t>Different dashboards</a:t>
            </a:r>
          </a:p>
          <a:p>
            <a:pPr marL="171450" indent="-171450">
              <a:buFont typeface="Arial" charset="0"/>
              <a:buChar char="•"/>
            </a:pPr>
            <a:r>
              <a:rPr lang="en-US" sz="900" dirty="0"/>
              <a:t>Hash the username (anonymization)</a:t>
            </a:r>
          </a:p>
          <a:p>
            <a:pPr marL="171450" indent="-171450">
              <a:buFont typeface="Arial" charset="0"/>
              <a:buChar char="•"/>
            </a:pPr>
            <a:r>
              <a:rPr lang="en-US" sz="900" dirty="0"/>
              <a:t>Proper disclosure of </a:t>
            </a:r>
            <a:r>
              <a:rPr lang="en-US" sz="900" dirty="0" err="1"/>
              <a:t>WiFimon</a:t>
            </a:r>
            <a:r>
              <a:rPr lang="en-US" sz="900" dirty="0"/>
              <a:t> process/data kept</a:t>
            </a:r>
          </a:p>
          <a:p>
            <a:pPr marL="171450" indent="-171450">
              <a:buFont typeface="Arial" charset="0"/>
              <a:buChar char="•"/>
            </a:pPr>
            <a:r>
              <a:rPr lang="en-US" sz="900" dirty="0"/>
              <a:t>Consent to participate / Opt-out</a:t>
            </a:r>
          </a:p>
          <a:p>
            <a:pPr marL="171450" indent="-171450">
              <a:buFont typeface="Arial" charset="0"/>
              <a:buChar char="•"/>
            </a:pPr>
            <a:r>
              <a:rPr lang="en-US" sz="900" dirty="0"/>
              <a:t>Measures based on AP only</a:t>
            </a:r>
            <a:endParaRPr lang="en-US" sz="800"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24</a:t>
            </a:fld>
            <a:endParaRPr lang="en-GB"/>
          </a:p>
        </p:txBody>
      </p:sp>
    </p:spTree>
    <p:extLst>
      <p:ext uri="{BB962C8B-B14F-4D97-AF65-F5344CB8AC3E}">
        <p14:creationId xmlns:p14="http://schemas.microsoft.com/office/powerpoint/2010/main" val="19502619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Feedback</a:t>
            </a:r>
            <a:r>
              <a:rPr lang="en-GB" baseline="0" dirty="0"/>
              <a:t> from the End-User Community is very important</a:t>
            </a:r>
          </a:p>
          <a:p>
            <a:r>
              <a:rPr lang="en-GB" baseline="0" dirty="0"/>
              <a:t>The last Event in Zurich from May 2017 provided us an informative basis</a:t>
            </a:r>
          </a:p>
          <a:p>
            <a:pPr marL="171450" indent="-171450">
              <a:buFont typeface="Arial" charset="0"/>
              <a:buChar char="•"/>
            </a:pPr>
            <a:r>
              <a:rPr lang="en-GB" baseline="0" dirty="0"/>
              <a:t>What might be measured </a:t>
            </a:r>
            <a:r>
              <a:rPr lang="mr-IN" baseline="0" dirty="0"/>
              <a:t>–</a:t>
            </a:r>
            <a:r>
              <a:rPr lang="en-GB" baseline="0" dirty="0"/>
              <a:t> opportunistic/objective measurements</a:t>
            </a:r>
          </a:p>
          <a:p>
            <a:pPr marL="171450" indent="-171450">
              <a:buFont typeface="Arial" charset="0"/>
              <a:buChar char="•"/>
            </a:pPr>
            <a:r>
              <a:rPr lang="en-GB" baseline="0" dirty="0"/>
              <a:t>What’s about security </a:t>
            </a:r>
            <a:r>
              <a:rPr lang="mr-IN" baseline="0" dirty="0"/>
              <a:t>–</a:t>
            </a:r>
            <a:r>
              <a:rPr lang="en-GB" baseline="0" dirty="0"/>
              <a:t> real facts</a:t>
            </a:r>
          </a:p>
          <a:p>
            <a:pPr marL="171450" indent="-171450">
              <a:buFont typeface="Arial" charset="0"/>
              <a:buChar char="•"/>
            </a:pPr>
            <a:r>
              <a:rPr lang="en-GB" baseline="0" dirty="0"/>
              <a:t>What’s the benefit combining opportunistic/objective measurements</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25</a:t>
            </a:fld>
            <a:endParaRPr lang="en-GB"/>
          </a:p>
        </p:txBody>
      </p:sp>
    </p:spTree>
    <p:extLst>
      <p:ext uri="{BB962C8B-B14F-4D97-AF65-F5344CB8AC3E}">
        <p14:creationId xmlns:p14="http://schemas.microsoft.com/office/powerpoint/2010/main" val="11888371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26</a:t>
            </a:fld>
            <a:endParaRPr lang="en-GB"/>
          </a:p>
        </p:txBody>
      </p:sp>
    </p:spTree>
    <p:extLst>
      <p:ext uri="{BB962C8B-B14F-4D97-AF65-F5344CB8AC3E}">
        <p14:creationId xmlns:p14="http://schemas.microsoft.com/office/powerpoint/2010/main" val="37877030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27</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a conclusion, we are able today: </a:t>
            </a:r>
          </a:p>
          <a:p>
            <a:pPr marL="171450" indent="-171450">
              <a:buFont typeface="Arial" charset="0"/>
              <a:buChar char="•"/>
            </a:pPr>
            <a:r>
              <a:rPr lang="en-US" baseline="0" dirty="0"/>
              <a:t>To measure specific parameters, to correlate them</a:t>
            </a:r>
          </a:p>
          <a:p>
            <a:pPr marL="171450" indent="-171450">
              <a:buFont typeface="Arial" charset="0"/>
              <a:buChar char="•"/>
            </a:pPr>
            <a:r>
              <a:rPr lang="en-US" baseline="0" dirty="0"/>
              <a:t>Make a quality statement through the end-user behavior</a:t>
            </a:r>
          </a:p>
          <a:p>
            <a:pPr marL="171450" indent="-171450">
              <a:buFont typeface="Arial" charset="0"/>
              <a:buChar char="•"/>
            </a:pPr>
            <a:r>
              <a:rPr lang="en-US" baseline="0" dirty="0"/>
              <a:t>With Hybrid approach to validate our measurements</a:t>
            </a:r>
          </a:p>
          <a:p>
            <a:pPr marL="0" indent="0">
              <a:buFont typeface="Arial" charset="0"/>
              <a:buNone/>
            </a:pPr>
            <a:r>
              <a:rPr lang="en-US" baseline="0" dirty="0"/>
              <a:t>In the Future: </a:t>
            </a:r>
          </a:p>
          <a:p>
            <a:pPr marL="171450" indent="-171450">
              <a:buFont typeface="Arial" charset="0"/>
              <a:buChar char="•"/>
            </a:pPr>
            <a:r>
              <a:rPr lang="en-US" baseline="0" dirty="0"/>
              <a:t>To force Data Analysis (Big Data Management)</a:t>
            </a:r>
          </a:p>
          <a:p>
            <a:pPr marL="171450" indent="-171450">
              <a:buFont typeface="Arial" charset="0"/>
              <a:buChar char="•"/>
            </a:pPr>
            <a:r>
              <a:rPr lang="en-US" baseline="0" dirty="0"/>
              <a:t>With Data Analysis to understand better measured data</a:t>
            </a:r>
          </a:p>
          <a:p>
            <a:pPr marL="171450" indent="-171450">
              <a:buFont typeface="Arial" charset="0"/>
              <a:buChar char="•"/>
            </a:pPr>
            <a:r>
              <a:rPr lang="en-US" baseline="0" dirty="0"/>
              <a:t>To design a service</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28</a:t>
            </a:fld>
            <a:endParaRPr lang="en-GB"/>
          </a:p>
        </p:txBody>
      </p:sp>
    </p:spTree>
    <p:extLst>
      <p:ext uri="{BB962C8B-B14F-4D97-AF65-F5344CB8AC3E}">
        <p14:creationId xmlns:p14="http://schemas.microsoft.com/office/powerpoint/2010/main" val="1704628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err="1"/>
              <a:t>WiFiMon</a:t>
            </a:r>
            <a:r>
              <a:rPr lang="en-GB" baseline="0" dirty="0"/>
              <a:t> tries to collect measurements from “various users (devices)” that are correlated with Identification information, such as “AP information” under a system with privacy requirements. </a:t>
            </a:r>
          </a:p>
          <a:p>
            <a:endParaRPr lang="en-GB" dirty="0"/>
          </a:p>
          <a:p>
            <a:r>
              <a:rPr lang="en-GB" dirty="0"/>
              <a:t>If</a:t>
            </a:r>
            <a:r>
              <a:rPr lang="en-GB" baseline="0" dirty="0"/>
              <a:t> we use all these data in a </a:t>
            </a:r>
            <a:r>
              <a:rPr lang="en-GB" dirty="0"/>
              <a:t>complex software system (java based with usage of different technologies, such as Spring boot, hibernate, </a:t>
            </a:r>
            <a:r>
              <a:rPr lang="en-GB" dirty="0" err="1"/>
              <a:t>javascript</a:t>
            </a:r>
            <a:r>
              <a:rPr lang="en-GB" dirty="0"/>
              <a:t>, html, </a:t>
            </a:r>
            <a:r>
              <a:rPr lang="en-GB" dirty="0" err="1"/>
              <a:t>thymeleaf</a:t>
            </a:r>
            <a:r>
              <a:rPr lang="en-GB" dirty="0"/>
              <a:t>, </a:t>
            </a:r>
            <a:r>
              <a:rPr lang="en-GB" dirty="0" err="1"/>
              <a:t>elasticsearch</a:t>
            </a:r>
            <a:r>
              <a:rPr lang="en-GB" dirty="0"/>
              <a:t>, </a:t>
            </a:r>
            <a:r>
              <a:rPr lang="en-GB" dirty="0" err="1"/>
              <a:t>kibana</a:t>
            </a:r>
            <a:r>
              <a:rPr lang="en-GB" dirty="0"/>
              <a:t>, </a:t>
            </a:r>
            <a:r>
              <a:rPr lang="en-GB" dirty="0" err="1"/>
              <a:t>logstash</a:t>
            </a:r>
            <a:r>
              <a:rPr lang="en-GB" dirty="0"/>
              <a:t>),</a:t>
            </a:r>
            <a:r>
              <a:rPr lang="en-GB" baseline="0" dirty="0"/>
              <a:t> </a:t>
            </a:r>
            <a:r>
              <a:rPr lang="en-GB" baseline="0" dirty="0">
                <a:sym typeface="Wingdings"/>
              </a:rPr>
              <a:t>we may define the requirements </a:t>
            </a:r>
            <a:endParaRPr lang="en-US" baseline="0" dirty="0">
              <a:sym typeface="Wingdings"/>
            </a:endParaRPr>
          </a:p>
          <a:p>
            <a:endParaRPr lang="en-US" baseline="0" dirty="0">
              <a:sym typeface="Wingdings"/>
            </a:endParaRPr>
          </a:p>
          <a:p>
            <a:r>
              <a:rPr lang="en-US" baseline="0" dirty="0">
                <a:sym typeface="Wingdings"/>
              </a:rPr>
              <a:t>I</a:t>
            </a:r>
            <a:r>
              <a:rPr lang="en-GB" baseline="0" dirty="0">
                <a:sym typeface="Wingdings"/>
              </a:rPr>
              <a:t>n our case we can make predictions about (user) mobility, the service delivery, special predictions like performance behaviour on a wireless campus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a:t>
            </a:fld>
            <a:endParaRPr lang="en-GB"/>
          </a:p>
        </p:txBody>
      </p:sp>
    </p:spTree>
    <p:extLst>
      <p:ext uri="{BB962C8B-B14F-4D97-AF65-F5344CB8AC3E}">
        <p14:creationId xmlns:p14="http://schemas.microsoft.com/office/powerpoint/2010/main" val="1834692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WiFiMon</a:t>
            </a:r>
            <a:r>
              <a:rPr lang="en-US" dirty="0"/>
              <a:t> is a MODULAR project:</a:t>
            </a:r>
            <a:r>
              <a:rPr lang="en-US" baseline="0" dirty="0"/>
              <a:t> </a:t>
            </a:r>
          </a:p>
          <a:p>
            <a:pPr marL="171450" indent="-171450">
              <a:buFont typeface="Arial" charset="0"/>
              <a:buChar char="•"/>
            </a:pPr>
            <a:r>
              <a:rPr lang="en-US" dirty="0" err="1"/>
              <a:t>WiFiMon</a:t>
            </a:r>
            <a:r>
              <a:rPr lang="en-US" dirty="0"/>
              <a:t> basic (web-based </a:t>
            </a:r>
            <a:r>
              <a:rPr lang="en-US" dirty="0" err="1"/>
              <a:t>javascript</a:t>
            </a:r>
            <a:r>
              <a:rPr lang="en-US" dirty="0"/>
              <a:t> measurements)</a:t>
            </a:r>
            <a:endParaRPr lang="en-US" baseline="0" dirty="0"/>
          </a:p>
          <a:p>
            <a:pPr marL="171450" indent="-171450">
              <a:buFont typeface="Arial" charset="0"/>
              <a:buChar char="•"/>
            </a:pPr>
            <a:r>
              <a:rPr lang="en-US" baseline="0" dirty="0" err="1"/>
              <a:t>WiFiMon</a:t>
            </a:r>
            <a:r>
              <a:rPr lang="en-US" baseline="0" dirty="0"/>
              <a:t> Mobile App Measurement</a:t>
            </a:r>
          </a:p>
          <a:p>
            <a:pPr marL="171450" indent="-171450">
              <a:buFont typeface="Arial" charset="0"/>
              <a:buChar char="•"/>
            </a:pPr>
            <a:r>
              <a:rPr lang="en-US" baseline="0" dirty="0" err="1"/>
              <a:t>WiFiMon</a:t>
            </a:r>
            <a:r>
              <a:rPr lang="en-US" baseline="0" dirty="0"/>
              <a:t> Hybrid Approach / HW probes</a:t>
            </a:r>
          </a:p>
          <a:p>
            <a:pPr marL="171450" indent="-171450">
              <a:buFont typeface="Arial" charset="0"/>
              <a:buChar char="•"/>
            </a:pPr>
            <a:r>
              <a:rPr lang="en-US" baseline="0" dirty="0" err="1"/>
              <a:t>WiFiMon</a:t>
            </a:r>
            <a:r>
              <a:rPr lang="en-US" baseline="0" dirty="0"/>
              <a:t> Security</a:t>
            </a:r>
          </a:p>
          <a:p>
            <a:pPr marL="171450" indent="-171450">
              <a:buFont typeface="Arial" charset="0"/>
              <a:buChar char="•"/>
            </a:pPr>
            <a:r>
              <a:rPr lang="en-US" baseline="0" dirty="0" err="1"/>
              <a:t>WiFiMon</a:t>
            </a:r>
            <a:r>
              <a:rPr lang="en-US" baseline="0" dirty="0"/>
              <a:t> End-User Community</a:t>
            </a:r>
          </a:p>
          <a:p>
            <a:pPr marL="0" indent="0">
              <a:buNone/>
            </a:pPr>
            <a:endParaRPr lang="en-US" b="1" dirty="0"/>
          </a:p>
          <a:p>
            <a:r>
              <a:rPr lang="en-GB" dirty="0"/>
              <a:t>So</a:t>
            </a:r>
            <a:r>
              <a:rPr lang="en-GB" baseline="0" dirty="0"/>
              <a:t> let us start with </a:t>
            </a:r>
            <a:r>
              <a:rPr lang="en-GB" baseline="0" dirty="0" err="1"/>
              <a:t>WiFiMon</a:t>
            </a:r>
            <a:r>
              <a:rPr lang="en-GB" baseline="0" dirty="0"/>
              <a:t> basic</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4</a:t>
            </a:fld>
            <a:endParaRPr lang="en-GB"/>
          </a:p>
        </p:txBody>
      </p:sp>
    </p:spTree>
    <p:extLst>
      <p:ext uri="{BB962C8B-B14F-4D97-AF65-F5344CB8AC3E}">
        <p14:creationId xmlns:p14="http://schemas.microsoft.com/office/powerpoint/2010/main" val="1188837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Generic statement: </a:t>
            </a:r>
          </a:p>
          <a:p>
            <a:pPr marL="171450" indent="-171450">
              <a:buFont typeface="Arial" charset="0"/>
              <a:buChar char="•"/>
            </a:pPr>
            <a:r>
              <a:rPr lang="en-GB" dirty="0"/>
              <a:t>Gather data from multiple sources, </a:t>
            </a:r>
          </a:p>
          <a:p>
            <a:pPr marL="171450" indent="-171450">
              <a:buFont typeface="Arial" charset="0"/>
              <a:buChar char="•"/>
            </a:pPr>
            <a:r>
              <a:rPr lang="en-GB" dirty="0"/>
              <a:t>Browser based measurement</a:t>
            </a:r>
            <a:r>
              <a:rPr lang="en-GB" baseline="0" dirty="0"/>
              <a:t> i</a:t>
            </a:r>
            <a:r>
              <a:rPr lang="en-GB" dirty="0"/>
              <a:t>n</a:t>
            </a:r>
            <a:r>
              <a:rPr lang="en-GB" baseline="0" dirty="0"/>
              <a:t> addition to traditional monitoring</a:t>
            </a:r>
          </a:p>
          <a:p>
            <a:pPr marL="171450" indent="-171450">
              <a:buFont typeface="Arial" charset="0"/>
              <a:buChar char="•"/>
            </a:pPr>
            <a:r>
              <a:rPr lang="en-GB" baseline="0" dirty="0"/>
              <a:t>Extract Data: Accurate enough so that we can propagate a “Performance statement for a </a:t>
            </a:r>
            <a:r>
              <a:rPr lang="en-GB" baseline="0" dirty="0" err="1"/>
              <a:t>WiFi</a:t>
            </a:r>
            <a:r>
              <a:rPr lang="en-GB" baseline="0" dirty="0"/>
              <a:t> campus”</a:t>
            </a:r>
          </a:p>
          <a:p>
            <a:pPr marL="0" indent="0">
              <a:buFont typeface="Arial" charset="0"/>
              <a:buNone/>
            </a:pPr>
            <a:endParaRPr lang="en-GB" baseline="0" dirty="0"/>
          </a:p>
          <a:p>
            <a:pPr marL="0" indent="0">
              <a:buFont typeface="Arial" charset="0"/>
              <a:buNone/>
            </a:pPr>
            <a:r>
              <a:rPr lang="en-GB" baseline="0" dirty="0"/>
              <a:t>So we figured out a problem statement</a:t>
            </a:r>
            <a:r>
              <a:rPr lang="mr-IN" baseline="0" dirty="0"/>
              <a:t>…</a:t>
            </a:r>
            <a:endParaRPr lang="en-GB" baseline="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5</a:t>
            </a:fld>
            <a:endParaRPr lang="en-GB"/>
          </a:p>
        </p:txBody>
      </p:sp>
    </p:spTree>
    <p:extLst>
      <p:ext uri="{BB962C8B-B14F-4D97-AF65-F5344CB8AC3E}">
        <p14:creationId xmlns:p14="http://schemas.microsoft.com/office/powerpoint/2010/main" val="3253502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6</a:t>
            </a:fld>
            <a:endParaRPr lang="en-GB"/>
          </a:p>
        </p:txBody>
      </p:sp>
    </p:spTree>
    <p:extLst>
      <p:ext uri="{BB962C8B-B14F-4D97-AF65-F5344CB8AC3E}">
        <p14:creationId xmlns:p14="http://schemas.microsoft.com/office/powerpoint/2010/main" val="1011964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noProof="0" dirty="0"/>
              <a:t>The aim of our approach is to record network performance measurements by using collected raw data (data source) on </a:t>
            </a:r>
            <a:r>
              <a:rPr lang="en-GB" baseline="0" noProof="0" dirty="0" err="1"/>
              <a:t>WiFi</a:t>
            </a:r>
            <a:r>
              <a:rPr lang="en-GB" baseline="0" noProof="0" dirty="0"/>
              <a:t> and to visualize them. ========== </a:t>
            </a:r>
          </a:p>
          <a:p>
            <a:pPr lvl="0">
              <a:spcBef>
                <a:spcPts val="0"/>
              </a:spcBef>
              <a:buNone/>
            </a:pPr>
            <a:r>
              <a:rPr lang="en-GB" noProof="0" dirty="0"/>
              <a:t>Temporary</a:t>
            </a:r>
            <a:r>
              <a:rPr lang="en-GB" baseline="0" noProof="0" dirty="0"/>
              <a:t> Data – Raw data from the data source</a:t>
            </a:r>
          </a:p>
          <a:p>
            <a:pPr lvl="0">
              <a:spcBef>
                <a:spcPts val="0"/>
              </a:spcBef>
              <a:buNone/>
            </a:pPr>
            <a:r>
              <a:rPr lang="en-GB" baseline="0" noProof="0" dirty="0"/>
              <a:t>Persistent Data – Correlated data</a:t>
            </a:r>
          </a:p>
          <a:p>
            <a:pPr lvl="0">
              <a:spcBef>
                <a:spcPts val="0"/>
              </a:spcBef>
              <a:buNone/>
            </a:pPr>
            <a:r>
              <a:rPr lang="en-GB" baseline="0" noProof="0" dirty="0"/>
              <a:t>==========</a:t>
            </a:r>
          </a:p>
          <a:p>
            <a:pPr lvl="0">
              <a:spcBef>
                <a:spcPts val="0"/>
              </a:spcBef>
              <a:buNone/>
            </a:pPr>
            <a:r>
              <a:rPr lang="en-GB" baseline="0" noProof="0" dirty="0"/>
              <a:t>Only correlated data will be stored and analysed</a:t>
            </a:r>
          </a:p>
          <a:p>
            <a:pPr lvl="0">
              <a:spcBef>
                <a:spcPts val="0"/>
              </a:spcBef>
              <a:buNone/>
            </a:pPr>
            <a:r>
              <a:rPr lang="en-GB" baseline="0" noProof="0" dirty="0"/>
              <a:t>Mobility prediction and focus is possible, so the correlation with the AP helps us to provide a localized statement to the network performance. </a:t>
            </a:r>
          </a:p>
          <a:p>
            <a:pPr lvl="0">
              <a:spcBef>
                <a:spcPts val="0"/>
              </a:spcBef>
              <a:buNone/>
            </a:pPr>
            <a:r>
              <a:rPr lang="en-GB" baseline="0" noProof="0" dirty="0"/>
              <a:t>==========</a:t>
            </a:r>
          </a:p>
          <a:p>
            <a:pPr lvl="0">
              <a:spcBef>
                <a:spcPts val="0"/>
              </a:spcBef>
              <a:buNone/>
            </a:pPr>
            <a:r>
              <a:rPr lang="en-GB" baseline="0" noProof="0" dirty="0"/>
              <a:t>The Web-User Interface is the Network Administrators view, about their own data. In our concept use Kibana (for visualization) and Elasticsearch (as a DB). </a:t>
            </a:r>
          </a:p>
          <a:p>
            <a:pPr lvl="0">
              <a:spcBef>
                <a:spcPts val="0"/>
              </a:spcBef>
              <a:buNone/>
            </a:pPr>
            <a:r>
              <a:rPr lang="en-GB" baseline="0" noProof="0" dirty="0"/>
              <a:t>It is worth mentioning that previous </a:t>
            </a:r>
            <a:r>
              <a:rPr lang="en-GB" baseline="0" noProof="0" dirty="0" err="1"/>
              <a:t>WiFiMon</a:t>
            </a:r>
            <a:r>
              <a:rPr lang="en-GB" baseline="0" noProof="0" dirty="0"/>
              <a:t> versions used Grafana/</a:t>
            </a:r>
            <a:r>
              <a:rPr lang="en-GB" baseline="0" noProof="0" dirty="0" err="1"/>
              <a:t>InfluxDB</a:t>
            </a:r>
            <a:r>
              <a:rPr lang="en-GB" baseline="0" noProof="0" dirty="0"/>
              <a:t> and </a:t>
            </a:r>
            <a:r>
              <a:rPr lang="en-GB" baseline="0" noProof="0" dirty="0" err="1"/>
              <a:t>PostGresql</a:t>
            </a:r>
            <a:endParaRPr lang="en-GB" baseline="0" noProof="0" dirty="0"/>
          </a:p>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i="0" u="none" strike="noStrike" kern="1200" dirty="0">
                <a:solidFill>
                  <a:schemeClr val="tx1"/>
                </a:solidFill>
                <a:effectLst/>
                <a:latin typeface="+mn-lt"/>
                <a:ea typeface="+mn-ea"/>
                <a:cs typeface="+mn-cs"/>
              </a:rPr>
              <a:t>Mobile Client:</a:t>
            </a:r>
            <a:r>
              <a:rPr lang="en-US" sz="900" b="0" i="0" u="none" strike="noStrike" kern="1200" dirty="0">
                <a:solidFill>
                  <a:schemeClr val="tx1"/>
                </a:solidFill>
                <a:effectLst/>
                <a:latin typeface="+mn-lt"/>
                <a:ea typeface="+mn-ea"/>
                <a:cs typeface="+mn-cs"/>
              </a:rPr>
              <a:t> In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we have the mobile client connecting through </a:t>
            </a:r>
            <a:r>
              <a:rPr lang="en-US" sz="900" b="0" i="0" u="none" strike="noStrike" kern="1200" dirty="0" err="1">
                <a:solidFill>
                  <a:schemeClr val="tx1"/>
                </a:solidFill>
                <a:effectLst/>
                <a:latin typeface="+mn-lt"/>
                <a:ea typeface="+mn-ea"/>
                <a:cs typeface="+mn-cs"/>
              </a:rPr>
              <a:t>eduroam</a:t>
            </a:r>
            <a:r>
              <a:rPr lang="en-US" sz="900" b="0" i="0" u="none" strike="noStrike" kern="1200" dirty="0">
                <a:solidFill>
                  <a:schemeClr val="tx1"/>
                </a:solidFill>
                <a:effectLst/>
                <a:latin typeface="+mn-lt"/>
                <a:ea typeface="+mn-ea"/>
                <a:cs typeface="+mn-cs"/>
              </a:rPr>
              <a:t> to the </a:t>
            </a:r>
            <a:r>
              <a:rPr lang="en-US" sz="900" b="0" i="0" u="none" strike="noStrike" kern="1200" dirty="0" err="1">
                <a:solidFill>
                  <a:schemeClr val="tx1"/>
                </a:solidFill>
                <a:effectLst/>
                <a:latin typeface="+mn-lt"/>
                <a:ea typeface="+mn-ea"/>
                <a:cs typeface="+mn-cs"/>
              </a:rPr>
              <a:t>WiFi</a:t>
            </a:r>
            <a:r>
              <a:rPr lang="en-US" sz="900" b="0" i="0" u="none" strike="noStrike" kern="1200" dirty="0">
                <a:solidFill>
                  <a:schemeClr val="tx1"/>
                </a:solidFill>
                <a:effectLst/>
                <a:latin typeface="+mn-lt"/>
                <a:ea typeface="+mn-ea"/>
                <a:cs typeface="+mn-cs"/>
              </a:rPr>
              <a:t> network on the campus. </a:t>
            </a:r>
          </a:p>
          <a:p>
            <a:endParaRPr lang="en-GB" baseline="0" dirty="0"/>
          </a:p>
          <a:p>
            <a:pPr rtl="0"/>
            <a:r>
              <a:rPr lang="en-US" sz="900" b="1" i="0" u="none" strike="noStrike" kern="1200" dirty="0">
                <a:solidFill>
                  <a:schemeClr val="tx1"/>
                </a:solidFill>
                <a:effectLst/>
                <a:latin typeface="+mn-lt"/>
                <a:ea typeface="+mn-ea"/>
                <a:cs typeface="+mn-cs"/>
              </a:rPr>
              <a:t>Data Sources:</a:t>
            </a:r>
            <a:r>
              <a:rPr lang="en-US" sz="900" b="0" i="0" u="none" strike="noStrike" kern="1200" dirty="0">
                <a:solidFill>
                  <a:schemeClr val="tx1"/>
                </a:solidFill>
                <a:effectLst/>
                <a:latin typeface="+mn-lt"/>
                <a:ea typeface="+mn-ea"/>
                <a:cs typeface="+mn-cs"/>
              </a:rPr>
              <a:t> The data sources block includes: </a:t>
            </a:r>
            <a:endParaRPr lang="en-US" b="0" dirty="0">
              <a:effectLst/>
            </a:endParaRPr>
          </a:p>
          <a:p>
            <a:pPr rtl="0" fontAlgn="base"/>
            <a:r>
              <a:rPr lang="en-US" sz="900" b="0" i="0" u="none" strike="noStrike" kern="1200" dirty="0">
                <a:solidFill>
                  <a:schemeClr val="tx1"/>
                </a:solidFill>
                <a:effectLst/>
                <a:latin typeface="+mn-lt"/>
                <a:ea typeface="+mn-ea"/>
                <a:cs typeface="+mn-cs"/>
              </a:rPr>
              <a:t>(A) collected reference data generated by network performance tools (Boomerang, </a:t>
            </a:r>
            <a:r>
              <a:rPr lang="en-US" sz="900" b="0" i="0" u="none" strike="noStrike" kern="1200" dirty="0" err="1">
                <a:solidFill>
                  <a:schemeClr val="tx1"/>
                </a:solidFill>
                <a:effectLst/>
                <a:latin typeface="+mn-lt"/>
                <a:ea typeface="+mn-ea"/>
                <a:cs typeface="+mn-cs"/>
              </a:rPr>
              <a:t>NetTest</a:t>
            </a:r>
            <a:r>
              <a:rPr lang="en-US" sz="900" b="0" i="0" u="none" strike="noStrike" kern="1200" dirty="0">
                <a:solidFill>
                  <a:schemeClr val="tx1"/>
                </a:solidFill>
                <a:effectLst/>
                <a:latin typeface="+mn-lt"/>
                <a:ea typeface="+mn-ea"/>
                <a:cs typeface="+mn-cs"/>
              </a:rPr>
              <a:t> and HTML5) utilizing JavaScript code embedded on chosen web sources, running tests without client-intervention and performance data retrieved when the HW probes visit these web sources, and </a:t>
            </a:r>
          </a:p>
          <a:p>
            <a:pPr rtl="0" fontAlgn="base"/>
            <a:r>
              <a:rPr lang="en-US" sz="900" b="0" i="0" u="none" strike="noStrike" kern="1200" dirty="0">
                <a:solidFill>
                  <a:schemeClr val="tx1"/>
                </a:solidFill>
                <a:effectLst/>
                <a:latin typeface="+mn-lt"/>
                <a:ea typeface="+mn-ea"/>
                <a:cs typeface="+mn-cs"/>
              </a:rPr>
              <a:t>(B) raw data from data sources (collectors) like Syslog, Server Log, RADIUS Accounting, DHCP logs that can help us identify the AP that the measurements were triggered from</a:t>
            </a:r>
          </a:p>
          <a:p>
            <a:pPr marL="0" lvl="0" indent="-285750">
              <a:spcBef>
                <a:spcPts val="750"/>
              </a:spcBef>
            </a:pPr>
            <a:endParaRPr lang="en-US" sz="1100" dirty="0">
              <a:solidFill>
                <a:srgbClr val="004360"/>
              </a:solidFill>
            </a:endParaRPr>
          </a:p>
          <a:p>
            <a:pPr marL="0" lvl="0" indent="-285750">
              <a:spcBef>
                <a:spcPts val="750"/>
              </a:spcBef>
            </a:pPr>
            <a:r>
              <a:rPr lang="en-US" sz="900" b="1" i="0" u="none" strike="noStrike" kern="1200" dirty="0">
                <a:solidFill>
                  <a:schemeClr val="tx1"/>
                </a:solidFill>
                <a:effectLst/>
                <a:latin typeface="+mn-lt"/>
                <a:ea typeface="+mn-ea"/>
                <a:cs typeface="+mn-cs"/>
              </a:rPr>
              <a:t>Elastic Cloud:</a:t>
            </a:r>
            <a:r>
              <a:rPr lang="en-US" sz="900" b="0" i="0" u="none" strike="noStrike" kern="1200" dirty="0">
                <a:solidFill>
                  <a:schemeClr val="tx1"/>
                </a:solidFill>
                <a:effectLst/>
                <a:latin typeface="+mn-lt"/>
                <a:ea typeface="+mn-ea"/>
                <a:cs typeface="+mn-cs"/>
              </a:rPr>
              <a:t> The raw data, will be automatically collected and </a:t>
            </a:r>
            <a:r>
              <a:rPr lang="en-US" sz="900" b="0" i="0" u="none" strike="noStrike" kern="1200" dirty="0" err="1">
                <a:solidFill>
                  <a:schemeClr val="tx1"/>
                </a:solidFill>
                <a:effectLst/>
                <a:latin typeface="+mn-lt"/>
                <a:ea typeface="+mn-ea"/>
                <a:cs typeface="+mn-cs"/>
              </a:rPr>
              <a:t>feeded</a:t>
            </a:r>
            <a:r>
              <a:rPr lang="en-US" sz="900" b="0" i="0" u="none" strike="noStrike" kern="1200" dirty="0">
                <a:solidFill>
                  <a:schemeClr val="tx1"/>
                </a:solidFill>
                <a:effectLst/>
                <a:latin typeface="+mn-lt"/>
                <a:ea typeface="+mn-ea"/>
                <a:cs typeface="+mn-cs"/>
              </a:rPr>
              <a:t> into the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agent (Java based), where they are correlated and stored in the Elasticsearch database. Elasticsearch allows leveraging and accessing data at very high speeds and making it appropriate for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In addition, the Elastic cloud uses technologies such as </a:t>
            </a:r>
            <a:r>
              <a:rPr lang="en-US" sz="900" b="0" i="0" u="sng" strike="noStrike" kern="1200" dirty="0">
                <a:solidFill>
                  <a:schemeClr val="tx1"/>
                </a:solidFill>
                <a:effectLst/>
                <a:latin typeface="+mn-lt"/>
                <a:ea typeface="+mn-ea"/>
                <a:cs typeface="+mn-cs"/>
                <a:hlinkClick r:id="rId3"/>
              </a:rPr>
              <a:t>“</a:t>
            </a:r>
            <a:r>
              <a:rPr lang="en-US" sz="900" b="0" i="0" u="sng" strike="noStrike" kern="1200" dirty="0" err="1">
                <a:solidFill>
                  <a:schemeClr val="tx1"/>
                </a:solidFill>
                <a:effectLst/>
                <a:latin typeface="+mn-lt"/>
                <a:ea typeface="+mn-ea"/>
                <a:cs typeface="+mn-cs"/>
                <a:hlinkClick r:id="rId3"/>
              </a:rPr>
              <a:t>logstash</a:t>
            </a:r>
            <a:r>
              <a:rPr lang="en-US" sz="900" b="0" i="0" u="sng" strike="noStrike" kern="1200" dirty="0">
                <a:solidFill>
                  <a:schemeClr val="tx1"/>
                </a:solidFill>
                <a:effectLst/>
                <a:latin typeface="+mn-lt"/>
                <a:ea typeface="+mn-ea"/>
                <a:cs typeface="+mn-cs"/>
                <a:hlinkClick r:id="rId3"/>
              </a:rPr>
              <a:t>”</a:t>
            </a:r>
            <a:r>
              <a:rPr lang="en-US" sz="900" b="0" i="0" u="none" strike="noStrike" kern="1200" dirty="0">
                <a:solidFill>
                  <a:schemeClr val="tx1"/>
                </a:solidFill>
                <a:effectLst/>
                <a:latin typeface="+mn-lt"/>
                <a:ea typeface="+mn-ea"/>
                <a:cs typeface="+mn-cs"/>
              </a:rPr>
              <a:t> and </a:t>
            </a:r>
            <a:r>
              <a:rPr lang="en-US" sz="900" b="0" i="0" u="sng" strike="noStrike" kern="1200" dirty="0" err="1">
                <a:solidFill>
                  <a:schemeClr val="tx1"/>
                </a:solidFill>
                <a:effectLst/>
                <a:latin typeface="+mn-lt"/>
                <a:ea typeface="+mn-ea"/>
                <a:cs typeface="+mn-cs"/>
                <a:hlinkClick r:id="rId4"/>
              </a:rPr>
              <a:t>filebeat</a:t>
            </a:r>
            <a:r>
              <a:rPr lang="en-US" sz="900" b="0" i="0" u="none" strike="noStrike" kern="1200" dirty="0">
                <a:solidFill>
                  <a:schemeClr val="tx1"/>
                </a:solidFill>
                <a:effectLst/>
                <a:latin typeface="+mn-lt"/>
                <a:ea typeface="+mn-ea"/>
                <a:cs typeface="+mn-cs"/>
              </a:rPr>
              <a:t> to pipeline the raw data from the Data sources simultaneously, transform these data and send it to Elasticsearch. For scalability and security issues, the raw data from all APs will be sent to one database per site/campus. </a:t>
            </a:r>
            <a:endParaRPr lang="en-US" sz="1100" dirty="0">
              <a:solidFill>
                <a:srgbClr val="004360"/>
              </a:solidFill>
            </a:endParaRPr>
          </a:p>
          <a:p>
            <a:pPr marL="0" marR="0" lvl="0" indent="-285750" algn="l" defTabSz="457200" rtl="0" eaLnBrk="1" fontAlgn="auto" latinLnBrk="0" hangingPunct="1">
              <a:lnSpc>
                <a:spcPct val="100000"/>
              </a:lnSpc>
              <a:spcBef>
                <a:spcPts val="750"/>
              </a:spcBef>
              <a:spcAft>
                <a:spcPts val="0"/>
              </a:spcAft>
              <a:buClrTx/>
              <a:buSzTx/>
              <a:buFontTx/>
              <a:buNone/>
              <a:tabLst/>
              <a:defRPr/>
            </a:pPr>
            <a:endParaRPr lang="en-US" sz="1100" dirty="0">
              <a:solidFill>
                <a:srgbClr val="004360"/>
              </a:solidFill>
            </a:endParaRPr>
          </a:p>
          <a:p>
            <a:pPr rtl="0"/>
            <a:r>
              <a:rPr lang="en-US" sz="900" b="1" i="0" u="none" strike="noStrike" kern="1200" dirty="0">
                <a:solidFill>
                  <a:schemeClr val="tx1"/>
                </a:solidFill>
                <a:effectLst/>
                <a:latin typeface="+mn-lt"/>
                <a:ea typeface="+mn-ea"/>
                <a:cs typeface="+mn-cs"/>
              </a:rPr>
              <a:t>Web-UI Interface:</a:t>
            </a:r>
            <a:r>
              <a:rPr lang="en-US" sz="900" b="0" i="0" u="none" strike="noStrike" kern="1200" dirty="0">
                <a:solidFill>
                  <a:schemeClr val="tx1"/>
                </a:solidFill>
                <a:effectLst/>
                <a:latin typeface="+mn-lt"/>
                <a:ea typeface="+mn-ea"/>
                <a:cs typeface="+mn-cs"/>
              </a:rPr>
              <a:t> Raw and reference data from the Elastic Cloud accessible through a network admin Web-UI that allows querying and customized status checks of the wireless network. This block of the architecture is for projecting the collected data and allowing real-time </a:t>
            </a:r>
            <a:r>
              <a:rPr lang="en-US" sz="900" b="0" i="0" u="none" strike="noStrike" kern="1200" dirty="0" err="1">
                <a:solidFill>
                  <a:schemeClr val="tx1"/>
                </a:solidFill>
                <a:effectLst/>
                <a:latin typeface="+mn-lt"/>
                <a:ea typeface="+mn-ea"/>
                <a:cs typeface="+mn-cs"/>
              </a:rPr>
              <a:t>visualisation</a:t>
            </a:r>
            <a:r>
              <a:rPr lang="en-US" sz="900" b="0" i="0" u="none" strike="noStrike" kern="1200" dirty="0">
                <a:solidFill>
                  <a:schemeClr val="tx1"/>
                </a:solidFill>
                <a:effectLst/>
                <a:latin typeface="+mn-lt"/>
                <a:ea typeface="+mn-ea"/>
                <a:cs typeface="+mn-cs"/>
              </a:rPr>
              <a:t> options, such as: Collected data for a specific time period, collected data for a specific AP, min-max-mean values of download/upload/latency measurements, maps for measurements visualizations, Top/Bottom AP performance. </a:t>
            </a:r>
            <a:endParaRPr lang="en-US" sz="1100" b="0" dirty="0">
              <a:effectLst/>
            </a:endParaRPr>
          </a:p>
        </p:txBody>
      </p:sp>
    </p:spTree>
    <p:extLst>
      <p:ext uri="{BB962C8B-B14F-4D97-AF65-F5344CB8AC3E}">
        <p14:creationId xmlns:p14="http://schemas.microsoft.com/office/powerpoint/2010/main" val="2927423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noProof="0" dirty="0"/>
              <a:t>Mobile Client </a:t>
            </a:r>
            <a:r>
              <a:rPr lang="en-GB" b="0" baseline="0" noProof="0" dirty="0"/>
              <a:t>connects </a:t>
            </a:r>
            <a:r>
              <a:rPr lang="en-GB" baseline="0" noProof="0" dirty="0"/>
              <a:t>to the WAP with </a:t>
            </a:r>
            <a:r>
              <a:rPr lang="en-GB" baseline="0" noProof="0" dirty="0" err="1"/>
              <a:t>EduRoam</a:t>
            </a:r>
            <a:r>
              <a:rPr lang="en-GB" baseline="0" noProof="0" dirty="0"/>
              <a:t>. </a:t>
            </a:r>
          </a:p>
          <a:p>
            <a:r>
              <a:rPr lang="en-GB" baseline="0" noProof="0" dirty="0"/>
              <a:t>The AP is proxying this request to the authentication identity (Radius Server)</a:t>
            </a:r>
          </a:p>
          <a:p>
            <a:r>
              <a:rPr lang="en-GB" baseline="0" noProof="0" dirty="0"/>
              <a:t>After a successful </a:t>
            </a:r>
            <a:r>
              <a:rPr lang="en-GB" baseline="0" noProof="0" dirty="0" err="1"/>
              <a:t>authN</a:t>
            </a:r>
            <a:r>
              <a:rPr lang="en-GB" baseline="0" noProof="0" dirty="0"/>
              <a:t>, a Radius log entry (with time-stamp) takes place, and the an IP-address is assigned to the mobile client. The Radius log entry includes additional information such as Client MAC and IP address, AP MAC and IP, etc</a:t>
            </a:r>
          </a:p>
          <a:p>
            <a:endParaRPr lang="en-GB" baseline="0" noProof="0" dirty="0"/>
          </a:p>
          <a:p>
            <a:r>
              <a:rPr lang="en-GB" b="1" baseline="0" noProof="0" dirty="0"/>
              <a:t>The RADIUS accounting</a:t>
            </a:r>
            <a:r>
              <a:rPr lang="en-GB" baseline="0" noProof="0" dirty="0"/>
              <a:t> are streamed to the Elasticsearch database using technologies such as </a:t>
            </a:r>
            <a:r>
              <a:rPr lang="en-US" sz="900" b="0" i="0" u="sng" strike="noStrike" kern="1200" dirty="0">
                <a:solidFill>
                  <a:schemeClr val="tx1"/>
                </a:solidFill>
                <a:effectLst/>
                <a:latin typeface="+mn-lt"/>
                <a:ea typeface="+mn-ea"/>
                <a:cs typeface="+mn-cs"/>
                <a:hlinkClick r:id="rId3"/>
              </a:rPr>
              <a:t>“</a:t>
            </a:r>
            <a:r>
              <a:rPr lang="en-US" sz="900" b="0" i="0" u="sng" strike="noStrike" kern="1200" dirty="0" err="1">
                <a:solidFill>
                  <a:schemeClr val="tx1"/>
                </a:solidFill>
                <a:effectLst/>
                <a:latin typeface="+mn-lt"/>
                <a:ea typeface="+mn-ea"/>
                <a:cs typeface="+mn-cs"/>
                <a:hlinkClick r:id="rId3"/>
              </a:rPr>
              <a:t>logstash</a:t>
            </a:r>
            <a:r>
              <a:rPr lang="en-US" sz="900" b="0" i="0" u="sng" strike="noStrike" kern="1200" dirty="0">
                <a:solidFill>
                  <a:schemeClr val="tx1"/>
                </a:solidFill>
                <a:effectLst/>
                <a:latin typeface="+mn-lt"/>
                <a:ea typeface="+mn-ea"/>
                <a:cs typeface="+mn-cs"/>
                <a:hlinkClick r:id="rId3"/>
              </a:rPr>
              <a:t>”</a:t>
            </a:r>
            <a:r>
              <a:rPr lang="en-US" sz="900" b="0" i="0" u="none" strike="noStrike" kern="1200" dirty="0">
                <a:solidFill>
                  <a:schemeClr val="tx1"/>
                </a:solidFill>
                <a:effectLst/>
                <a:latin typeface="+mn-lt"/>
                <a:ea typeface="+mn-ea"/>
                <a:cs typeface="+mn-cs"/>
              </a:rPr>
              <a:t> and </a:t>
            </a:r>
            <a:r>
              <a:rPr lang="en-US" sz="900" b="0" i="0" u="sng" strike="noStrike" kern="1200" dirty="0" err="1">
                <a:solidFill>
                  <a:schemeClr val="tx1"/>
                </a:solidFill>
                <a:effectLst/>
                <a:latin typeface="+mn-lt"/>
                <a:ea typeface="+mn-ea"/>
                <a:cs typeface="+mn-cs"/>
                <a:hlinkClick r:id="rId4"/>
              </a:rPr>
              <a:t>filebeat</a:t>
            </a:r>
            <a:r>
              <a:rPr lang="en-US" sz="900" b="0" i="0" u="none" strike="noStrike" kern="1200" dirty="0">
                <a:solidFill>
                  <a:schemeClr val="tx1"/>
                </a:solidFill>
                <a:effectLst/>
                <a:latin typeface="+mn-lt"/>
                <a:ea typeface="+mn-ea"/>
                <a:cs typeface="+mn-cs"/>
              </a:rPr>
              <a:t>.</a:t>
            </a:r>
            <a:endParaRPr lang="en-GB" baseline="0" noProof="0" dirty="0"/>
          </a:p>
          <a:p>
            <a:endParaRPr lang="en-GB" baseline="0" noProof="0" dirty="0"/>
          </a:p>
          <a:p>
            <a:r>
              <a:rPr lang="en-GB" baseline="0" noProof="0" dirty="0"/>
              <a:t>Once the </a:t>
            </a:r>
            <a:r>
              <a:rPr lang="en-GB" b="1" baseline="0" noProof="0" dirty="0"/>
              <a:t>Mobile Client </a:t>
            </a:r>
            <a:r>
              <a:rPr lang="en-GB" b="0" baseline="0" noProof="0" dirty="0"/>
              <a:t>visits a </a:t>
            </a:r>
            <a:r>
              <a:rPr lang="en-GB" b="0" baseline="0" noProof="0" dirty="0" err="1"/>
              <a:t>wifimon</a:t>
            </a:r>
            <a:r>
              <a:rPr lang="en-GB" b="0" baseline="0" noProof="0" dirty="0"/>
              <a:t>-enabled webpage (or </a:t>
            </a:r>
            <a:r>
              <a:rPr lang="en-GB" b="0" baseline="0" noProof="0" dirty="0" err="1"/>
              <a:t>wifimon</a:t>
            </a:r>
            <a:r>
              <a:rPr lang="en-GB" b="0" baseline="0" noProof="0" dirty="0"/>
              <a:t> app) p</a:t>
            </a:r>
            <a:r>
              <a:rPr lang="en-GB" baseline="0" noProof="0" dirty="0"/>
              <a:t>erformance tests (using open source approaches such as </a:t>
            </a:r>
            <a:r>
              <a:rPr lang="en-GB" baseline="0" noProof="0" dirty="0" err="1"/>
              <a:t>NetTest</a:t>
            </a:r>
            <a:r>
              <a:rPr lang="en-GB" baseline="0" noProof="0" dirty="0"/>
              <a:t> and Boomerang) are triggered automatically (using </a:t>
            </a:r>
            <a:r>
              <a:rPr lang="en-GB" baseline="0" noProof="0" dirty="0" err="1"/>
              <a:t>javascript</a:t>
            </a:r>
            <a:r>
              <a:rPr lang="en-GB" baseline="0" noProof="0" dirty="0"/>
              <a:t>). Once the measurements are completed, a JSON post is performed to send the results to the </a:t>
            </a:r>
            <a:r>
              <a:rPr lang="en-GB" baseline="0" noProof="0" dirty="0" err="1"/>
              <a:t>WiFiMon</a:t>
            </a:r>
            <a:r>
              <a:rPr lang="en-GB" baseline="0" noProof="0" dirty="0"/>
              <a:t> agent, where the performance tests are </a:t>
            </a:r>
            <a:r>
              <a:rPr lang="en-GB" baseline="0" noProof="0" dirty="0" err="1"/>
              <a:t>corellated</a:t>
            </a:r>
            <a:r>
              <a:rPr lang="en-GB" baseline="0" noProof="0" dirty="0"/>
              <a:t> with the Radius accounting data.</a:t>
            </a:r>
          </a:p>
          <a:p>
            <a:endParaRPr lang="en-GB" baseline="0" noProof="0" dirty="0"/>
          </a:p>
          <a:p>
            <a:r>
              <a:rPr lang="en-GB" baseline="0" noProof="0" dirty="0"/>
              <a:t>The </a:t>
            </a:r>
            <a:r>
              <a:rPr lang="en-GB" b="1" baseline="0" noProof="0" dirty="0"/>
              <a:t>Web-UI </a:t>
            </a:r>
            <a:r>
              <a:rPr lang="en-US" baseline="0" noProof="0" dirty="0"/>
              <a:t>allows </a:t>
            </a:r>
            <a:r>
              <a:rPr lang="en-US" sz="900" b="0" i="0" u="none" strike="noStrike" kern="1200" dirty="0">
                <a:solidFill>
                  <a:schemeClr val="tx1"/>
                </a:solidFill>
                <a:effectLst/>
                <a:latin typeface="+mn-lt"/>
                <a:ea typeface="+mn-ea"/>
                <a:cs typeface="+mn-cs"/>
              </a:rPr>
              <a:t>real-time </a:t>
            </a:r>
            <a:r>
              <a:rPr lang="en-US" sz="900" b="0" i="0" u="none" strike="noStrike" kern="1200" dirty="0" err="1">
                <a:solidFill>
                  <a:schemeClr val="tx1"/>
                </a:solidFill>
                <a:effectLst/>
                <a:latin typeface="+mn-lt"/>
                <a:ea typeface="+mn-ea"/>
                <a:cs typeface="+mn-cs"/>
              </a:rPr>
              <a:t>visualisation</a:t>
            </a:r>
            <a:r>
              <a:rPr lang="en-US" sz="900" b="0" i="0" u="none" strike="noStrike" kern="1200" dirty="0">
                <a:solidFill>
                  <a:schemeClr val="tx1"/>
                </a:solidFill>
                <a:effectLst/>
                <a:latin typeface="+mn-lt"/>
                <a:ea typeface="+mn-ea"/>
                <a:cs typeface="+mn-cs"/>
              </a:rPr>
              <a:t> options.</a:t>
            </a:r>
            <a:endParaRPr lang="en-GB" baseline="0" noProof="0" dirty="0"/>
          </a:p>
          <a:p>
            <a:endParaRPr lang="en-GB" baseline="0" noProof="0" dirty="0"/>
          </a:p>
          <a:p>
            <a:r>
              <a:rPr lang="en-GB" b="1" baseline="0" noProof="0" dirty="0" err="1"/>
              <a:t>NetTest</a:t>
            </a:r>
            <a:r>
              <a:rPr lang="en-GB" b="1" baseline="0" noProof="0" dirty="0"/>
              <a:t> performance data, bandwidth </a:t>
            </a:r>
            <a:r>
              <a:rPr lang="en-GB" baseline="0" noProof="0" dirty="0"/>
              <a:t>(upload/download images)), and latency (RTTs (ping) will be correlation relevant for correlation </a:t>
            </a:r>
            <a:r>
              <a:rPr lang="mr-IN" baseline="0" noProof="0" dirty="0"/>
              <a:t>–</a:t>
            </a:r>
            <a:r>
              <a:rPr lang="en-GB" baseline="0" noProof="0" dirty="0"/>
              <a:t> Time stamp / AP-ID / Mobile Client IP </a:t>
            </a:r>
            <a:r>
              <a:rPr lang="mr-IN" baseline="0" noProof="0" dirty="0"/>
              <a:t>–</a:t>
            </a:r>
            <a:r>
              <a:rPr lang="en-GB" baseline="0" noProof="0" dirty="0"/>
              <a:t> only correlated data sets will be stored. </a:t>
            </a:r>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9</a:t>
            </a:fld>
            <a:endParaRPr lang="en-GB"/>
          </a:p>
        </p:txBody>
      </p:sp>
    </p:spTree>
    <p:extLst>
      <p:ext uri="{BB962C8B-B14F-4D97-AF65-F5344CB8AC3E}">
        <p14:creationId xmlns:p14="http://schemas.microsoft.com/office/powerpoint/2010/main" val="1202675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1.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4.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5.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6.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7.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8.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5596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pPr/>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a:solidFill>
                  <a:srgbClr val="003F5D"/>
                </a:solidFill>
              </a:rPr>
              <a:t>Style</a:t>
            </a:r>
            <a:r>
              <a:rPr lang="en-GB" sz="1800" b="1" baseline="0" dirty="0">
                <a:solidFill>
                  <a:srgbClr val="003F5D"/>
                </a:solidFill>
              </a:rPr>
              <a:t> Guide</a:t>
            </a:r>
          </a:p>
          <a:p>
            <a:r>
              <a:rPr lang="en-GB" sz="1800" baseline="0" dirty="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a:solidFill>
                  <a:srgbClr val="003F5D"/>
                </a:solidFill>
              </a:rPr>
              <a:t>This template is a dual purpose template for use both to</a:t>
            </a:r>
            <a:r>
              <a:rPr lang="en-GB" sz="1400" baseline="0" dirty="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a:solidFill>
                  <a:srgbClr val="003F5D"/>
                </a:solidFill>
              </a:rPr>
              <a:t>Because of this there are two end slide versions: </a:t>
            </a:r>
          </a:p>
          <a:p>
            <a:pPr marL="557213" lvl="1" indent="-214313">
              <a:buFont typeface="Arial" panose="020B0604020202020204" pitchFamily="34" charset="0"/>
              <a:buChar char="•"/>
            </a:pPr>
            <a:r>
              <a:rPr lang="en-GB" sz="1400" baseline="0" dirty="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a:solidFill>
                  <a:srgbClr val="003F5D"/>
                </a:solidFill>
              </a:rPr>
              <a:t>All slide packs MUST include the correct end slide. </a:t>
            </a:r>
            <a:r>
              <a:rPr lang="en-GB" sz="1400" b="0" baseline="0" dirty="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a:solidFill>
                  <a:srgbClr val="003F5D"/>
                </a:solidFill>
              </a:rPr>
              <a:t>Font is Calibri and will auto-size. Avoid using a font size less than 18pt.  Main font colour is Teal, </a:t>
            </a:r>
            <a:r>
              <a:rPr lang="en-GB" sz="1400" baseline="0" dirty="0">
                <a:solidFill>
                  <a:srgbClr val="ED1556"/>
                </a:solidFill>
              </a:rPr>
              <a:t>Subtitle colour is Crimson and should be used sparingly. </a:t>
            </a:r>
            <a:r>
              <a:rPr lang="en-GB" sz="1400" baseline="0" dirty="0">
                <a:solidFill>
                  <a:srgbClr val="003F5D"/>
                </a:solidFill>
              </a:rPr>
              <a:t>If the colours are not shown in PowerPoint use the </a:t>
            </a:r>
            <a:r>
              <a:rPr lang="en-GB" sz="1400" baseline="0" dirty="0" err="1">
                <a:solidFill>
                  <a:srgbClr val="003F5D"/>
                </a:solidFill>
              </a:rPr>
              <a:t>eyedrop</a:t>
            </a:r>
            <a:r>
              <a:rPr lang="en-GB" sz="1400" baseline="0" dirty="0">
                <a:solidFill>
                  <a:srgbClr val="003F5D"/>
                </a:solidFill>
              </a:rPr>
              <a:t> colour picker to select the correct colour from these samples</a:t>
            </a: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003F5D"/>
              </a:solidFill>
            </a:endParaRPr>
          </a:p>
          <a:p>
            <a:pPr marL="342900" lvl="1" indent="0">
              <a:buFont typeface="Arial" panose="020B0604020202020204" pitchFamily="34" charset="0"/>
              <a:buNone/>
            </a:pPr>
            <a:r>
              <a:rPr lang="en-GB" sz="1400" baseline="0" dirty="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you</a:t>
            </a:r>
          </a:p>
        </p:txBody>
      </p:sp>
      <p:sp>
        <p:nvSpPr>
          <p:cNvPr id="15" name="Rectangle 14"/>
          <p:cNvSpPr/>
          <p:nvPr userDrawn="1"/>
        </p:nvSpPr>
        <p:spPr>
          <a:xfrm>
            <a:off x="2470932" y="768140"/>
            <a:ext cx="4202136" cy="2988518"/>
          </a:xfrm>
          <a:prstGeom prst="rect">
            <a:avLst/>
          </a:prstGeom>
          <a:blipFill dpi="0" rotWithShape="1">
            <a:blip r:embed="rId2" cstate="print">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067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225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7739743" y="0"/>
            <a:ext cx="1404257" cy="51435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6"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749172" y="528873"/>
            <a:ext cx="7421042" cy="323182"/>
          </a:xfrm>
          <a:prstGeom prst="rect">
            <a:avLst/>
          </a:prstGeom>
        </p:spPr>
        <p:txBody>
          <a:bodyPr vert="horz" lIns="91440" tIns="45720" rIns="91440" bIns="45720" rtlCol="0" anchor="ctr">
            <a:normAutofit/>
          </a:bodyPr>
          <a:lstStyle>
            <a:lvl1pPr>
              <a:defRPr>
                <a:solidFill>
                  <a:srgbClr val="065081"/>
                </a:solidFill>
              </a:defRPr>
            </a:lvl1pPr>
          </a:lstStyle>
          <a:p>
            <a:r>
              <a:rPr lang="en-US"/>
              <a:t>Click to edit Master title style</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941825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3"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749172" y="528873"/>
            <a:ext cx="7421042" cy="32318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7572239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4187131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2811" y="-6469"/>
            <a:ext cx="2151189" cy="51500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3387447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cstate="print"/>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a:t>Logo (optional)</a:t>
            </a:r>
            <a:endParaRPr lang="en-GB" dirty="0"/>
          </a:p>
        </p:txBody>
      </p:sp>
    </p:spTree>
    <p:extLst>
      <p:ext uri="{BB962C8B-B14F-4D97-AF65-F5344CB8AC3E}">
        <p14:creationId xmlns:p14="http://schemas.microsoft.com/office/powerpoint/2010/main" val="17896830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88447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9"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650346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9"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3831583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226"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36292614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9"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197726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818790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4949077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5216551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7"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31399538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066477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5052104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8602557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8079954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2171956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5409058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6765282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42048480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5991682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3318365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1673644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1615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9"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381425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922769"/>
            <a:ext cx="9144000" cy="92508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500" b="0" dirty="0">
                <a:solidFill>
                  <a:schemeClr val="bg1"/>
                </a:solidFill>
              </a:rPr>
              <a:t>Thank you</a:t>
            </a:r>
          </a:p>
          <a:p>
            <a:pPr algn="ctr"/>
            <a:r>
              <a:rPr lang="en-GB" sz="2500" b="0" dirty="0">
                <a:solidFill>
                  <a:schemeClr val="bg1"/>
                </a:solidFill>
              </a:rPr>
              <a:t>Any Questions?</a:t>
            </a:r>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userDrawn="1"/>
        </p:nvGrpSpPr>
        <p:grpSpPr>
          <a:xfrm>
            <a:off x="1451592" y="4602298"/>
            <a:ext cx="6597033" cy="338554"/>
            <a:chOff x="1162308" y="4602298"/>
            <a:chExt cx="6597033" cy="338554"/>
          </a:xfrm>
        </p:grpSpPr>
        <p:sp>
          <p:nvSpPr>
            <p:cNvPr id="30" name="TextBox 29"/>
            <p:cNvSpPr txBox="1"/>
            <p:nvPr userDrawn="1"/>
          </p:nvSpPr>
          <p:spPr>
            <a:xfrm>
              <a:off x="1588712" y="4602298"/>
              <a:ext cx="6170629" cy="338554"/>
            </a:xfrm>
            <a:prstGeom prst="rect">
              <a:avLst/>
            </a:prstGeom>
            <a:noFill/>
          </p:spPr>
          <p:txBody>
            <a:bodyPr wrap="square" rtlCol="0">
              <a:spAutoFit/>
            </a:bodyPr>
            <a:lstStyle/>
            <a:p>
              <a:pPr algn="l"/>
              <a:r>
                <a:rPr lang="en-GB" sz="800" kern="1200" dirty="0">
                  <a:solidFill>
                    <a:schemeClr val="bg1"/>
                  </a:solidFill>
                  <a:effectLst/>
                  <a:latin typeface="+mn-lt"/>
                  <a:ea typeface="+mn-ea"/>
                  <a:cs typeface="+mn-cs"/>
                </a:rPr>
                <a:t>This</a:t>
              </a:r>
              <a:r>
                <a:rPr lang="en-GB" sz="800" kern="1200" baseline="0" dirty="0">
                  <a:solidFill>
                    <a:schemeClr val="bg1"/>
                  </a:solidFill>
                  <a:effectLst/>
                  <a:latin typeface="+mn-lt"/>
                  <a:ea typeface="+mn-ea"/>
                  <a:cs typeface="+mn-cs"/>
                </a:rPr>
                <a:t> work is part of a project that received </a:t>
              </a:r>
              <a:r>
                <a:rPr lang="en-GB" sz="800" kern="1200" dirty="0">
                  <a:solidFill>
                    <a:schemeClr val="bg1"/>
                  </a:solidFill>
                  <a:effectLst/>
                  <a:latin typeface="+mn-lt"/>
                  <a:ea typeface="+mn-ea"/>
                  <a:cs typeface="+mn-cs"/>
                </a:rPr>
                <a:t>funding from the European Union’s Horizon 2020 research and innovation programme under Grant Agreement No. 731122 (GN4-2).</a:t>
              </a:r>
              <a:endParaRPr lang="en-GB" sz="800" dirty="0">
                <a:solidFill>
                  <a:schemeClr val="bg1"/>
                </a:solidFill>
              </a:endParaRPr>
            </a:p>
          </p:txBody>
        </p:sp>
        <p:pic>
          <p:nvPicPr>
            <p:cNvPr id="31" name="Picture 3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15" name="Rectangle 14"/>
          <p:cNvSpPr/>
          <p:nvPr userDrawn="1"/>
        </p:nvSpPr>
        <p:spPr>
          <a:xfrm>
            <a:off x="2470932" y="768140"/>
            <a:ext cx="4202136" cy="2988518"/>
          </a:xfrm>
          <a:prstGeom prst="rect">
            <a:avLst/>
          </a:prstGeom>
          <a:blipFill dpi="0" rotWithShape="1">
            <a:blip r:embed="rId4" cstate="print">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41537678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8531582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41564"/>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2206993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9618609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2075657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5539" y="0"/>
            <a:ext cx="2148461" cy="51435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8090390" y="4553525"/>
            <a:ext cx="824271" cy="383577"/>
          </a:xfrm>
          <a:prstGeom prst="rect">
            <a:avLst/>
          </a:prstGeom>
        </p:spPr>
      </p:pic>
      <p:sp>
        <p:nvSpPr>
          <p:cNvPr id="8" name="Text Placeholder 24"/>
          <p:cNvSpPr>
            <a:spLocks noGrp="1"/>
          </p:cNvSpPr>
          <p:nvPr>
            <p:ph idx="1"/>
          </p:nvPr>
        </p:nvSpPr>
        <p:spPr>
          <a:xfrm>
            <a:off x="749172" y="1071037"/>
            <a:ext cx="6475228" cy="3263504"/>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6588894" y="4738170"/>
            <a:ext cx="1149722" cy="25550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41717353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338" y="165198"/>
            <a:ext cx="1175237" cy="668604"/>
          </a:xfrm>
          <a:prstGeom prst="rect">
            <a:avLst/>
          </a:prstGeom>
        </p:spPr>
      </p:pic>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F01E27FC-F0C6-48C9-9B7A-E745497395CA}"/>
              </a:ext>
            </a:extLst>
          </p:cNvPr>
          <p:cNvSpPr>
            <a:spLocks noGrp="1"/>
          </p:cNvSpPr>
          <p:nvPr>
            <p:ph type="title"/>
          </p:nvPr>
        </p:nvSpPr>
        <p:spPr/>
        <p:txBody>
          <a:bodyPr/>
          <a:lstStyle/>
          <a:p>
            <a:r>
              <a:rPr lang="en-US"/>
              <a:t>Click to edit Master title style</a:t>
            </a:r>
            <a:endParaRPr lang="en-GB"/>
          </a:p>
        </p:txBody>
      </p:sp>
      <p:pic>
        <p:nvPicPr>
          <p:cNvPr id="8" name="Picture 7" descr="\\CHFILE02\Folders\Francesca\My Documents\GEANT\GN4\GN4-1\Templates\geant_logo_300dpi.jpg">
            <a:extLst>
              <a:ext uri="{FF2B5EF4-FFF2-40B4-BE49-F238E27FC236}">
                <a16:creationId xmlns:a16="http://schemas.microsoft.com/office/drawing/2014/main" id="{9DF325C2-97E1-4B76-9BCE-F933E25D432F}"/>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98624" y="4534943"/>
            <a:ext cx="752951" cy="369570"/>
          </a:xfrm>
          <a:prstGeom prst="rect">
            <a:avLst/>
          </a:prstGeom>
          <a:noFill/>
          <a:ln>
            <a:noFill/>
          </a:ln>
        </p:spPr>
      </p:pic>
      <p:sp>
        <p:nvSpPr>
          <p:cNvPr id="4" name="Rectangle 3">
            <a:extLst>
              <a:ext uri="{FF2B5EF4-FFF2-40B4-BE49-F238E27FC236}">
                <a16:creationId xmlns:a16="http://schemas.microsoft.com/office/drawing/2014/main" id="{F078EFB8-5C6E-4D25-A3F1-8CB179D56254}"/>
              </a:ext>
            </a:extLst>
          </p:cNvPr>
          <p:cNvSpPr/>
          <p:nvPr userDrawn="1"/>
        </p:nvSpPr>
        <p:spPr>
          <a:xfrm>
            <a:off x="6988579" y="4719728"/>
            <a:ext cx="909223" cy="230832"/>
          </a:xfrm>
          <a:prstGeom prst="rect">
            <a:avLst/>
          </a:prstGeom>
        </p:spPr>
        <p:txBody>
          <a:bodyPr wrap="none">
            <a:spAutoFit/>
          </a:bodyPr>
          <a:lstStyle/>
          <a:p>
            <a:pPr algn="r"/>
            <a:r>
              <a:rPr lang="en-US" sz="900" dirty="0">
                <a:solidFill>
                  <a:srgbClr val="03435F"/>
                </a:solidFill>
                <a:latin typeface="+mn-lt"/>
              </a:rPr>
              <a:t>www.geant.org</a:t>
            </a:r>
            <a:endParaRPr lang="en-GB" sz="900" dirty="0">
              <a:solidFill>
                <a:srgbClr val="03435F"/>
              </a:solidFill>
              <a:latin typeface="+mn-lt"/>
            </a:endParaRPr>
          </a:p>
        </p:txBody>
      </p:sp>
    </p:spTree>
    <p:extLst>
      <p:ext uri="{BB962C8B-B14F-4D97-AF65-F5344CB8AC3E}">
        <p14:creationId xmlns:p14="http://schemas.microsoft.com/office/powerpoint/2010/main" val="414921024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lvl1pPr>
              <a:defRPr sz="900"/>
            </a:lvl1pPr>
          </a:lstStyle>
          <a:p>
            <a:fld id="{6F576E6A-F32A-4612-884C-86870357C6B4}" type="slidenum">
              <a:rPr lang="en-GB" smtClean="0"/>
              <a:pPr/>
              <a:t>‹#›</a:t>
            </a:fld>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pPr/>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pPr/>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pPr/>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5.xml"/><Relationship Id="rId5" Type="http://schemas.openxmlformats.org/officeDocument/2006/relationships/image" Target="../media/image2.png"/><Relationship Id="rId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slideLayout" Target="../slideLayouts/slideLayout41.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29" Type="http://schemas.openxmlformats.org/officeDocument/2006/relationships/slideLayout" Target="../slideLayouts/slideLayout44.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slideLayout" Target="../slideLayouts/slideLayout43.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31" Type="http://schemas.openxmlformats.org/officeDocument/2006/relationships/theme" Target="../theme/theme3.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slideLayout" Target="../slideLayouts/slideLayout42.xml"/><Relationship Id="rId30"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2D7EAA8-B7E5-4FC7-AB41-745FA14F2C83}" type="datetimeFigureOut">
              <a:rPr lang="en-GB" smtClean="0"/>
              <a:t>11/06/2019</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pic>
        <p:nvPicPr>
          <p:cNvPr id="7" name="Picture 6"/>
          <p:cNvPicPr>
            <a:picLocks noChangeAspect="1"/>
          </p:cNvPicPr>
          <p:nvPr/>
        </p:nvPicPr>
        <p:blipFill rotWithShape="1">
          <a:blip r:embed="rId16" cstate="print">
            <a:extLst>
              <a:ext uri="{28A0092B-C50C-407E-A947-70E740481C1C}">
                <a14:useLocalDpi xmlns:a14="http://schemas.microsoft.com/office/drawing/2010/main" val="0"/>
              </a:ext>
            </a:extLst>
          </a:blip>
          <a:srcRect l="29114" t="13460" r="32414" b="53353"/>
          <a:stretch/>
        </p:blipFill>
        <p:spPr>
          <a:xfrm flipH="1">
            <a:off x="0" y="-18048"/>
            <a:ext cx="9156607" cy="5161548"/>
          </a:xfrm>
          <a:prstGeom prst="rect">
            <a:avLst/>
          </a:prstGeom>
          <a:ln>
            <a:noFill/>
          </a:ln>
        </p:spPr>
      </p:pic>
      <p:sp>
        <p:nvSpPr>
          <p:cNvPr id="8" name="Text Placeholder 10"/>
          <p:cNvSpPr txBox="1">
            <a:spLocks/>
          </p:cNvSpPr>
          <p:nvPr userDrawn="1"/>
        </p:nvSpPr>
        <p:spPr>
          <a:xfrm>
            <a:off x="662186" y="1375830"/>
            <a:ext cx="4733529" cy="35493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b="1" i="0" kern="1200" dirty="0" err="1">
                <a:solidFill>
                  <a:schemeClr val="bg1"/>
                </a:solidFill>
                <a:effectLst/>
                <a:latin typeface="+mn-lt"/>
                <a:ea typeface="+mn-ea"/>
                <a:cs typeface="+mn-cs"/>
              </a:rPr>
              <a:t>WiFiMon</a:t>
            </a:r>
            <a:r>
              <a:rPr lang="en-US" sz="2100" b="1" i="0" kern="1200" dirty="0">
                <a:solidFill>
                  <a:schemeClr val="bg1"/>
                </a:solidFill>
                <a:effectLst/>
                <a:latin typeface="+mn-lt"/>
                <a:ea typeface="+mn-ea"/>
                <a:cs typeface="+mn-cs"/>
              </a:rPr>
              <a:t> – Wi-Fi Performance as Experienced by the End-Users</a:t>
            </a:r>
          </a:p>
        </p:txBody>
      </p:sp>
      <p:sp>
        <p:nvSpPr>
          <p:cNvPr id="10" name="Text Placeholder 6"/>
          <p:cNvSpPr txBox="1">
            <a:spLocks/>
          </p:cNvSpPr>
          <p:nvPr/>
        </p:nvSpPr>
        <p:spPr>
          <a:xfrm>
            <a:off x="669329" y="4565458"/>
            <a:ext cx="1820980" cy="3212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b="0" dirty="0">
                <a:solidFill>
                  <a:schemeClr val="bg1"/>
                </a:solidFill>
                <a:latin typeface="+mn-lt"/>
              </a:rPr>
              <a:t>www.geant.org</a:t>
            </a:r>
            <a:endParaRPr lang="en-GB" sz="1500" b="0" dirty="0">
              <a:solidFill>
                <a:schemeClr val="bg1"/>
              </a:solidFill>
              <a:latin typeface="+mn-lt"/>
            </a:endParaRPr>
          </a:p>
        </p:txBody>
      </p:sp>
      <p:pic>
        <p:nvPicPr>
          <p:cNvPr id="11" name="Picture 10"/>
          <p:cNvPicPr>
            <a:picLocks noChangeAspect="1"/>
          </p:cNvPicPr>
          <p:nvPr/>
        </p:nvPicPr>
        <p:blipFill rotWithShape="1">
          <a:blip r:embed="rId17" cstate="print">
            <a:extLst>
              <a:ext uri="{28A0092B-C50C-407E-A947-70E740481C1C}">
                <a14:useLocalDpi xmlns:a14="http://schemas.microsoft.com/office/drawing/2010/main" val="0"/>
              </a:ext>
            </a:extLst>
          </a:blip>
          <a:srcRect t="-1" b="-7428"/>
          <a:stretch/>
        </p:blipFill>
        <p:spPr>
          <a:xfrm>
            <a:off x="749171" y="390223"/>
            <a:ext cx="1074338" cy="657668"/>
          </a:xfrm>
          <a:prstGeom prst="rect">
            <a:avLst/>
          </a:prstGeom>
        </p:spPr>
      </p:pic>
      <p:sp>
        <p:nvSpPr>
          <p:cNvPr id="12" name="Text Placeholder 6"/>
          <p:cNvSpPr txBox="1">
            <a:spLocks/>
          </p:cNvSpPr>
          <p:nvPr/>
        </p:nvSpPr>
        <p:spPr>
          <a:xfrm>
            <a:off x="669329" y="2705054"/>
            <a:ext cx="4622832" cy="27050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650" b="1" i="0" dirty="0">
                <a:solidFill>
                  <a:schemeClr val="bg1"/>
                </a:solidFill>
                <a:latin typeface="+mn-lt"/>
              </a:rPr>
              <a:t>Vasileios Kokkinos</a:t>
            </a:r>
          </a:p>
          <a:p>
            <a:pPr>
              <a:lnSpc>
                <a:spcPct val="100000"/>
              </a:lnSpc>
              <a:spcBef>
                <a:spcPts val="0"/>
              </a:spcBef>
            </a:pPr>
            <a:r>
              <a:rPr lang="en-US" sz="1500" i="1" dirty="0">
                <a:solidFill>
                  <a:schemeClr val="bg1"/>
                </a:solidFill>
                <a:latin typeface="+mn-lt"/>
              </a:rPr>
              <a:t>WP6-T3 team member (on behalf of the </a:t>
            </a:r>
            <a:r>
              <a:rPr lang="en-US" sz="1500" i="1" dirty="0" err="1">
                <a:solidFill>
                  <a:schemeClr val="bg1"/>
                </a:solidFill>
                <a:latin typeface="+mn-lt"/>
              </a:rPr>
              <a:t>WiFiMon</a:t>
            </a:r>
            <a:r>
              <a:rPr lang="en-US" sz="1500" i="1" dirty="0">
                <a:solidFill>
                  <a:schemeClr val="bg1"/>
                </a:solidFill>
                <a:latin typeface="+mn-lt"/>
              </a:rPr>
              <a:t> Team)</a:t>
            </a:r>
            <a:endParaRPr lang="en-GB" sz="1500" i="1" cap="all" baseline="0" dirty="0">
              <a:solidFill>
                <a:schemeClr val="bg1"/>
              </a:solidFill>
              <a:latin typeface="+mn-lt"/>
            </a:endParaRPr>
          </a:p>
        </p:txBody>
      </p:sp>
      <p:sp>
        <p:nvSpPr>
          <p:cNvPr id="13" name="Text Placeholder 6"/>
          <p:cNvSpPr txBox="1">
            <a:spLocks/>
          </p:cNvSpPr>
          <p:nvPr/>
        </p:nvSpPr>
        <p:spPr>
          <a:xfrm>
            <a:off x="669329" y="3555653"/>
            <a:ext cx="3752453" cy="27050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solidFill>
                  <a:schemeClr val="bg1"/>
                </a:solidFill>
                <a:latin typeface="+mn-lt"/>
              </a:rPr>
              <a:t>TNC 2019, Tallinn, Estonia, 20 June 2019</a:t>
            </a:r>
            <a:endParaRPr lang="en-GB" sz="1500" dirty="0">
              <a:solidFill>
                <a:schemeClr val="bg1"/>
              </a:solidFill>
              <a:latin typeface="+mn-lt"/>
            </a:endParaRPr>
          </a:p>
        </p:txBody>
      </p:sp>
      <p:cxnSp>
        <p:nvCxnSpPr>
          <p:cNvPr id="16" name="Straight Connector 15">
            <a:extLst>
              <a:ext uri="{FF2B5EF4-FFF2-40B4-BE49-F238E27FC236}">
                <a16:creationId xmlns:a16="http://schemas.microsoft.com/office/drawing/2014/main" id="{7E9CAD5D-5CE1-4044-9F49-24C19FE5D2E4}"/>
              </a:ext>
            </a:extLst>
          </p:cNvPr>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2A2E93C-6100-4430-A5EE-11C9091C651C}"/>
              </a:ext>
            </a:extLst>
          </p:cNvPr>
          <p:cNvSpPr txBox="1"/>
          <p:nvPr userDrawn="1"/>
        </p:nvSpPr>
        <p:spPr>
          <a:xfrm>
            <a:off x="355599" y="4862469"/>
            <a:ext cx="2077358" cy="207749"/>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a:solidFill>
                  <a:srgbClr val="003F5E"/>
                </a:solidFill>
              </a:rPr>
              <a:t>Networks </a:t>
            </a:r>
            <a:r>
              <a:rPr lang="en-GB" sz="750" baseline="0" dirty="0">
                <a:solidFill>
                  <a:srgbClr val="003F5E"/>
                </a:solidFill>
              </a:rPr>
              <a:t>∙ Services ∙ People    </a:t>
            </a:r>
            <a:r>
              <a:rPr lang="en-GB" sz="750" b="0" i="1" dirty="0">
                <a:solidFill>
                  <a:srgbClr val="004361"/>
                </a:solidFill>
              </a:rPr>
              <a:t>www.geant.org</a:t>
            </a:r>
            <a:r>
              <a:rPr lang="en-GB" sz="750" baseline="0" dirty="0">
                <a:solidFill>
                  <a:srgbClr val="003F5E"/>
                </a:solidFill>
              </a:rPr>
              <a:t> </a:t>
            </a:r>
            <a:endParaRPr lang="en-GB" sz="750" dirty="0">
              <a:solidFill>
                <a:srgbClr val="003F5E"/>
              </a:solidFill>
            </a:endParaRPr>
          </a:p>
        </p:txBody>
      </p:sp>
    </p:spTree>
    <p:extLst>
      <p:ext uri="{BB962C8B-B14F-4D97-AF65-F5344CB8AC3E}">
        <p14:creationId xmlns:p14="http://schemas.microsoft.com/office/powerpoint/2010/main" val="4769805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52" r:id="rId5"/>
    <p:sldLayoutId id="2147483653" r:id="rId6"/>
    <p:sldLayoutId id="2147483660" r:id="rId7"/>
    <p:sldLayoutId id="2147483654" r:id="rId8"/>
    <p:sldLayoutId id="2147483655" r:id="rId9"/>
    <p:sldLayoutId id="2147483659" r:id="rId10"/>
    <p:sldLayoutId id="2147483656" r:id="rId11"/>
    <p:sldLayoutId id="2147483657" r:id="rId12"/>
    <p:sldLayoutId id="2147483663" r:id="rId13"/>
    <p:sldLayoutId id="2147483662" r:id="rId1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2D7EAA8-B7E5-4FC7-AB41-745FA14F2C83}" type="datetimeFigureOut">
              <a:rPr lang="en-GB" smtClean="0"/>
              <a:t>11/06/2019</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18048"/>
            <a:ext cx="9156607" cy="5161548"/>
          </a:xfrm>
          <a:prstGeom prst="rect">
            <a:avLst/>
          </a:prstGeom>
          <a:ln>
            <a:noFill/>
          </a:ln>
        </p:spPr>
      </p:pic>
      <p:sp>
        <p:nvSpPr>
          <p:cNvPr id="10" name="Text Placeholder 6"/>
          <p:cNvSpPr txBox="1">
            <a:spLocks/>
          </p:cNvSpPr>
          <p:nvPr/>
        </p:nvSpPr>
        <p:spPr>
          <a:xfrm>
            <a:off x="749172" y="3833118"/>
            <a:ext cx="1820980" cy="3212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b="0" dirty="0">
                <a:solidFill>
                  <a:schemeClr val="bg1"/>
                </a:solidFill>
                <a:latin typeface="+mn-lt"/>
              </a:rPr>
              <a:t>www.geant.org</a:t>
            </a:r>
            <a:endParaRPr lang="en-GB" sz="1500" b="0" dirty="0">
              <a:solidFill>
                <a:schemeClr val="bg1"/>
              </a:solidFill>
              <a:latin typeface="+mn-lt"/>
            </a:endParaRPr>
          </a:p>
        </p:txBody>
      </p:sp>
      <p:sp>
        <p:nvSpPr>
          <p:cNvPr id="14" name="TextBox 13"/>
          <p:cNvSpPr txBox="1"/>
          <p:nvPr/>
        </p:nvSpPr>
        <p:spPr>
          <a:xfrm>
            <a:off x="1216513" y="4581086"/>
            <a:ext cx="1761113" cy="369332"/>
          </a:xfrm>
          <a:prstGeom prst="rect">
            <a:avLst/>
          </a:prstGeom>
          <a:noFill/>
        </p:spPr>
        <p:txBody>
          <a:bodyPr wrap="square" rtlCol="0">
            <a:spAutoFit/>
          </a:bodyPr>
          <a:lstStyle/>
          <a:p>
            <a:pPr algn="l"/>
            <a:r>
              <a:rPr lang="en-GB" sz="450" kern="1200" dirty="0">
                <a:solidFill>
                  <a:schemeClr val="bg1"/>
                </a:solidFill>
                <a:effectLst/>
                <a:latin typeface="+mn-lt"/>
                <a:ea typeface="+mn-ea"/>
                <a:cs typeface="+mn-cs"/>
              </a:rPr>
              <a:t>© GÉANT Association on behalf of the GN4 Phase 3 project (GN4-3).</a:t>
            </a:r>
          </a:p>
          <a:p>
            <a:r>
              <a:rPr lang="en-GB" sz="450" kern="1200" dirty="0">
                <a:solidFill>
                  <a:schemeClr val="bg1"/>
                </a:solidFill>
                <a:effectLst/>
                <a:latin typeface="+mn-lt"/>
                <a:ea typeface="+mn-ea"/>
                <a:cs typeface="+mn-cs"/>
              </a:rPr>
              <a:t>The research leading to these results has received funding from</a:t>
            </a:r>
          </a:p>
          <a:p>
            <a:r>
              <a:rPr lang="en-GB" sz="450" kern="1200" dirty="0">
                <a:solidFill>
                  <a:schemeClr val="bg1"/>
                </a:solidFill>
                <a:effectLst/>
                <a:latin typeface="+mn-lt"/>
                <a:ea typeface="+mn-ea"/>
                <a:cs typeface="+mn-cs"/>
              </a:rPr>
              <a:t>the European Union’s Horizon 2020 research and innovation programme under Grant Agreement No. 856726 (GN4-3).</a:t>
            </a:r>
            <a:endParaRPr lang="en-GB" sz="450" dirty="0">
              <a:solidFill>
                <a:schemeClr val="bg1"/>
              </a:solidFill>
              <a:effectLst/>
              <a:latin typeface="+mn-lt"/>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0010" y="4618115"/>
            <a:ext cx="426503" cy="272190"/>
          </a:xfrm>
          <a:prstGeom prst="rect">
            <a:avLst/>
          </a:prstGeom>
        </p:spPr>
      </p:pic>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749171" y="390223"/>
            <a:ext cx="1074338" cy="657668"/>
          </a:xfrm>
          <a:prstGeom prst="rect">
            <a:avLst/>
          </a:prstGeom>
        </p:spPr>
      </p:pic>
    </p:spTree>
    <p:extLst>
      <p:ext uri="{BB962C8B-B14F-4D97-AF65-F5344CB8AC3E}">
        <p14:creationId xmlns:p14="http://schemas.microsoft.com/office/powerpoint/2010/main" val="1485341794"/>
      </p:ext>
    </p:extLst>
  </p:cSld>
  <p:clrMap bg1="lt1" tx1="dk1" bg2="lt2" tx2="dk2" accent1="accent1" accent2="accent2" accent3="accent3" accent4="accent4" accent5="accent5" accent6="accent6" hlink="hlink" folHlink="folHlink"/>
  <p:sldLayoutIdLst>
    <p:sldLayoutId id="2147483670"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9172" y="528873"/>
            <a:ext cx="7421042" cy="32318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49171" y="1014773"/>
            <a:ext cx="6054638"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Box 3"/>
          <p:cNvSpPr txBox="1"/>
          <p:nvPr/>
        </p:nvSpPr>
        <p:spPr>
          <a:xfrm>
            <a:off x="749172" y="4672013"/>
            <a:ext cx="995378" cy="230832"/>
          </a:xfrm>
          <a:prstGeom prst="rect">
            <a:avLst/>
          </a:prstGeom>
          <a:noFill/>
        </p:spPr>
        <p:txBody>
          <a:bodyPr wrap="square" rtlCol="0">
            <a:spAutoFit/>
          </a:bodyPr>
          <a:lstStyle/>
          <a:p>
            <a:fld id="{C291A8E1-EA52-46DB-B869-DB8F37812DDF}" type="slidenum">
              <a:rPr lang="en-GB" sz="900" smtClean="0">
                <a:solidFill>
                  <a:srgbClr val="065081"/>
                </a:solidFill>
                <a:latin typeface="+mn-lt"/>
              </a:rPr>
              <a:t>‹#›</a:t>
            </a:fld>
            <a:endParaRPr lang="en-GB" sz="900" dirty="0">
              <a:solidFill>
                <a:srgbClr val="065081"/>
              </a:solidFill>
              <a:latin typeface="+mn-lt"/>
            </a:endParaRPr>
          </a:p>
        </p:txBody>
      </p:sp>
    </p:spTree>
    <p:extLst>
      <p:ext uri="{BB962C8B-B14F-4D97-AF65-F5344CB8AC3E}">
        <p14:creationId xmlns:p14="http://schemas.microsoft.com/office/powerpoint/2010/main" val="67456924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1" r:id="rId30"/>
  </p:sldLayoutIdLst>
  <p:txStyles>
    <p:titleStyle>
      <a:lvl1pPr algn="l" defTabSz="685800" rtl="0" eaLnBrk="1" latinLnBrk="0" hangingPunct="1">
        <a:lnSpc>
          <a:spcPct val="90000"/>
        </a:lnSpc>
        <a:spcBef>
          <a:spcPct val="0"/>
        </a:spcBef>
        <a:buNone/>
        <a:defRPr lang="en-GB" sz="2400" b="1" kern="1200" dirty="0">
          <a:solidFill>
            <a:schemeClr val="accent1">
              <a:lumMod val="50000"/>
            </a:schemeClr>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accent1">
              <a:lumMod val="50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accent1">
              <a:lumMod val="50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accent1">
              <a:lumMod val="50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accent1">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accent1">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21.xml"/><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image" Target="../media/image43.png"/><Relationship Id="rId4" Type="http://schemas.openxmlformats.org/officeDocument/2006/relationships/hyperlink" Target="https://app.luminpdf.com/viewer/JLZoCpiy3Kgu9RgP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58.tiff"/><Relationship Id="rId4" Type="http://schemas.openxmlformats.org/officeDocument/2006/relationships/image" Target="../media/image57.tiff"/></Relationships>
</file>

<file path=ppt/slides/_rels/slide18.xml.rels><?xml version="1.0" encoding="UTF-8" standalone="yes"?>
<Relationships xmlns="http://schemas.openxmlformats.org/package/2006/relationships"><Relationship Id="rId3" Type="http://schemas.openxmlformats.org/officeDocument/2006/relationships/image" Target="../media/image57.tiff"/><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61.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1.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hyperlink" Target="https://wifimon.switch.ch/wifimon/downloads/WiFiMonHWprobe.img"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4" Type="http://schemas.openxmlformats.org/officeDocument/2006/relationships/image" Target="../media/image62.jpeg"/></Relationships>
</file>

<file path=ppt/slides/_rels/slide22.xml.rels><?xml version="1.0" encoding="UTF-8" standalone="yes"?>
<Relationships xmlns="http://schemas.openxmlformats.org/package/2006/relationships"><Relationship Id="rId3" Type="http://schemas.openxmlformats.org/officeDocument/2006/relationships/hyperlink" Target="https://www.raspberrypi.org/documentation/installation/installing-images/README.md" TargetMode="External"/><Relationship Id="rId2" Type="http://schemas.openxmlformats.org/officeDocument/2006/relationships/notesSlide" Target="../notesSlides/notesSlide22.xml"/><Relationship Id="rId1" Type="http://schemas.openxmlformats.org/officeDocument/2006/relationships/slideLayout" Target="../slideLayouts/slideLayout21.xml"/><Relationship Id="rId5" Type="http://schemas.openxmlformats.org/officeDocument/2006/relationships/hyperlink" Target="https://wifimon.switch.ch/wifimon/hw-probe-setup.html" TargetMode="External"/><Relationship Id="rId4" Type="http://schemas.openxmlformats.org/officeDocument/2006/relationships/hyperlink" Target="https://wifimon.switch.ch/wifimon/downloads/WiFiMonHWprobe.im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1.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hyperlink" Target="https://www.switch.ch/stories/processing_personal_data_for_swiss_edu-id_2015/"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4" Type="http://schemas.openxmlformats.org/officeDocument/2006/relationships/hyperlink" Target="http://ec.europa.eu/justice/data-protection/reform/files/regulation_oj_en.pd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21.xm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21.xml"/><Relationship Id="rId5" Type="http://schemas.openxmlformats.org/officeDocument/2006/relationships/image" Target="../media/image64.png"/><Relationship Id="rId4" Type="http://schemas.openxmlformats.org/officeDocument/2006/relationships/image" Target="../media/image44.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hyperlink" Target="https://drive.google.com/file/d/0B4QzlQzRZg9yUWNyVEZkMWdTZkU/view?usp=sharing" TargetMode="External"/><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50082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a:t>
            </a:r>
            <a:r>
              <a:rPr lang="mr-IN" dirty="0"/>
              <a:t>–</a:t>
            </a:r>
            <a:r>
              <a:rPr lang="en-GB" dirty="0"/>
              <a:t> </a:t>
            </a:r>
            <a:r>
              <a:rPr lang="en-GB" dirty="0" err="1"/>
              <a:t>eduroam</a:t>
            </a:r>
            <a:r>
              <a:rPr lang="en-GB" dirty="0"/>
              <a:t> enabled </a:t>
            </a:r>
            <a:r>
              <a:rPr lang="en-GB" dirty="0" err="1"/>
              <a:t>WiFi</a:t>
            </a:r>
            <a:r>
              <a:rPr lang="en-GB" dirty="0"/>
              <a:t> Infrastructure: Walk Through </a:t>
            </a:r>
          </a:p>
        </p:txBody>
      </p:sp>
      <p:sp>
        <p:nvSpPr>
          <p:cNvPr id="6" name="Content Placeholder 1"/>
          <p:cNvSpPr>
            <a:spLocks noGrp="1"/>
          </p:cNvSpPr>
          <p:nvPr>
            <p:ph idx="1"/>
          </p:nvPr>
        </p:nvSpPr>
        <p:spPr>
          <a:xfrm>
            <a:off x="511277" y="1161382"/>
            <a:ext cx="8339456" cy="3263504"/>
          </a:xfrm>
        </p:spPr>
        <p:txBody>
          <a:bodyPr>
            <a:normAutofit/>
          </a:bodyPr>
          <a:lstStyle/>
          <a:p>
            <a:pPr marL="0" indent="0">
              <a:buNone/>
            </a:pPr>
            <a:r>
              <a:rPr lang="en-US" dirty="0"/>
              <a:t>The end user is required to visit a web page with JavaScript installed </a:t>
            </a:r>
          </a:p>
        </p:txBody>
      </p:sp>
      <p:sp>
        <p:nvSpPr>
          <p:cNvPr id="3" name="TextBox 2"/>
          <p:cNvSpPr txBox="1"/>
          <p:nvPr/>
        </p:nvSpPr>
        <p:spPr>
          <a:xfrm>
            <a:off x="5133162" y="3930258"/>
            <a:ext cx="994661" cy="369332"/>
          </a:xfrm>
          <a:prstGeom prst="rect">
            <a:avLst/>
          </a:prstGeom>
          <a:noFill/>
        </p:spPr>
        <p:txBody>
          <a:bodyPr wrap="square" rtlCol="0">
            <a:spAutoFit/>
          </a:bodyPr>
          <a:lstStyle/>
          <a:p>
            <a:pPr algn="ctr"/>
            <a:r>
              <a:rPr lang="en-GB" sz="900" dirty="0">
                <a:solidFill>
                  <a:schemeClr val="bg1"/>
                </a:solidFill>
                <a:latin typeface="Arial"/>
                <a:cs typeface="Arial"/>
              </a:rPr>
              <a:t>User Information</a:t>
            </a:r>
          </a:p>
        </p:txBody>
      </p:sp>
      <p:pic>
        <p:nvPicPr>
          <p:cNvPr id="2" name="Picture 1" descr="WiFiMon_MeasurementP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3308" y="1625316"/>
            <a:ext cx="4453893" cy="3416584"/>
          </a:xfrm>
          <a:prstGeom prst="rect">
            <a:avLst/>
          </a:prstGeom>
        </p:spPr>
      </p:pic>
    </p:spTree>
    <p:extLst>
      <p:ext uri="{BB962C8B-B14F-4D97-AF65-F5344CB8AC3E}">
        <p14:creationId xmlns:p14="http://schemas.microsoft.com/office/powerpoint/2010/main" val="2560099214"/>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 Performing / Storing measurements</a:t>
            </a:r>
          </a:p>
        </p:txBody>
      </p:sp>
      <p:pic>
        <p:nvPicPr>
          <p:cNvPr id="3074" name="Picture 2" descr="https://lh4.googleusercontent.com/HEqjLQNRqIVGS0We7S1gjUR2HJqMAIZ69pA2Ih4DhMAZqpFe-o5unkw1FNsPAp_v1CVbjUjAwSCmJbZtRT1bnDEntZMlygTEGxfJY7N1OSjbpd8PV_RDmIrkFyDQ-4TkBd7q1VWr">
            <a:extLst>
              <a:ext uri="{FF2B5EF4-FFF2-40B4-BE49-F238E27FC236}">
                <a16:creationId xmlns:a16="http://schemas.microsoft.com/office/drawing/2014/main" id="{614E97A3-AA3A-42C3-9A83-1ECF88F58E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6070" y="847753"/>
            <a:ext cx="5200872" cy="3787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5476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 How we manage/correlate performance data</a:t>
            </a:r>
          </a:p>
        </p:txBody>
      </p:sp>
      <p:pic>
        <p:nvPicPr>
          <p:cNvPr id="7170" name="Picture 2" descr="What_we_need"/>
          <p:cNvPicPr>
            <a:picLocks noChangeAspect="1" noChangeArrowheads="1"/>
          </p:cNvPicPr>
          <p:nvPr/>
        </p:nvPicPr>
        <p:blipFill>
          <a:blip r:embed="rId3" cstate="print"/>
          <a:srcRect/>
          <a:stretch>
            <a:fillRect/>
          </a:stretch>
        </p:blipFill>
        <p:spPr bwMode="auto">
          <a:xfrm>
            <a:off x="300039" y="1587500"/>
            <a:ext cx="3613020" cy="2704426"/>
          </a:xfrm>
          <a:prstGeom prst="rect">
            <a:avLst/>
          </a:prstGeom>
          <a:noFill/>
          <a:ln w="9525">
            <a:noFill/>
            <a:miter lim="800000"/>
            <a:headEnd/>
            <a:tailEnd/>
          </a:ln>
        </p:spPr>
      </p:pic>
      <p:pic>
        <p:nvPicPr>
          <p:cNvPr id="2" name="Picture 1" descr="Correla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0200" y="1535327"/>
            <a:ext cx="4030014" cy="2178386"/>
          </a:xfrm>
          <a:prstGeom prst="rect">
            <a:avLst/>
          </a:prstGeom>
        </p:spPr>
      </p:pic>
    </p:spTree>
    <p:extLst>
      <p:ext uri="{BB962C8B-B14F-4D97-AF65-F5344CB8AC3E}">
        <p14:creationId xmlns:p14="http://schemas.microsoft.com/office/powerpoint/2010/main" val="281661519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 Web-UI (overview tab)</a:t>
            </a:r>
          </a:p>
        </p:txBody>
      </p:sp>
      <p:pic>
        <p:nvPicPr>
          <p:cNvPr id="14" name="Picture 13">
            <a:extLst>
              <a:ext uri="{FF2B5EF4-FFF2-40B4-BE49-F238E27FC236}">
                <a16:creationId xmlns:a16="http://schemas.microsoft.com/office/drawing/2014/main" id="{2F061FA0-2AAD-42F7-B88F-F0363EA70F4D}"/>
              </a:ext>
            </a:extLst>
          </p:cNvPr>
          <p:cNvPicPr>
            <a:picLocks noChangeAspect="1"/>
          </p:cNvPicPr>
          <p:nvPr/>
        </p:nvPicPr>
        <p:blipFill>
          <a:blip r:embed="rId3"/>
          <a:stretch>
            <a:fillRect/>
          </a:stretch>
        </p:blipFill>
        <p:spPr>
          <a:xfrm>
            <a:off x="1310265" y="1053245"/>
            <a:ext cx="5776335" cy="3714018"/>
          </a:xfrm>
          <a:prstGeom prst="rect">
            <a:avLst/>
          </a:prstGeom>
        </p:spPr>
      </p:pic>
    </p:spTree>
    <p:extLst>
      <p:ext uri="{BB962C8B-B14F-4D97-AF65-F5344CB8AC3E}">
        <p14:creationId xmlns:p14="http://schemas.microsoft.com/office/powerpoint/2010/main" val="3501033242"/>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2F773F-8655-41A8-9377-DD2A1DF2B533}"/>
              </a:ext>
            </a:extLst>
          </p:cNvPr>
          <p:cNvPicPr>
            <a:picLocks noChangeAspect="1"/>
          </p:cNvPicPr>
          <p:nvPr/>
        </p:nvPicPr>
        <p:blipFill>
          <a:blip r:embed="rId3"/>
          <a:stretch>
            <a:fillRect/>
          </a:stretch>
        </p:blipFill>
        <p:spPr>
          <a:xfrm>
            <a:off x="1438382" y="992718"/>
            <a:ext cx="5401664" cy="3779439"/>
          </a:xfrm>
          <a:prstGeom prst="rect">
            <a:avLst/>
          </a:prstGeom>
        </p:spPr>
      </p:pic>
      <p:sp>
        <p:nvSpPr>
          <p:cNvPr id="5" name="Title 4"/>
          <p:cNvSpPr>
            <a:spLocks noGrp="1"/>
          </p:cNvSpPr>
          <p:nvPr>
            <p:ph type="title"/>
          </p:nvPr>
        </p:nvSpPr>
        <p:spPr/>
        <p:txBody>
          <a:bodyPr>
            <a:normAutofit fontScale="90000"/>
          </a:bodyPr>
          <a:lstStyle/>
          <a:p>
            <a:r>
              <a:rPr lang="en-GB" dirty="0" err="1"/>
              <a:t>WiFiMon</a:t>
            </a:r>
            <a:r>
              <a:rPr lang="en-GB" dirty="0"/>
              <a:t> - Web-UI (timeseries tab)</a:t>
            </a:r>
          </a:p>
        </p:txBody>
      </p:sp>
    </p:spTree>
    <p:extLst>
      <p:ext uri="{BB962C8B-B14F-4D97-AF65-F5344CB8AC3E}">
        <p14:creationId xmlns:p14="http://schemas.microsoft.com/office/powerpoint/2010/main" val="3758030254"/>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 Web-UI (maps tab)</a:t>
            </a:r>
          </a:p>
        </p:txBody>
      </p:sp>
      <p:pic>
        <p:nvPicPr>
          <p:cNvPr id="2" name="Picture 1">
            <a:extLst>
              <a:ext uri="{FF2B5EF4-FFF2-40B4-BE49-F238E27FC236}">
                <a16:creationId xmlns:a16="http://schemas.microsoft.com/office/drawing/2014/main" id="{E0E85459-F6E7-47F9-B518-7D93B973B280}"/>
              </a:ext>
            </a:extLst>
          </p:cNvPr>
          <p:cNvPicPr>
            <a:picLocks noChangeAspect="1"/>
          </p:cNvPicPr>
          <p:nvPr/>
        </p:nvPicPr>
        <p:blipFill rotWithShape="1">
          <a:blip r:embed="rId3"/>
          <a:srcRect b="16898"/>
          <a:stretch/>
        </p:blipFill>
        <p:spPr>
          <a:xfrm>
            <a:off x="1448655" y="1298812"/>
            <a:ext cx="5780761" cy="3315815"/>
          </a:xfrm>
          <a:prstGeom prst="rect">
            <a:avLst/>
          </a:prstGeom>
        </p:spPr>
      </p:pic>
    </p:spTree>
    <p:extLst>
      <p:ext uri="{BB962C8B-B14F-4D97-AF65-F5344CB8AC3E}">
        <p14:creationId xmlns:p14="http://schemas.microsoft.com/office/powerpoint/2010/main" val="2574980011"/>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Concept - Overview</a:t>
            </a:r>
          </a:p>
        </p:txBody>
      </p:sp>
      <p:sp>
        <p:nvSpPr>
          <p:cNvPr id="18" name="Content Placeholder 17">
            <a:extLst>
              <a:ext uri="{FF2B5EF4-FFF2-40B4-BE49-F238E27FC236}">
                <a16:creationId xmlns:a16="http://schemas.microsoft.com/office/drawing/2014/main" id="{8AF762B2-FBF8-4F22-8CD5-1979D8C41F66}"/>
              </a:ext>
            </a:extLst>
          </p:cNvPr>
          <p:cNvSpPr>
            <a:spLocks noGrp="1"/>
          </p:cNvSpPr>
          <p:nvPr>
            <p:ph idx="1"/>
          </p:nvPr>
        </p:nvSpPr>
        <p:spPr/>
        <p:txBody>
          <a:bodyPr/>
          <a:lstStyle/>
          <a:p>
            <a:endParaRPr lang="el-GR"/>
          </a:p>
        </p:txBody>
      </p:sp>
      <p:pic>
        <p:nvPicPr>
          <p:cNvPr id="7" name="Picture 6" descr="WCsPMV_graphOverview_2a_IC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7115" y="842437"/>
            <a:ext cx="6172227" cy="3730230"/>
          </a:xfrm>
          <a:prstGeom prst="rect">
            <a:avLst/>
          </a:prstGeom>
        </p:spPr>
      </p:pic>
      <p:sp>
        <p:nvSpPr>
          <p:cNvPr id="5" name="Oval 4"/>
          <p:cNvSpPr/>
          <p:nvPr/>
        </p:nvSpPr>
        <p:spPr>
          <a:xfrm>
            <a:off x="1828800" y="1162050"/>
            <a:ext cx="1600200" cy="1022350"/>
          </a:xfrm>
          <a:prstGeom prst="ellipse">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extBox 1"/>
          <p:cNvSpPr txBox="1"/>
          <p:nvPr/>
        </p:nvSpPr>
        <p:spPr>
          <a:xfrm>
            <a:off x="2126750" y="2099526"/>
            <a:ext cx="880145" cy="369332"/>
          </a:xfrm>
          <a:prstGeom prst="rect">
            <a:avLst/>
          </a:prstGeom>
          <a:noFill/>
        </p:spPr>
        <p:txBody>
          <a:bodyPr wrap="square" rtlCol="0">
            <a:spAutoFit/>
          </a:bodyPr>
          <a:lstStyle/>
          <a:p>
            <a:r>
              <a:rPr lang="en-US" b="1" dirty="0">
                <a:hlinkClick r:id="rId4"/>
              </a:rPr>
              <a:t>Mobile</a:t>
            </a:r>
            <a:endParaRPr lang="en-US" b="1" dirty="0"/>
          </a:p>
        </p:txBody>
      </p:sp>
      <p:pic>
        <p:nvPicPr>
          <p:cNvPr id="20" name="Picture 19">
            <a:extLst>
              <a:ext uri="{FF2B5EF4-FFF2-40B4-BE49-F238E27FC236}">
                <a16:creationId xmlns:a16="http://schemas.microsoft.com/office/drawing/2014/main" id="{09389591-45B1-4F01-A935-10642E160E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3630" y="2068527"/>
            <a:ext cx="2463800" cy="952500"/>
          </a:xfrm>
          <a:prstGeom prst="rect">
            <a:avLst/>
          </a:prstGeom>
        </p:spPr>
      </p:pic>
      <p:sp>
        <p:nvSpPr>
          <p:cNvPr id="21" name="TextBox 20">
            <a:extLst>
              <a:ext uri="{FF2B5EF4-FFF2-40B4-BE49-F238E27FC236}">
                <a16:creationId xmlns:a16="http://schemas.microsoft.com/office/drawing/2014/main" id="{67F88B5F-AF95-40B0-8965-8AE47041939E}"/>
              </a:ext>
            </a:extLst>
          </p:cNvPr>
          <p:cNvSpPr txBox="1"/>
          <p:nvPr/>
        </p:nvSpPr>
        <p:spPr>
          <a:xfrm>
            <a:off x="6250282" y="3021027"/>
            <a:ext cx="1992853" cy="307777"/>
          </a:xfrm>
          <a:prstGeom prst="rect">
            <a:avLst/>
          </a:prstGeom>
          <a:noFill/>
        </p:spPr>
        <p:txBody>
          <a:bodyPr wrap="none" rtlCol="0">
            <a:spAutoFit/>
          </a:bodyPr>
          <a:lstStyle/>
          <a:p>
            <a:r>
              <a:rPr lang="en-US" sz="1400" dirty="0"/>
              <a:t>GN4-3-WP6-T3 </a:t>
            </a:r>
            <a:r>
              <a:rPr lang="en-US" sz="1400" dirty="0" err="1"/>
              <a:t>WiFiMon</a:t>
            </a:r>
            <a:endParaRPr lang="en-US" sz="1400" dirty="0"/>
          </a:p>
        </p:txBody>
      </p:sp>
    </p:spTree>
    <p:extLst>
      <p:ext uri="{BB962C8B-B14F-4D97-AF65-F5344CB8AC3E}">
        <p14:creationId xmlns:p14="http://schemas.microsoft.com/office/powerpoint/2010/main" val="1305284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 Mobile App Architecture  - Description </a:t>
            </a:r>
          </a:p>
        </p:txBody>
      </p:sp>
      <p:pic>
        <p:nvPicPr>
          <p:cNvPr id="9" name="Picture 8" descr="GEANT_Java_Library.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390" y="1145714"/>
            <a:ext cx="2783116" cy="1155256"/>
          </a:xfrm>
          <a:prstGeom prst="rect">
            <a:avLst/>
          </a:prstGeom>
        </p:spPr>
      </p:pic>
      <p:pic>
        <p:nvPicPr>
          <p:cNvPr id="10" name="Picture 9" descr="WiFiMon_Application.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3126" y="2078271"/>
            <a:ext cx="3476508" cy="1804026"/>
          </a:xfrm>
          <a:prstGeom prst="rect">
            <a:avLst/>
          </a:prstGeom>
        </p:spPr>
      </p:pic>
      <p:pic>
        <p:nvPicPr>
          <p:cNvPr id="11" name="Picture 10" descr="APIs_to_OSes.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667" y="3730972"/>
            <a:ext cx="2839433" cy="1037804"/>
          </a:xfrm>
          <a:prstGeom prst="rect">
            <a:avLst/>
          </a:prstGeom>
        </p:spPr>
      </p:pic>
      <p:sp>
        <p:nvSpPr>
          <p:cNvPr id="14" name="TextBox 13"/>
          <p:cNvSpPr txBox="1"/>
          <p:nvPr/>
        </p:nvSpPr>
        <p:spPr>
          <a:xfrm>
            <a:off x="3525717" y="1204181"/>
            <a:ext cx="5070997" cy="738664"/>
          </a:xfrm>
          <a:prstGeom prst="rect">
            <a:avLst/>
          </a:prstGeom>
          <a:noFill/>
        </p:spPr>
        <p:txBody>
          <a:bodyPr wrap="square" rtlCol="0">
            <a:spAutoFit/>
          </a:bodyPr>
          <a:lstStyle/>
          <a:p>
            <a:r>
              <a:rPr lang="en-GB" sz="1400" b="1" dirty="0"/>
              <a:t>The GEANT JavaScript </a:t>
            </a:r>
            <a:r>
              <a:rPr lang="en-GB" sz="1400" dirty="0"/>
              <a:t>library and Java-based tools: </a:t>
            </a:r>
          </a:p>
          <a:p>
            <a:pPr marL="285750" indent="-285750">
              <a:buFont typeface="Arial"/>
              <a:buChar char="•"/>
            </a:pPr>
            <a:r>
              <a:rPr lang="en-GB" sz="1400" dirty="0"/>
              <a:t>Allows to enable Spring Boot Framework (Application and  Metrics and analysis)</a:t>
            </a:r>
          </a:p>
        </p:txBody>
      </p:sp>
      <p:sp>
        <p:nvSpPr>
          <p:cNvPr id="15" name="TextBox 14"/>
          <p:cNvSpPr txBox="1"/>
          <p:nvPr/>
        </p:nvSpPr>
        <p:spPr>
          <a:xfrm>
            <a:off x="239784" y="2451295"/>
            <a:ext cx="4982187" cy="1169551"/>
          </a:xfrm>
          <a:prstGeom prst="rect">
            <a:avLst/>
          </a:prstGeom>
          <a:noFill/>
        </p:spPr>
        <p:txBody>
          <a:bodyPr wrap="square" rtlCol="0">
            <a:spAutoFit/>
          </a:bodyPr>
          <a:lstStyle/>
          <a:p>
            <a:pPr lvl="0" algn="r"/>
            <a:r>
              <a:rPr lang="en-GB" sz="1400" b="1" dirty="0"/>
              <a:t>The </a:t>
            </a:r>
            <a:r>
              <a:rPr lang="en-GB" sz="1400" b="1" dirty="0" err="1"/>
              <a:t>WiFiMon</a:t>
            </a:r>
            <a:r>
              <a:rPr lang="en-GB" sz="1400" b="1" dirty="0"/>
              <a:t> Application:</a:t>
            </a:r>
          </a:p>
          <a:p>
            <a:pPr marL="285750" lvl="0" indent="-285750" algn="r">
              <a:buFont typeface="Arial"/>
              <a:buChar char="•"/>
            </a:pPr>
            <a:r>
              <a:rPr lang="en-GB" sz="1400" dirty="0"/>
              <a:t>Requires the images location, User </a:t>
            </a:r>
            <a:r>
              <a:rPr lang="en-GB" sz="1400" dirty="0" err="1"/>
              <a:t>agentIP</a:t>
            </a:r>
            <a:r>
              <a:rPr lang="en-GB" sz="1400" dirty="0"/>
              <a:t> and Cookie time</a:t>
            </a:r>
          </a:p>
          <a:p>
            <a:pPr marL="285750" lvl="0" indent="-285750" algn="r">
              <a:buFont typeface="Arial"/>
              <a:buChar char="•"/>
            </a:pPr>
            <a:r>
              <a:rPr lang="en-GB" sz="1400" dirty="0"/>
              <a:t>Download the .</a:t>
            </a:r>
            <a:r>
              <a:rPr lang="en-GB" sz="1400" dirty="0" err="1"/>
              <a:t>js</a:t>
            </a:r>
            <a:r>
              <a:rPr lang="en-GB" sz="1400" dirty="0"/>
              <a:t> from the GEANT JS Library to Trigger </a:t>
            </a:r>
            <a:r>
              <a:rPr lang="en-GB" sz="1400" dirty="0" err="1"/>
              <a:t>NetTest</a:t>
            </a:r>
            <a:endParaRPr lang="en-GB" sz="1400" dirty="0"/>
          </a:p>
          <a:p>
            <a:pPr marL="285750" lvl="0" indent="-285750" algn="r">
              <a:buFont typeface="Arial"/>
              <a:buChar char="•"/>
            </a:pPr>
            <a:r>
              <a:rPr lang="en-GB" sz="1400" dirty="0"/>
              <a:t>Send the results to the </a:t>
            </a:r>
            <a:r>
              <a:rPr lang="en-GB" sz="1400" dirty="0" err="1"/>
              <a:t>WifiMon</a:t>
            </a:r>
            <a:r>
              <a:rPr lang="en-GB" sz="1400" dirty="0"/>
              <a:t> agent</a:t>
            </a:r>
          </a:p>
          <a:p>
            <a:pPr marL="285750" lvl="0" indent="-285750" algn="r">
              <a:buFont typeface="Arial"/>
              <a:buChar char="•"/>
            </a:pPr>
            <a:r>
              <a:rPr lang="en-GB" sz="1400" dirty="0"/>
              <a:t>Informs the user for the results</a:t>
            </a:r>
            <a:endParaRPr lang="en-US" sz="1400" dirty="0"/>
          </a:p>
        </p:txBody>
      </p:sp>
      <p:sp>
        <p:nvSpPr>
          <p:cNvPr id="16" name="TextBox 15"/>
          <p:cNvSpPr txBox="1"/>
          <p:nvPr/>
        </p:nvSpPr>
        <p:spPr>
          <a:xfrm>
            <a:off x="3570123" y="4145743"/>
            <a:ext cx="2948179" cy="523220"/>
          </a:xfrm>
          <a:prstGeom prst="rect">
            <a:avLst/>
          </a:prstGeom>
          <a:noFill/>
        </p:spPr>
        <p:txBody>
          <a:bodyPr wrap="none" rtlCol="0">
            <a:spAutoFit/>
          </a:bodyPr>
          <a:lstStyle/>
          <a:p>
            <a:r>
              <a:rPr lang="en-GB" sz="1400" dirty="0"/>
              <a:t>Mobile OS using the appropriate APIs </a:t>
            </a:r>
          </a:p>
          <a:p>
            <a:r>
              <a:rPr lang="en-GB" sz="1400" dirty="0"/>
              <a:t>to build the mobile application</a:t>
            </a:r>
            <a:r>
              <a:rPr lang="en-US" sz="1400" dirty="0"/>
              <a:t> </a:t>
            </a:r>
            <a:endParaRPr lang="en-GB" sz="1400" dirty="0"/>
          </a:p>
        </p:txBody>
      </p:sp>
    </p:spTree>
    <p:extLst>
      <p:ext uri="{BB962C8B-B14F-4D97-AF65-F5344CB8AC3E}">
        <p14:creationId xmlns:p14="http://schemas.microsoft.com/office/powerpoint/2010/main" val="682526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 Mobile App Architecture </a:t>
            </a:r>
            <a:r>
              <a:rPr lang="mr-IN" dirty="0"/>
              <a:t>–</a:t>
            </a:r>
            <a:r>
              <a:rPr lang="en-GB" dirty="0"/>
              <a:t> Building Blocks</a:t>
            </a:r>
          </a:p>
        </p:txBody>
      </p:sp>
      <p:pic>
        <p:nvPicPr>
          <p:cNvPr id="5" name="Picture 4" descr="WiFiMon_Application.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196" y="1051379"/>
            <a:ext cx="3060212" cy="1588002"/>
          </a:xfrm>
          <a:prstGeom prst="rect">
            <a:avLst/>
          </a:prstGeom>
        </p:spPr>
      </p:pic>
      <p:sp>
        <p:nvSpPr>
          <p:cNvPr id="8" name="TextBox 7"/>
          <p:cNvSpPr txBox="1"/>
          <p:nvPr/>
        </p:nvSpPr>
        <p:spPr>
          <a:xfrm>
            <a:off x="4848973" y="3277275"/>
            <a:ext cx="3545856" cy="954107"/>
          </a:xfrm>
          <a:prstGeom prst="rect">
            <a:avLst/>
          </a:prstGeom>
          <a:noFill/>
        </p:spPr>
        <p:txBody>
          <a:bodyPr wrap="square" rtlCol="0">
            <a:spAutoFit/>
          </a:bodyPr>
          <a:lstStyle/>
          <a:p>
            <a:pPr marL="285750" indent="-285750">
              <a:buFont typeface="Arial"/>
              <a:buChar char="•"/>
            </a:pPr>
            <a:r>
              <a:rPr lang="en-GB" sz="1400" dirty="0"/>
              <a:t>The .</a:t>
            </a:r>
            <a:r>
              <a:rPr lang="en-GB" sz="1400" dirty="0" err="1"/>
              <a:t>js</a:t>
            </a:r>
            <a:r>
              <a:rPr lang="en-GB" sz="1400" dirty="0"/>
              <a:t>-images will be downloaded (Fig 2)</a:t>
            </a:r>
          </a:p>
          <a:p>
            <a:pPr marL="285750" indent="-285750">
              <a:buFont typeface="Arial"/>
              <a:buChar char="•"/>
            </a:pPr>
            <a:r>
              <a:rPr lang="en-GB" sz="1400" dirty="0"/>
              <a:t>HTML triggers the measurement (Fig 2)</a:t>
            </a:r>
          </a:p>
          <a:p>
            <a:pPr marL="285750" indent="-285750">
              <a:buFont typeface="Arial"/>
              <a:buChar char="•"/>
            </a:pPr>
            <a:r>
              <a:rPr lang="en-GB" sz="1400" dirty="0"/>
              <a:t>Download  (.</a:t>
            </a:r>
            <a:r>
              <a:rPr lang="en-GB" sz="1400" dirty="0" err="1"/>
              <a:t>js</a:t>
            </a:r>
            <a:r>
              <a:rPr lang="en-GB" sz="1400" dirty="0"/>
              <a:t>) done  - the measurement will be started ( see Fig 1)</a:t>
            </a:r>
          </a:p>
        </p:txBody>
      </p:sp>
      <p:sp>
        <p:nvSpPr>
          <p:cNvPr id="9" name="TextBox 8"/>
          <p:cNvSpPr txBox="1"/>
          <p:nvPr/>
        </p:nvSpPr>
        <p:spPr>
          <a:xfrm>
            <a:off x="1243327" y="4325291"/>
            <a:ext cx="2507994" cy="307777"/>
          </a:xfrm>
          <a:prstGeom prst="rect">
            <a:avLst/>
          </a:prstGeom>
          <a:noFill/>
        </p:spPr>
        <p:txBody>
          <a:bodyPr wrap="none" rtlCol="0">
            <a:spAutoFit/>
          </a:bodyPr>
          <a:lstStyle/>
          <a:p>
            <a:r>
              <a:rPr lang="en-GB" sz="1400" dirty="0"/>
              <a:t>Fig 1- Web-based measurement</a:t>
            </a:r>
          </a:p>
        </p:txBody>
      </p:sp>
      <p:sp>
        <p:nvSpPr>
          <p:cNvPr id="10" name="TextBox 9"/>
          <p:cNvSpPr txBox="1"/>
          <p:nvPr/>
        </p:nvSpPr>
        <p:spPr>
          <a:xfrm>
            <a:off x="5853940" y="2736917"/>
            <a:ext cx="2270237" cy="307777"/>
          </a:xfrm>
          <a:prstGeom prst="rect">
            <a:avLst/>
          </a:prstGeom>
          <a:noFill/>
        </p:spPr>
        <p:txBody>
          <a:bodyPr wrap="none" rtlCol="0">
            <a:spAutoFit/>
          </a:bodyPr>
          <a:lstStyle/>
          <a:p>
            <a:r>
              <a:rPr lang="en-GB" sz="1400" dirty="0"/>
              <a:t>Fig 2 </a:t>
            </a:r>
            <a:r>
              <a:rPr lang="mr-IN" sz="1400" dirty="0"/>
              <a:t>–</a:t>
            </a:r>
            <a:r>
              <a:rPr lang="en-GB" sz="1400" dirty="0"/>
              <a:t> </a:t>
            </a:r>
            <a:r>
              <a:rPr lang="en-GB" sz="1400" dirty="0" err="1"/>
              <a:t>WiFiMon</a:t>
            </a:r>
            <a:r>
              <a:rPr lang="en-GB" sz="1400" dirty="0"/>
              <a:t> Application </a:t>
            </a:r>
          </a:p>
        </p:txBody>
      </p:sp>
      <p:pic>
        <p:nvPicPr>
          <p:cNvPr id="11" name="Picture 2" descr="https://lh4.googleusercontent.com/HEqjLQNRqIVGS0We7S1gjUR2HJqMAIZ69pA2Ih4DhMAZqpFe-o5unkw1FNsPAp_v1CVbjUjAwSCmJbZtRT1bnDEntZMlygTEGxfJY7N1OSjbpd8PV_RDmIrkFyDQ-4TkBd7q1VWr">
            <a:extLst>
              <a:ext uri="{FF2B5EF4-FFF2-40B4-BE49-F238E27FC236}">
                <a16:creationId xmlns:a16="http://schemas.microsoft.com/office/drawing/2014/main" id="{E95C9751-0FC6-4895-8990-252D92BBAF5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685" t="7868" r="5814" b="8177"/>
          <a:stretch/>
        </p:blipFill>
        <p:spPr bwMode="auto">
          <a:xfrm>
            <a:off x="205427" y="912118"/>
            <a:ext cx="4885251" cy="3413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483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 Mobile App Measurement Process </a:t>
            </a:r>
          </a:p>
        </p:txBody>
      </p:sp>
      <p:sp>
        <p:nvSpPr>
          <p:cNvPr id="5" name="TextBox 4"/>
          <p:cNvSpPr txBox="1"/>
          <p:nvPr/>
        </p:nvSpPr>
        <p:spPr>
          <a:xfrm>
            <a:off x="5096245" y="1117704"/>
            <a:ext cx="3741089" cy="307777"/>
          </a:xfrm>
          <a:prstGeom prst="rect">
            <a:avLst/>
          </a:prstGeom>
          <a:noFill/>
        </p:spPr>
        <p:txBody>
          <a:bodyPr wrap="none" rtlCol="0">
            <a:spAutoFit/>
          </a:bodyPr>
          <a:lstStyle/>
          <a:p>
            <a:r>
              <a:rPr lang="en-GB" sz="1400" b="1" dirty="0"/>
              <a:t>Step 1:</a:t>
            </a:r>
            <a:r>
              <a:rPr lang="en-GB" sz="1400" dirty="0"/>
              <a:t> Download the </a:t>
            </a:r>
            <a:r>
              <a:rPr lang="en-GB" sz="1400" dirty="0" err="1"/>
              <a:t>WiFiMon</a:t>
            </a:r>
            <a:r>
              <a:rPr lang="en-GB" sz="1400" dirty="0"/>
              <a:t> App and install it</a:t>
            </a:r>
          </a:p>
        </p:txBody>
      </p:sp>
      <p:pic>
        <p:nvPicPr>
          <p:cNvPr id="7" name="Picture 6" descr="nitialpage.png"/>
          <p:cNvPicPr/>
          <p:nvPr/>
        </p:nvPicPr>
        <p:blipFill>
          <a:blip r:embed="rId3">
            <a:extLst>
              <a:ext uri="{28A0092B-C50C-407E-A947-70E740481C1C}">
                <a14:useLocalDpi xmlns:a14="http://schemas.microsoft.com/office/drawing/2010/main" val="0"/>
              </a:ext>
            </a:extLst>
          </a:blip>
          <a:srcRect/>
          <a:stretch>
            <a:fillRect/>
          </a:stretch>
        </p:blipFill>
        <p:spPr bwMode="auto">
          <a:xfrm>
            <a:off x="283918" y="1095007"/>
            <a:ext cx="1613535" cy="3060065"/>
          </a:xfrm>
          <a:prstGeom prst="rect">
            <a:avLst/>
          </a:prstGeom>
          <a:noFill/>
          <a:ln>
            <a:noFill/>
          </a:ln>
        </p:spPr>
      </p:pic>
      <p:pic>
        <p:nvPicPr>
          <p:cNvPr id="8" name="Picture 7" descr="onfigInfo.png"/>
          <p:cNvPicPr/>
          <p:nvPr/>
        </p:nvPicPr>
        <p:blipFill>
          <a:blip r:embed="rId4">
            <a:extLst>
              <a:ext uri="{28A0092B-C50C-407E-A947-70E740481C1C}">
                <a14:useLocalDpi xmlns:a14="http://schemas.microsoft.com/office/drawing/2010/main" val="0"/>
              </a:ext>
            </a:extLst>
          </a:blip>
          <a:srcRect/>
          <a:stretch>
            <a:fillRect/>
          </a:stretch>
        </p:blipFill>
        <p:spPr bwMode="auto">
          <a:xfrm>
            <a:off x="1855838" y="1084083"/>
            <a:ext cx="1643238" cy="3079535"/>
          </a:xfrm>
          <a:prstGeom prst="rect">
            <a:avLst/>
          </a:prstGeom>
          <a:noFill/>
          <a:ln>
            <a:noFill/>
          </a:ln>
        </p:spPr>
      </p:pic>
      <p:pic>
        <p:nvPicPr>
          <p:cNvPr id="9" name="Picture 8" descr="onfigInfo2.png"/>
          <p:cNvPicPr/>
          <p:nvPr/>
        </p:nvPicPr>
        <p:blipFill>
          <a:blip r:embed="rId5">
            <a:extLst>
              <a:ext uri="{28A0092B-C50C-407E-A947-70E740481C1C}">
                <a14:useLocalDpi xmlns:a14="http://schemas.microsoft.com/office/drawing/2010/main" val="0"/>
              </a:ext>
            </a:extLst>
          </a:blip>
          <a:srcRect/>
          <a:stretch>
            <a:fillRect/>
          </a:stretch>
        </p:blipFill>
        <p:spPr bwMode="auto">
          <a:xfrm>
            <a:off x="3439831" y="1083302"/>
            <a:ext cx="1586760" cy="3089534"/>
          </a:xfrm>
          <a:prstGeom prst="rect">
            <a:avLst/>
          </a:prstGeom>
          <a:noFill/>
          <a:ln>
            <a:noFill/>
          </a:ln>
        </p:spPr>
      </p:pic>
      <p:sp>
        <p:nvSpPr>
          <p:cNvPr id="10" name="TextBox 9"/>
          <p:cNvSpPr txBox="1"/>
          <p:nvPr/>
        </p:nvSpPr>
        <p:spPr>
          <a:xfrm>
            <a:off x="5106519" y="1522074"/>
            <a:ext cx="3721098" cy="738664"/>
          </a:xfrm>
          <a:prstGeom prst="rect">
            <a:avLst/>
          </a:prstGeom>
          <a:noFill/>
        </p:spPr>
        <p:txBody>
          <a:bodyPr wrap="square" rtlCol="0">
            <a:spAutoFit/>
          </a:bodyPr>
          <a:lstStyle/>
          <a:p>
            <a:pPr lvl="0"/>
            <a:r>
              <a:rPr lang="en-GB" sz="1400" b="1" dirty="0"/>
              <a:t>Step 2:</a:t>
            </a:r>
            <a:r>
              <a:rPr lang="en-GB" sz="1400" dirty="0"/>
              <a:t> Open </a:t>
            </a:r>
            <a:r>
              <a:rPr lang="en-GB" sz="1400" dirty="0" err="1"/>
              <a:t>WiFiMon</a:t>
            </a:r>
            <a:r>
              <a:rPr lang="en-GB" sz="1400" dirty="0"/>
              <a:t> App. Through a friendly User Interface - UI (see Fig 1) . User has to configure measurement options (see Fig2)</a:t>
            </a:r>
          </a:p>
        </p:txBody>
      </p:sp>
      <p:sp>
        <p:nvSpPr>
          <p:cNvPr id="11" name="TextBox 10"/>
          <p:cNvSpPr txBox="1"/>
          <p:nvPr/>
        </p:nvSpPr>
        <p:spPr>
          <a:xfrm>
            <a:off x="488450" y="4165425"/>
            <a:ext cx="512317" cy="300082"/>
          </a:xfrm>
          <a:prstGeom prst="rect">
            <a:avLst/>
          </a:prstGeom>
          <a:noFill/>
        </p:spPr>
        <p:txBody>
          <a:bodyPr wrap="none" rtlCol="0">
            <a:spAutoFit/>
          </a:bodyPr>
          <a:lstStyle/>
          <a:p>
            <a:r>
              <a:rPr lang="en-GB" dirty="0"/>
              <a:t>Fig 1</a:t>
            </a:r>
          </a:p>
        </p:txBody>
      </p:sp>
      <p:sp>
        <p:nvSpPr>
          <p:cNvPr id="12" name="TextBox 11"/>
          <p:cNvSpPr txBox="1"/>
          <p:nvPr/>
        </p:nvSpPr>
        <p:spPr>
          <a:xfrm>
            <a:off x="2017390" y="4140195"/>
            <a:ext cx="518091" cy="300082"/>
          </a:xfrm>
          <a:prstGeom prst="rect">
            <a:avLst/>
          </a:prstGeom>
          <a:noFill/>
        </p:spPr>
        <p:txBody>
          <a:bodyPr wrap="none" rtlCol="0">
            <a:spAutoFit/>
          </a:bodyPr>
          <a:lstStyle/>
          <a:p>
            <a:r>
              <a:rPr lang="en-GB" dirty="0"/>
              <a:t>Fig 2</a:t>
            </a:r>
          </a:p>
        </p:txBody>
      </p:sp>
      <p:sp>
        <p:nvSpPr>
          <p:cNvPr id="13" name="TextBox 12"/>
          <p:cNvSpPr txBox="1"/>
          <p:nvPr/>
        </p:nvSpPr>
        <p:spPr>
          <a:xfrm>
            <a:off x="3572973" y="4132728"/>
            <a:ext cx="518091" cy="300082"/>
          </a:xfrm>
          <a:prstGeom prst="rect">
            <a:avLst/>
          </a:prstGeom>
          <a:noFill/>
        </p:spPr>
        <p:txBody>
          <a:bodyPr wrap="none" rtlCol="0">
            <a:spAutoFit/>
          </a:bodyPr>
          <a:lstStyle/>
          <a:p>
            <a:r>
              <a:rPr lang="en-GB" dirty="0"/>
              <a:t>Fig 3</a:t>
            </a:r>
          </a:p>
        </p:txBody>
      </p:sp>
      <p:sp>
        <p:nvSpPr>
          <p:cNvPr id="16" name="TextBox 15"/>
          <p:cNvSpPr txBox="1"/>
          <p:nvPr/>
        </p:nvSpPr>
        <p:spPr>
          <a:xfrm>
            <a:off x="5124279" y="2376094"/>
            <a:ext cx="3436909" cy="1169551"/>
          </a:xfrm>
          <a:prstGeom prst="rect">
            <a:avLst/>
          </a:prstGeom>
          <a:noFill/>
        </p:spPr>
        <p:txBody>
          <a:bodyPr wrap="square" rtlCol="0">
            <a:spAutoFit/>
          </a:bodyPr>
          <a:lstStyle/>
          <a:p>
            <a:pPr lvl="0"/>
            <a:r>
              <a:rPr lang="en-GB" sz="1400" b="1" dirty="0"/>
              <a:t>Step 3:</a:t>
            </a:r>
            <a:r>
              <a:rPr lang="en-GB" sz="1400" dirty="0"/>
              <a:t> Click on Start Measurement button and wait for the response, until monitor performance has been completed (see Fig 3). Users will receive a notification if measurements are completed. </a:t>
            </a:r>
          </a:p>
        </p:txBody>
      </p:sp>
    </p:spTree>
    <p:extLst>
      <p:ext uri="{BB962C8B-B14F-4D97-AF65-F5344CB8AC3E}">
        <p14:creationId xmlns:p14="http://schemas.microsoft.com/office/powerpoint/2010/main" val="1011793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Outline</a:t>
            </a:r>
          </a:p>
        </p:txBody>
      </p:sp>
      <p:sp>
        <p:nvSpPr>
          <p:cNvPr id="2" name="Content Placeholder 1"/>
          <p:cNvSpPr>
            <a:spLocks noGrp="1"/>
          </p:cNvSpPr>
          <p:nvPr>
            <p:ph idx="1"/>
          </p:nvPr>
        </p:nvSpPr>
        <p:spPr>
          <a:xfrm>
            <a:off x="749171" y="1071037"/>
            <a:ext cx="7146131" cy="3825428"/>
          </a:xfrm>
        </p:spPr>
        <p:txBody>
          <a:bodyPr>
            <a:normAutofit fontScale="70000" lnSpcReduction="20000"/>
          </a:bodyPr>
          <a:lstStyle/>
          <a:p>
            <a:pPr lvl="0"/>
            <a:endParaRPr lang="en-GB" dirty="0"/>
          </a:p>
          <a:p>
            <a:pPr>
              <a:lnSpc>
                <a:spcPct val="120000"/>
              </a:lnSpc>
            </a:pPr>
            <a:r>
              <a:rPr lang="en-GB" sz="2200" dirty="0"/>
              <a:t>Mobile Crowd Sensing Systems</a:t>
            </a:r>
          </a:p>
          <a:p>
            <a:pPr lvl="0">
              <a:lnSpc>
                <a:spcPct val="120000"/>
              </a:lnSpc>
            </a:pPr>
            <a:r>
              <a:rPr lang="en-GB" sz="2200" dirty="0"/>
              <a:t>Basics on Wireless Crowd sourced Performance Monitoring Verification (</a:t>
            </a:r>
            <a:r>
              <a:rPr lang="en-GB" sz="2200" dirty="0" err="1"/>
              <a:t>WiFiMon</a:t>
            </a:r>
            <a:r>
              <a:rPr lang="en-GB" sz="2200" dirty="0"/>
              <a:t>)</a:t>
            </a:r>
          </a:p>
          <a:p>
            <a:pPr lvl="0">
              <a:lnSpc>
                <a:spcPct val="120000"/>
              </a:lnSpc>
            </a:pPr>
            <a:r>
              <a:rPr lang="en-GB" sz="2200" dirty="0"/>
              <a:t>Web-based Opportunistic Measurements</a:t>
            </a:r>
          </a:p>
          <a:p>
            <a:pPr lvl="0">
              <a:lnSpc>
                <a:spcPct val="120000"/>
              </a:lnSpc>
            </a:pPr>
            <a:r>
              <a:rPr lang="en-GB" sz="2200" dirty="0"/>
              <a:t>Mobile Application Measurements</a:t>
            </a:r>
          </a:p>
          <a:p>
            <a:pPr lvl="0">
              <a:lnSpc>
                <a:spcPct val="120000"/>
              </a:lnSpc>
            </a:pPr>
            <a:r>
              <a:rPr lang="en-GB" sz="2200" dirty="0"/>
              <a:t>Hybrid Approach / HW Probes Measurements</a:t>
            </a:r>
          </a:p>
          <a:p>
            <a:pPr lvl="0">
              <a:lnSpc>
                <a:spcPct val="120000"/>
              </a:lnSpc>
            </a:pPr>
            <a:r>
              <a:rPr lang="en-GB" sz="2200" dirty="0"/>
              <a:t>Discussion Security and Privacy (based on End-User Meeting in Zurich </a:t>
            </a:r>
            <a:r>
              <a:rPr lang="mr-IN" sz="2200" dirty="0"/>
              <a:t>–</a:t>
            </a:r>
            <a:r>
              <a:rPr lang="en-GB" sz="2200" dirty="0"/>
              <a:t> May 2017)</a:t>
            </a:r>
          </a:p>
          <a:p>
            <a:pPr lvl="0">
              <a:lnSpc>
                <a:spcPct val="120000"/>
              </a:lnSpc>
            </a:pPr>
            <a:r>
              <a:rPr lang="en-GB" sz="2200" dirty="0"/>
              <a:t>Conclusions and Future Work </a:t>
            </a:r>
          </a:p>
          <a:p>
            <a:pPr marL="0" lvl="0" indent="0" algn="ctr">
              <a:buNone/>
            </a:pPr>
            <a:endParaRPr lang="en-GB" sz="1400" dirty="0"/>
          </a:p>
          <a:p>
            <a:pPr marL="0" lvl="0" indent="0" algn="ctr">
              <a:buNone/>
            </a:pPr>
            <a:endParaRPr lang="en-GB" sz="1400" dirty="0"/>
          </a:p>
          <a:p>
            <a:pPr marL="0" lvl="0" indent="0" algn="ctr">
              <a:buNone/>
            </a:pPr>
            <a:r>
              <a:rPr lang="en-GB" sz="1400" dirty="0"/>
              <a:t>Measurement page: </a:t>
            </a:r>
          </a:p>
          <a:p>
            <a:pPr marL="0" lvl="0" indent="0" algn="ctr">
              <a:buNone/>
            </a:pPr>
            <a:r>
              <a:rPr lang="en-GB" sz="1400" dirty="0"/>
              <a:t>https://wifimon.switch.ch/wifimon/</a:t>
            </a:r>
          </a:p>
        </p:txBody>
      </p:sp>
    </p:spTree>
    <p:extLst>
      <p:ext uri="{BB962C8B-B14F-4D97-AF65-F5344CB8AC3E}">
        <p14:creationId xmlns:p14="http://schemas.microsoft.com/office/powerpoint/2010/main" val="4175841842"/>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WCsPMV</a:t>
            </a:r>
            <a:r>
              <a:rPr lang="en-GB" dirty="0"/>
              <a:t> Concept - Overview</a:t>
            </a:r>
          </a:p>
        </p:txBody>
      </p:sp>
      <p:pic>
        <p:nvPicPr>
          <p:cNvPr id="7" name="Picture 6" descr="WCsPMV_graphOverview_2a_IC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0918" y="825811"/>
            <a:ext cx="6172227" cy="3730230"/>
          </a:xfrm>
          <a:prstGeom prst="rect">
            <a:avLst/>
          </a:prstGeom>
        </p:spPr>
      </p:pic>
      <p:pic>
        <p:nvPicPr>
          <p:cNvPr id="18" name="Picture 17">
            <a:extLst>
              <a:ext uri="{FF2B5EF4-FFF2-40B4-BE49-F238E27FC236}">
                <a16:creationId xmlns:a16="http://schemas.microsoft.com/office/drawing/2014/main" id="{AD90E00A-7A79-45E7-A86B-859F7D1977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4726" y="2160993"/>
            <a:ext cx="2463800" cy="952500"/>
          </a:xfrm>
          <a:prstGeom prst="rect">
            <a:avLst/>
          </a:prstGeom>
        </p:spPr>
      </p:pic>
      <p:sp>
        <p:nvSpPr>
          <p:cNvPr id="19" name="TextBox 18">
            <a:extLst>
              <a:ext uri="{FF2B5EF4-FFF2-40B4-BE49-F238E27FC236}">
                <a16:creationId xmlns:a16="http://schemas.microsoft.com/office/drawing/2014/main" id="{5AC0D32F-E9B6-4F81-B6BD-D2D4D03DF7F1}"/>
              </a:ext>
            </a:extLst>
          </p:cNvPr>
          <p:cNvSpPr txBox="1"/>
          <p:nvPr/>
        </p:nvSpPr>
        <p:spPr>
          <a:xfrm>
            <a:off x="6291378" y="3113493"/>
            <a:ext cx="1992853" cy="307777"/>
          </a:xfrm>
          <a:prstGeom prst="rect">
            <a:avLst/>
          </a:prstGeom>
          <a:noFill/>
        </p:spPr>
        <p:txBody>
          <a:bodyPr wrap="none" rtlCol="0">
            <a:spAutoFit/>
          </a:bodyPr>
          <a:lstStyle/>
          <a:p>
            <a:r>
              <a:rPr lang="en-US" sz="1400" dirty="0"/>
              <a:t>GN4-3-WP6-T3 </a:t>
            </a:r>
            <a:r>
              <a:rPr lang="en-US" sz="1400" dirty="0" err="1"/>
              <a:t>WiFiMon</a:t>
            </a:r>
            <a:endParaRPr lang="en-US" sz="1400" dirty="0"/>
          </a:p>
        </p:txBody>
      </p:sp>
      <p:sp>
        <p:nvSpPr>
          <p:cNvPr id="5" name="Oval 4"/>
          <p:cNvSpPr/>
          <p:nvPr/>
        </p:nvSpPr>
        <p:spPr>
          <a:xfrm>
            <a:off x="5207000" y="1174750"/>
            <a:ext cx="1600200" cy="1022350"/>
          </a:xfrm>
          <a:prstGeom prst="ellipse">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5284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a:t>
            </a:r>
            <a:r>
              <a:rPr lang="mr-IN" dirty="0"/>
              <a:t>–</a:t>
            </a:r>
            <a:r>
              <a:rPr lang="en-GB" dirty="0"/>
              <a:t> Hybrid Approach</a:t>
            </a:r>
          </a:p>
        </p:txBody>
      </p:sp>
      <p:sp>
        <p:nvSpPr>
          <p:cNvPr id="5" name="TextBox 4"/>
          <p:cNvSpPr txBox="1"/>
          <p:nvPr/>
        </p:nvSpPr>
        <p:spPr>
          <a:xfrm>
            <a:off x="644457" y="1460048"/>
            <a:ext cx="3454932" cy="2031325"/>
          </a:xfrm>
          <a:prstGeom prst="rect">
            <a:avLst/>
          </a:prstGeom>
          <a:noFill/>
        </p:spPr>
        <p:txBody>
          <a:bodyPr wrap="square" rtlCol="0">
            <a:spAutoFit/>
          </a:bodyPr>
          <a:lstStyle/>
          <a:p>
            <a:r>
              <a:rPr lang="en-US" b="1" dirty="0"/>
              <a:t>Prerequisites</a:t>
            </a:r>
            <a:endParaRPr lang="en-US" dirty="0"/>
          </a:p>
          <a:p>
            <a:pPr marL="285750" indent="-285750">
              <a:buFont typeface="Arial" panose="020B0604020202020204" pitchFamily="34" charset="0"/>
              <a:buChar char="•"/>
            </a:pPr>
            <a:r>
              <a:rPr lang="en-US" dirty="0"/>
              <a:t>A Raspberry Pi 3 Model B+</a:t>
            </a:r>
          </a:p>
          <a:p>
            <a:pPr marL="285750" indent="-285750">
              <a:buFont typeface="Arial" panose="020B0604020202020204" pitchFamily="34" charset="0"/>
              <a:buChar char="•"/>
            </a:pPr>
            <a:r>
              <a:rPr lang="en-US" dirty="0"/>
              <a:t>A micro SD card with at least 16GB size</a:t>
            </a:r>
          </a:p>
          <a:p>
            <a:pPr marL="285750" indent="-285750">
              <a:buFont typeface="Arial" panose="020B0604020202020204" pitchFamily="34" charset="0"/>
              <a:buChar char="•"/>
            </a:pPr>
            <a:r>
              <a:rPr lang="en-US" b="1" dirty="0" err="1">
                <a:hlinkClick r:id="rId3"/>
              </a:rPr>
              <a:t>WiFiMon</a:t>
            </a:r>
            <a:r>
              <a:rPr lang="en-US" b="1" dirty="0">
                <a:hlinkClick r:id="rId3"/>
              </a:rPr>
              <a:t> Raspberry Pi operating system image</a:t>
            </a:r>
            <a:r>
              <a:rPr lang="en-US" dirty="0"/>
              <a:t>. Size ~ 3.6 GB</a:t>
            </a:r>
          </a:p>
        </p:txBody>
      </p:sp>
      <p:pic>
        <p:nvPicPr>
          <p:cNvPr id="4100" name="Picture 4" descr="https://www.raspberrypi.org/homepage-9df4b/static/eef5d5d91acb34be0d7443b02cece1d1/bc3a8/8c67a3e02f41441dae98f8b91c792c1e1b4afef1_770a5842.jpg">
            <a:extLst>
              <a:ext uri="{FF2B5EF4-FFF2-40B4-BE49-F238E27FC236}">
                <a16:creationId xmlns:a16="http://schemas.microsoft.com/office/drawing/2014/main" id="{9D0C552D-257C-44E0-BCF7-53DB744840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3195" y="946262"/>
            <a:ext cx="3752105" cy="2814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0621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a:t>
            </a:r>
            <a:r>
              <a:rPr lang="mr-IN" dirty="0"/>
              <a:t>–</a:t>
            </a:r>
            <a:r>
              <a:rPr lang="en-GB" dirty="0"/>
              <a:t> HW Probe setup steps</a:t>
            </a:r>
          </a:p>
        </p:txBody>
      </p:sp>
      <p:sp>
        <p:nvSpPr>
          <p:cNvPr id="5" name="TextBox 4"/>
          <p:cNvSpPr txBox="1"/>
          <p:nvPr/>
        </p:nvSpPr>
        <p:spPr>
          <a:xfrm>
            <a:off x="623908" y="1007987"/>
            <a:ext cx="7421041" cy="4216539"/>
          </a:xfrm>
          <a:prstGeom prst="rect">
            <a:avLst/>
          </a:prstGeom>
          <a:noFill/>
        </p:spPr>
        <p:txBody>
          <a:bodyPr wrap="square" rtlCol="0">
            <a:spAutoFit/>
          </a:bodyPr>
          <a:lstStyle/>
          <a:p>
            <a:r>
              <a:rPr lang="en-US" sz="1400" b="1" dirty="0"/>
              <a:t>Step 1: Write the image to the micro SD card</a:t>
            </a:r>
            <a:endParaRPr lang="en-US" sz="1400" dirty="0"/>
          </a:p>
          <a:p>
            <a:r>
              <a:rPr lang="en-US" sz="1400" dirty="0"/>
              <a:t>Follow the </a:t>
            </a:r>
            <a:r>
              <a:rPr lang="en-US" sz="1400" b="1" dirty="0">
                <a:hlinkClick r:id="rId3"/>
              </a:rPr>
              <a:t>instructions at the official Raspberry Pi</a:t>
            </a:r>
            <a:r>
              <a:rPr lang="en-US" sz="1400" dirty="0"/>
              <a:t>. Skip the "Download the image" step and use the </a:t>
            </a:r>
            <a:r>
              <a:rPr lang="en-US" sz="1400" b="1" dirty="0" err="1">
                <a:hlinkClick r:id="rId4"/>
              </a:rPr>
              <a:t>WiFiMon</a:t>
            </a:r>
            <a:r>
              <a:rPr lang="en-US" sz="1400" b="1" dirty="0">
                <a:hlinkClick r:id="rId4"/>
              </a:rPr>
              <a:t> Raspberry Pi operating system image</a:t>
            </a:r>
            <a:r>
              <a:rPr lang="en-US" sz="1400" dirty="0"/>
              <a:t> instead.</a:t>
            </a:r>
          </a:p>
          <a:p>
            <a:br>
              <a:rPr lang="en-US" sz="1400" dirty="0"/>
            </a:br>
            <a:r>
              <a:rPr lang="en-US" sz="1400" b="1" dirty="0"/>
              <a:t>Step 2: Start the </a:t>
            </a:r>
            <a:r>
              <a:rPr lang="en-US" sz="1400" b="1" dirty="0" err="1"/>
              <a:t>RPi</a:t>
            </a:r>
            <a:endParaRPr lang="en-US" sz="1400" dirty="0"/>
          </a:p>
          <a:p>
            <a:pPr marL="285750" indent="-285750">
              <a:buFont typeface="Arial" panose="020B0604020202020204" pitchFamily="34" charset="0"/>
              <a:buChar char="•"/>
            </a:pPr>
            <a:r>
              <a:rPr lang="en-US" sz="1400" dirty="0"/>
              <a:t>Insert the microSD in the </a:t>
            </a:r>
            <a:r>
              <a:rPr lang="en-US" sz="1400" dirty="0" err="1"/>
              <a:t>RPi</a:t>
            </a:r>
            <a:endParaRPr lang="en-US" sz="1400" dirty="0"/>
          </a:p>
          <a:p>
            <a:pPr marL="285750" indent="-285750">
              <a:buFont typeface="Arial" panose="020B0604020202020204" pitchFamily="34" charset="0"/>
              <a:buChar char="•"/>
            </a:pPr>
            <a:r>
              <a:rPr lang="en-US" sz="1400" dirty="0"/>
              <a:t>Plug the USB keyboard and USB mouse</a:t>
            </a:r>
          </a:p>
          <a:p>
            <a:pPr marL="285750" indent="-285750">
              <a:buFont typeface="Arial" panose="020B0604020202020204" pitchFamily="34" charset="0"/>
              <a:buChar char="•"/>
            </a:pPr>
            <a:r>
              <a:rPr lang="en-US" sz="1400" dirty="0"/>
              <a:t>Connect the monitor cable to the Pi's HDMI port</a:t>
            </a:r>
          </a:p>
          <a:p>
            <a:pPr marL="285750" indent="-285750">
              <a:buFont typeface="Arial" panose="020B0604020202020204" pitchFamily="34" charset="0"/>
              <a:buChar char="•"/>
            </a:pPr>
            <a:r>
              <a:rPr lang="en-US" sz="1400" dirty="0"/>
              <a:t>Plug the power supply into a socket and connect it to the micro USB power port</a:t>
            </a:r>
          </a:p>
          <a:p>
            <a:pPr marL="285750" indent="-285750">
              <a:buFont typeface="Arial" panose="020B0604020202020204" pitchFamily="34" charset="0"/>
              <a:buChar char="•"/>
            </a:pPr>
            <a:r>
              <a:rPr lang="en-US" sz="1400" dirty="0"/>
              <a:t>The Pi will boot up into a graphical desktop</a:t>
            </a:r>
          </a:p>
          <a:p>
            <a:endParaRPr lang="en-US" sz="1400" dirty="0"/>
          </a:p>
          <a:p>
            <a:r>
              <a:rPr lang="en-US" sz="1400" b="1" dirty="0"/>
              <a:t>Step 3: Configure the </a:t>
            </a:r>
            <a:r>
              <a:rPr lang="en-US" sz="1400" b="1" dirty="0" err="1"/>
              <a:t>RPi</a:t>
            </a:r>
            <a:endParaRPr lang="en-US" sz="1400" b="1" dirty="0"/>
          </a:p>
          <a:p>
            <a:pPr marL="285750" indent="-285750">
              <a:buFont typeface="Arial" panose="020B0604020202020204" pitchFamily="34" charset="0"/>
              <a:buChar char="•"/>
            </a:pPr>
            <a:r>
              <a:rPr lang="en-US" sz="1400" dirty="0"/>
              <a:t>Connect to the wireless network you want to measure.</a:t>
            </a:r>
          </a:p>
          <a:p>
            <a:pPr marL="285750" indent="-285750">
              <a:buFont typeface="Arial" panose="020B0604020202020204" pitchFamily="34" charset="0"/>
              <a:buChar char="•"/>
            </a:pPr>
            <a:r>
              <a:rPr lang="en-US" sz="1400" dirty="0"/>
              <a:t>Set which tests will be executed and how often</a:t>
            </a:r>
          </a:p>
          <a:p>
            <a:endParaRPr lang="en-US" sz="1400" dirty="0"/>
          </a:p>
          <a:p>
            <a:r>
              <a:rPr lang="en-US" sz="1400" b="1" dirty="0"/>
              <a:t>That's all! Unplug keyboard, mouse and monitor and let the HW probe measure your network!</a:t>
            </a:r>
          </a:p>
          <a:p>
            <a:endParaRPr lang="en-US" sz="1400" b="1" dirty="0"/>
          </a:p>
          <a:p>
            <a:pPr lvl="0" algn="ctr"/>
            <a:r>
              <a:rPr lang="en-GB" sz="1200" dirty="0"/>
              <a:t>Instruction page: </a:t>
            </a:r>
          </a:p>
          <a:p>
            <a:pPr lvl="0" algn="ctr"/>
            <a:r>
              <a:rPr lang="en-US" sz="1200" dirty="0">
                <a:hlinkClick r:id="rId5"/>
              </a:rPr>
              <a:t>https://wifimon.switch.ch/wifimon/hw-probe-setup.html</a:t>
            </a:r>
            <a:endParaRPr lang="en-US" sz="1400" b="1" dirty="0"/>
          </a:p>
        </p:txBody>
      </p:sp>
    </p:spTree>
    <p:extLst>
      <p:ext uri="{BB962C8B-B14F-4D97-AF65-F5344CB8AC3E}">
        <p14:creationId xmlns:p14="http://schemas.microsoft.com/office/powerpoint/2010/main" val="446555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Concept - Overview</a:t>
            </a:r>
          </a:p>
        </p:txBody>
      </p:sp>
      <p:sp>
        <p:nvSpPr>
          <p:cNvPr id="17" name="Content Placeholder 16">
            <a:extLst>
              <a:ext uri="{FF2B5EF4-FFF2-40B4-BE49-F238E27FC236}">
                <a16:creationId xmlns:a16="http://schemas.microsoft.com/office/drawing/2014/main" id="{94861CF9-3399-455A-99CB-8DB9BA6CCBCA}"/>
              </a:ext>
            </a:extLst>
          </p:cNvPr>
          <p:cNvSpPr>
            <a:spLocks noGrp="1"/>
          </p:cNvSpPr>
          <p:nvPr>
            <p:ph idx="1"/>
          </p:nvPr>
        </p:nvSpPr>
        <p:spPr/>
        <p:txBody>
          <a:bodyPr/>
          <a:lstStyle/>
          <a:p>
            <a:endParaRPr lang="el-GR"/>
          </a:p>
        </p:txBody>
      </p:sp>
      <p:pic>
        <p:nvPicPr>
          <p:cNvPr id="7" name="Picture 6" descr="WCsPMV_graphOverview_2a_IC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0918" y="825811"/>
            <a:ext cx="6172227" cy="3730230"/>
          </a:xfrm>
          <a:prstGeom prst="rect">
            <a:avLst/>
          </a:prstGeom>
        </p:spPr>
      </p:pic>
      <p:sp>
        <p:nvSpPr>
          <p:cNvPr id="5" name="Oval 4"/>
          <p:cNvSpPr/>
          <p:nvPr/>
        </p:nvSpPr>
        <p:spPr>
          <a:xfrm>
            <a:off x="3492500" y="2152650"/>
            <a:ext cx="1600200" cy="1022350"/>
          </a:xfrm>
          <a:prstGeom prst="ellipse">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B42A6300-45FB-4911-80B4-CE6D183F19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3630" y="2068527"/>
            <a:ext cx="2463800" cy="952500"/>
          </a:xfrm>
          <a:prstGeom prst="rect">
            <a:avLst/>
          </a:prstGeom>
        </p:spPr>
      </p:pic>
      <p:sp>
        <p:nvSpPr>
          <p:cNvPr id="19" name="TextBox 18">
            <a:extLst>
              <a:ext uri="{FF2B5EF4-FFF2-40B4-BE49-F238E27FC236}">
                <a16:creationId xmlns:a16="http://schemas.microsoft.com/office/drawing/2014/main" id="{A2AA0E1D-762D-474C-8E24-5EC4330B2218}"/>
              </a:ext>
            </a:extLst>
          </p:cNvPr>
          <p:cNvSpPr txBox="1"/>
          <p:nvPr/>
        </p:nvSpPr>
        <p:spPr>
          <a:xfrm>
            <a:off x="6250282" y="3021027"/>
            <a:ext cx="1992853" cy="307777"/>
          </a:xfrm>
          <a:prstGeom prst="rect">
            <a:avLst/>
          </a:prstGeom>
          <a:noFill/>
        </p:spPr>
        <p:txBody>
          <a:bodyPr wrap="none" rtlCol="0">
            <a:spAutoFit/>
          </a:bodyPr>
          <a:lstStyle/>
          <a:p>
            <a:r>
              <a:rPr lang="en-US" sz="1400" dirty="0"/>
              <a:t>GN4-3-WP6-T3 </a:t>
            </a:r>
            <a:r>
              <a:rPr lang="en-US" sz="1400" dirty="0" err="1"/>
              <a:t>WiFiMon</a:t>
            </a:r>
            <a:endParaRPr lang="en-US" sz="1400" dirty="0"/>
          </a:p>
        </p:txBody>
      </p:sp>
    </p:spTree>
    <p:extLst>
      <p:ext uri="{BB962C8B-B14F-4D97-AF65-F5344CB8AC3E}">
        <p14:creationId xmlns:p14="http://schemas.microsoft.com/office/powerpoint/2010/main" val="130528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err="1"/>
              <a:t>WiFiMon</a:t>
            </a:r>
            <a:r>
              <a:rPr lang="en-GB" dirty="0"/>
              <a:t> </a:t>
            </a:r>
            <a:r>
              <a:rPr lang="mr-IN" dirty="0"/>
              <a:t>–</a:t>
            </a:r>
            <a:r>
              <a:rPr lang="en-GB" dirty="0"/>
              <a:t> Security and Privacy</a:t>
            </a:r>
          </a:p>
        </p:txBody>
      </p:sp>
      <p:sp>
        <p:nvSpPr>
          <p:cNvPr id="2" name="Text Placeholder 1"/>
          <p:cNvSpPr>
            <a:spLocks noGrp="1"/>
          </p:cNvSpPr>
          <p:nvPr>
            <p:ph idx="1"/>
          </p:nvPr>
        </p:nvSpPr>
        <p:spPr/>
        <p:txBody>
          <a:bodyPr>
            <a:normAutofit fontScale="92500"/>
          </a:bodyPr>
          <a:lstStyle/>
          <a:p>
            <a:r>
              <a:rPr lang="en-GB" sz="1600" dirty="0"/>
              <a:t>Process Data Management </a:t>
            </a:r>
          </a:p>
          <a:p>
            <a:pPr lvl="1"/>
            <a:r>
              <a:rPr lang="en-GB" sz="1400" dirty="0">
                <a:solidFill>
                  <a:schemeClr val="tx1"/>
                </a:solidFill>
              </a:rPr>
              <a:t>Legal aspect of Collecting, Storing, Analysing, Consuming and Visualizing of data</a:t>
            </a:r>
          </a:p>
          <a:p>
            <a:pPr lvl="2"/>
            <a:r>
              <a:rPr lang="en-US" sz="1400" dirty="0">
                <a:hlinkClick r:id="rId3"/>
              </a:rPr>
              <a:t>Exercising caution when processing personal data</a:t>
            </a:r>
            <a:r>
              <a:rPr lang="en-US" sz="1400" dirty="0"/>
              <a:t> (Management at SWITCH)</a:t>
            </a:r>
          </a:p>
          <a:p>
            <a:pPr lvl="1"/>
            <a:r>
              <a:rPr lang="en-GB" sz="1400" dirty="0">
                <a:solidFill>
                  <a:schemeClr val="tx1"/>
                </a:solidFill>
              </a:rPr>
              <a:t>EC point of view about Privacy and Security to </a:t>
            </a:r>
            <a:r>
              <a:rPr lang="en-GB" sz="1400" dirty="0" err="1">
                <a:solidFill>
                  <a:schemeClr val="tx1"/>
                </a:solidFill>
              </a:rPr>
              <a:t>WiFiMon</a:t>
            </a:r>
            <a:r>
              <a:rPr lang="en-GB" sz="1400" dirty="0">
                <a:solidFill>
                  <a:schemeClr val="tx1"/>
                </a:solidFill>
              </a:rPr>
              <a:t> </a:t>
            </a:r>
            <a:r>
              <a:rPr lang="en-GB" sz="1400" dirty="0">
                <a:solidFill>
                  <a:schemeClr val="tx1"/>
                </a:solidFill>
                <a:sym typeface="Wingdings"/>
              </a:rPr>
              <a:t> Legitimation </a:t>
            </a:r>
            <a:endParaRPr lang="en-US" sz="1400" dirty="0">
              <a:solidFill>
                <a:schemeClr val="tx1"/>
              </a:solidFill>
            </a:endParaRPr>
          </a:p>
          <a:p>
            <a:pPr lvl="2"/>
            <a:r>
              <a:rPr lang="en-US" sz="1400" dirty="0">
                <a:solidFill>
                  <a:schemeClr val="tx1">
                    <a:lumMod val="85000"/>
                  </a:schemeClr>
                </a:solidFill>
                <a:hlinkClick r:id="rId4"/>
              </a:rPr>
              <a:t>EU General Data Protection Regulation</a:t>
            </a:r>
            <a:endParaRPr lang="en-GB" sz="1400" dirty="0"/>
          </a:p>
          <a:p>
            <a:r>
              <a:rPr lang="en-GB" sz="2000" dirty="0"/>
              <a:t> </a:t>
            </a:r>
            <a:r>
              <a:rPr lang="en-GB" sz="1600" dirty="0"/>
              <a:t>Technical aspects</a:t>
            </a:r>
          </a:p>
          <a:p>
            <a:pPr lvl="1"/>
            <a:r>
              <a:rPr lang="en-GB" sz="1400" dirty="0">
                <a:solidFill>
                  <a:schemeClr val="tx1"/>
                </a:solidFill>
              </a:rPr>
              <a:t>From beyond </a:t>
            </a:r>
            <a:r>
              <a:rPr lang="en-GB" sz="1400" dirty="0" err="1">
                <a:solidFill>
                  <a:schemeClr val="tx1"/>
                </a:solidFill>
              </a:rPr>
              <a:t>WiFiMon</a:t>
            </a:r>
            <a:r>
              <a:rPr lang="en-GB" sz="1400" dirty="0">
                <a:solidFill>
                  <a:schemeClr val="tx1"/>
                </a:solidFill>
              </a:rPr>
              <a:t> to concrete implementation of features</a:t>
            </a:r>
          </a:p>
          <a:p>
            <a:pPr lvl="2"/>
            <a:r>
              <a:rPr lang="en-GB" sz="1400" dirty="0">
                <a:solidFill>
                  <a:schemeClr val="tx1"/>
                </a:solidFill>
              </a:rPr>
              <a:t>Collection process: </a:t>
            </a:r>
          </a:p>
          <a:p>
            <a:pPr lvl="3"/>
            <a:r>
              <a:rPr lang="en-GB" sz="1400" dirty="0">
                <a:solidFill>
                  <a:schemeClr val="tx1"/>
                </a:solidFill>
              </a:rPr>
              <a:t>End-User dialog through popups (agree / disagree measurement)</a:t>
            </a:r>
          </a:p>
          <a:p>
            <a:pPr lvl="2"/>
            <a:r>
              <a:rPr lang="en-GB" sz="1400" dirty="0">
                <a:solidFill>
                  <a:schemeClr val="tx1"/>
                </a:solidFill>
              </a:rPr>
              <a:t>Storing: Only correlated information (raw data will not be stored) </a:t>
            </a:r>
          </a:p>
          <a:p>
            <a:pPr lvl="2"/>
            <a:r>
              <a:rPr lang="en-GB" sz="1400" dirty="0">
                <a:solidFill>
                  <a:schemeClr val="tx1"/>
                </a:solidFill>
              </a:rPr>
              <a:t>Web site </a:t>
            </a:r>
            <a:r>
              <a:rPr lang="mr-IN" sz="1400" dirty="0">
                <a:solidFill>
                  <a:schemeClr val="tx1"/>
                </a:solidFill>
              </a:rPr>
              <a:t>–</a:t>
            </a:r>
            <a:r>
              <a:rPr lang="en-GB" sz="1400" dirty="0">
                <a:solidFill>
                  <a:schemeClr val="tx1"/>
                </a:solidFill>
              </a:rPr>
              <a:t> proper disclosure on </a:t>
            </a:r>
            <a:r>
              <a:rPr lang="en-GB" sz="1400" dirty="0" err="1">
                <a:solidFill>
                  <a:schemeClr val="tx1"/>
                </a:solidFill>
              </a:rPr>
              <a:t>WiFiMon</a:t>
            </a:r>
            <a:r>
              <a:rPr lang="en-GB" sz="1400" dirty="0">
                <a:solidFill>
                  <a:schemeClr val="tx1"/>
                </a:solidFill>
              </a:rPr>
              <a:t> process / data kept </a:t>
            </a:r>
          </a:p>
          <a:p>
            <a:pPr lvl="2">
              <a:lnSpc>
                <a:spcPct val="100000"/>
              </a:lnSpc>
            </a:pPr>
            <a:r>
              <a:rPr lang="en-GB" sz="1400" dirty="0">
                <a:solidFill>
                  <a:schemeClr val="tx1"/>
                </a:solidFill>
              </a:rPr>
              <a:t>Possibility to store only non-user related data</a:t>
            </a:r>
          </a:p>
          <a:p>
            <a:pPr lvl="2">
              <a:lnSpc>
                <a:spcPct val="100000"/>
              </a:lnSpc>
            </a:pPr>
            <a:r>
              <a:rPr lang="en-GB" sz="1400" dirty="0">
                <a:solidFill>
                  <a:schemeClr val="tx1"/>
                </a:solidFill>
              </a:rPr>
              <a:t>Hash user-related data</a:t>
            </a:r>
          </a:p>
          <a:p>
            <a:pPr lvl="2"/>
            <a:endParaRPr lang="en-GB" sz="1400" dirty="0">
              <a:sym typeface="Wingdings"/>
            </a:endParaRPr>
          </a:p>
        </p:txBody>
      </p:sp>
    </p:spTree>
    <p:extLst>
      <p:ext uri="{BB962C8B-B14F-4D97-AF65-F5344CB8AC3E}">
        <p14:creationId xmlns:p14="http://schemas.microsoft.com/office/powerpoint/2010/main" val="3000668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Concept - Overview</a:t>
            </a:r>
          </a:p>
        </p:txBody>
      </p:sp>
      <p:pic>
        <p:nvPicPr>
          <p:cNvPr id="7" name="Picture 6" descr="WCsPMV_graphOverview_2a_IC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0918" y="825811"/>
            <a:ext cx="6172227" cy="3730230"/>
          </a:xfrm>
          <a:prstGeom prst="rect">
            <a:avLst/>
          </a:prstGeom>
        </p:spPr>
      </p:pic>
      <p:sp>
        <p:nvSpPr>
          <p:cNvPr id="5" name="Oval 4"/>
          <p:cNvSpPr/>
          <p:nvPr/>
        </p:nvSpPr>
        <p:spPr>
          <a:xfrm>
            <a:off x="3517900" y="3194050"/>
            <a:ext cx="1600200" cy="1022350"/>
          </a:xfrm>
          <a:prstGeom prst="ellipse">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B038FC4D-A7FA-46C5-B64C-1E0DEEA1CD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3630" y="2068527"/>
            <a:ext cx="2463800" cy="952500"/>
          </a:xfrm>
          <a:prstGeom prst="rect">
            <a:avLst/>
          </a:prstGeom>
        </p:spPr>
      </p:pic>
      <p:sp>
        <p:nvSpPr>
          <p:cNvPr id="19" name="TextBox 18">
            <a:extLst>
              <a:ext uri="{FF2B5EF4-FFF2-40B4-BE49-F238E27FC236}">
                <a16:creationId xmlns:a16="http://schemas.microsoft.com/office/drawing/2014/main" id="{F3C6AA43-339C-417E-A141-21E4EB116EFA}"/>
              </a:ext>
            </a:extLst>
          </p:cNvPr>
          <p:cNvSpPr txBox="1"/>
          <p:nvPr/>
        </p:nvSpPr>
        <p:spPr>
          <a:xfrm>
            <a:off x="6250282" y="3021027"/>
            <a:ext cx="1992853" cy="307777"/>
          </a:xfrm>
          <a:prstGeom prst="rect">
            <a:avLst/>
          </a:prstGeom>
          <a:noFill/>
        </p:spPr>
        <p:txBody>
          <a:bodyPr wrap="none" rtlCol="0">
            <a:spAutoFit/>
          </a:bodyPr>
          <a:lstStyle/>
          <a:p>
            <a:r>
              <a:rPr lang="en-US" sz="1400" dirty="0"/>
              <a:t>GN4-3-WP6-T3 </a:t>
            </a:r>
            <a:r>
              <a:rPr lang="en-US" sz="1400" dirty="0" err="1"/>
              <a:t>WiFiMon</a:t>
            </a:r>
            <a:endParaRPr lang="en-US" sz="1400" dirty="0"/>
          </a:p>
        </p:txBody>
      </p:sp>
    </p:spTree>
    <p:extLst>
      <p:ext uri="{BB962C8B-B14F-4D97-AF65-F5344CB8AC3E}">
        <p14:creationId xmlns:p14="http://schemas.microsoft.com/office/powerpoint/2010/main" val="1305284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End-User Meeting </a:t>
            </a:r>
            <a:r>
              <a:rPr lang="mr-IN" dirty="0"/>
              <a:t>–</a:t>
            </a:r>
            <a:r>
              <a:rPr lang="en-GB" dirty="0"/>
              <a:t> Discussion</a:t>
            </a:r>
          </a:p>
        </p:txBody>
      </p:sp>
      <p:sp>
        <p:nvSpPr>
          <p:cNvPr id="6" name="TextBox 5"/>
          <p:cNvSpPr txBox="1"/>
          <p:nvPr/>
        </p:nvSpPr>
        <p:spPr>
          <a:xfrm>
            <a:off x="212654" y="1018578"/>
            <a:ext cx="6661075" cy="2893100"/>
          </a:xfrm>
          <a:prstGeom prst="rect">
            <a:avLst/>
          </a:prstGeom>
          <a:noFill/>
        </p:spPr>
        <p:txBody>
          <a:bodyPr wrap="square" rtlCol="0">
            <a:spAutoFit/>
          </a:bodyPr>
          <a:lstStyle/>
          <a:p>
            <a:r>
              <a:rPr lang="en-GB" sz="1400" b="1" dirty="0"/>
              <a:t>What might be measured?</a:t>
            </a:r>
          </a:p>
          <a:p>
            <a:pPr marL="285750" indent="-285750">
              <a:buFont typeface="Arial"/>
              <a:buChar char="•"/>
            </a:pPr>
            <a:r>
              <a:rPr lang="en-GB" sz="1400" dirty="0"/>
              <a:t>Opportunistic measurements</a:t>
            </a:r>
          </a:p>
          <a:p>
            <a:pPr marL="628650" lvl="1" indent="-285750">
              <a:buFont typeface="Arial"/>
              <a:buChar char="•"/>
            </a:pPr>
            <a:r>
              <a:rPr lang="en-GB" sz="1400" dirty="0"/>
              <a:t>(Dynamic), web/app based, Java Script, measurements/WAP, </a:t>
            </a:r>
          </a:p>
          <a:p>
            <a:pPr marL="628650" lvl="1" indent="-285750">
              <a:buFont typeface="Arial"/>
              <a:buChar char="•"/>
            </a:pPr>
            <a:r>
              <a:rPr lang="en-GB" sz="1400" dirty="0"/>
              <a:t>(Radius Accounting) Data correlation (Valid Session (time stamp) / WAP-ID / User-IP)</a:t>
            </a:r>
          </a:p>
          <a:p>
            <a:pPr marL="628650" lvl="1" indent="-285750">
              <a:buFont typeface="Arial"/>
              <a:buChar char="•"/>
            </a:pPr>
            <a:r>
              <a:rPr lang="en-GB" sz="1400" dirty="0"/>
              <a:t>Measuring quality of device, </a:t>
            </a:r>
          </a:p>
          <a:p>
            <a:pPr marL="628650" lvl="1" indent="-285750">
              <a:buFont typeface="Arial"/>
              <a:buChar char="•"/>
            </a:pPr>
            <a:r>
              <a:rPr lang="en-GB" sz="1400" dirty="0"/>
              <a:t>⇒</a:t>
            </a:r>
            <a:r>
              <a:rPr lang="en-GB" sz="1400" dirty="0">
                <a:sym typeface="Wingdings"/>
              </a:rPr>
              <a:t> </a:t>
            </a:r>
            <a:r>
              <a:rPr lang="en-GB" sz="1400" dirty="0"/>
              <a:t>User Experience (trends)</a:t>
            </a:r>
          </a:p>
          <a:p>
            <a:pPr marL="285750" indent="-285750">
              <a:buFont typeface="Arial"/>
              <a:buChar char="•"/>
            </a:pPr>
            <a:r>
              <a:rPr lang="en-GB" sz="1400" dirty="0"/>
              <a:t>Objective measurements by HW probes </a:t>
            </a:r>
            <a:endParaRPr lang="de-CH" sz="1400" dirty="0"/>
          </a:p>
          <a:p>
            <a:pPr marL="628650" lvl="1" indent="-285750">
              <a:buFont typeface="Arial"/>
              <a:buChar char="•"/>
            </a:pPr>
            <a:r>
              <a:rPr lang="en-GB" sz="1400" dirty="0"/>
              <a:t>Static measurements </a:t>
            </a:r>
          </a:p>
          <a:p>
            <a:pPr marL="628650" lvl="1" indent="-285750">
              <a:buFont typeface="Arial"/>
              <a:buChar char="•"/>
            </a:pPr>
            <a:r>
              <a:rPr lang="en-GB" sz="1400" dirty="0"/>
              <a:t>RTT, Throughput measurement</a:t>
            </a:r>
          </a:p>
          <a:p>
            <a:pPr marL="628650" lvl="1" indent="-285750">
              <a:buFont typeface="Arial"/>
              <a:buChar char="•"/>
            </a:pPr>
            <a:r>
              <a:rPr lang="en-GB" sz="1400" dirty="0"/>
              <a:t>⇒  Infrastructure (locally, status)</a:t>
            </a:r>
          </a:p>
          <a:p>
            <a:pPr marL="628650" lvl="1" indent="-285750">
              <a:buFont typeface="Arial"/>
              <a:buChar char="•"/>
            </a:pPr>
            <a:endParaRPr lang="en-GB" sz="1400" dirty="0"/>
          </a:p>
          <a:p>
            <a:pPr marL="628650" lvl="1" indent="-285750">
              <a:buFont typeface="Arial"/>
              <a:buChar char="•"/>
            </a:pPr>
            <a:endParaRPr lang="en-GB" sz="1400" dirty="0"/>
          </a:p>
        </p:txBody>
      </p:sp>
      <p:sp>
        <p:nvSpPr>
          <p:cNvPr id="7" name="TextBox 6"/>
          <p:cNvSpPr txBox="1"/>
          <p:nvPr/>
        </p:nvSpPr>
        <p:spPr>
          <a:xfrm>
            <a:off x="1909640" y="3937028"/>
            <a:ext cx="4024692" cy="954107"/>
          </a:xfrm>
          <a:prstGeom prst="rect">
            <a:avLst/>
          </a:prstGeom>
          <a:noFill/>
        </p:spPr>
        <p:txBody>
          <a:bodyPr wrap="none" rtlCol="0">
            <a:spAutoFit/>
          </a:bodyPr>
          <a:lstStyle/>
          <a:p>
            <a:r>
              <a:rPr lang="en-GB" sz="1400" b="1" dirty="0"/>
              <a:t>How Security and Privacy has to be considered ? </a:t>
            </a:r>
            <a:endParaRPr lang="en-GB" sz="1400" dirty="0"/>
          </a:p>
          <a:p>
            <a:pPr marL="285750" indent="-285750">
              <a:buFont typeface="Arial"/>
              <a:buChar char="•"/>
            </a:pPr>
            <a:r>
              <a:rPr lang="en-GB" sz="1400" dirty="0"/>
              <a:t>End-User information needed? Yes /NO ?</a:t>
            </a:r>
          </a:p>
          <a:p>
            <a:pPr marL="628650" lvl="1" indent="-285750">
              <a:buFont typeface="Arial"/>
              <a:buChar char="•"/>
            </a:pPr>
            <a:r>
              <a:rPr lang="en-GB" sz="1400" dirty="0"/>
              <a:t>Measuring performance quality at the WAP</a:t>
            </a:r>
          </a:p>
          <a:p>
            <a:pPr marL="628650" lvl="1" indent="-285750">
              <a:buFont typeface="Arial"/>
              <a:buChar char="•"/>
            </a:pPr>
            <a:r>
              <a:rPr lang="en-GB" sz="1400" dirty="0"/>
              <a:t>End-User Device Information </a:t>
            </a:r>
          </a:p>
        </p:txBody>
      </p:sp>
      <p:sp>
        <p:nvSpPr>
          <p:cNvPr id="9" name="TextBox 8"/>
          <p:cNvSpPr txBox="1"/>
          <p:nvPr/>
        </p:nvSpPr>
        <p:spPr>
          <a:xfrm>
            <a:off x="4891459" y="2059873"/>
            <a:ext cx="4252541" cy="2031325"/>
          </a:xfrm>
          <a:prstGeom prst="rect">
            <a:avLst/>
          </a:prstGeom>
          <a:noFill/>
        </p:spPr>
        <p:txBody>
          <a:bodyPr wrap="square" rtlCol="0">
            <a:spAutoFit/>
          </a:bodyPr>
          <a:lstStyle/>
          <a:p>
            <a:r>
              <a:rPr lang="en-GB" sz="1400" b="1" dirty="0"/>
              <a:t>How objective measurements could support </a:t>
            </a:r>
          </a:p>
          <a:p>
            <a:r>
              <a:rPr lang="en-GB" sz="1400" b="1" dirty="0"/>
              <a:t>opportunistic measurements and vice versa? </a:t>
            </a:r>
            <a:endParaRPr lang="en-GB" sz="1400" dirty="0"/>
          </a:p>
          <a:p>
            <a:r>
              <a:rPr lang="en-GB" sz="1400" dirty="0"/>
              <a:t>      Collaboration -  Hybrid approach </a:t>
            </a:r>
          </a:p>
          <a:p>
            <a:pPr marL="628650" lvl="1" indent="-285750">
              <a:buFont typeface="Arial" charset="0"/>
              <a:buChar char="•"/>
            </a:pPr>
            <a:r>
              <a:rPr lang="en-GB" sz="1400" dirty="0"/>
              <a:t>Combine collected data to a “complete” </a:t>
            </a:r>
            <a:br>
              <a:rPr lang="en-GB" sz="1400" dirty="0"/>
            </a:br>
            <a:r>
              <a:rPr lang="en-GB" sz="1400" dirty="0"/>
              <a:t>picture</a:t>
            </a:r>
          </a:p>
          <a:p>
            <a:pPr marL="628650" lvl="1" indent="-285750">
              <a:buFont typeface="Arial" charset="0"/>
              <a:buChar char="•"/>
            </a:pPr>
            <a:r>
              <a:rPr lang="en-GB" sz="1400" dirty="0">
                <a:sym typeface="Wingdings"/>
              </a:rPr>
              <a:t>User Experience data combined with Infrastructure, environmental data</a:t>
            </a:r>
            <a:r>
              <a:rPr lang="en-GB" sz="1400" dirty="0"/>
              <a:t> </a:t>
            </a:r>
          </a:p>
          <a:p>
            <a:pPr marL="628650" lvl="1" indent="-285750">
              <a:buFont typeface="Arial" charset="0"/>
              <a:buChar char="•"/>
            </a:pPr>
            <a:r>
              <a:rPr lang="en-GB" sz="1400" dirty="0"/>
              <a:t>Validation of user measurements </a:t>
            </a:r>
            <a:br>
              <a:rPr lang="en-GB" sz="1400" dirty="0"/>
            </a:br>
            <a:r>
              <a:rPr lang="en-GB" sz="1400" dirty="0"/>
              <a:t>with static measurements</a:t>
            </a:r>
          </a:p>
        </p:txBody>
      </p:sp>
    </p:spTree>
    <p:extLst>
      <p:ext uri="{BB962C8B-B14F-4D97-AF65-F5344CB8AC3E}">
        <p14:creationId xmlns:p14="http://schemas.microsoft.com/office/powerpoint/2010/main" val="18196194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9346" y="197011"/>
            <a:ext cx="7421042" cy="323182"/>
          </a:xfrm>
        </p:spPr>
        <p:txBody>
          <a:bodyPr>
            <a:normAutofit fontScale="90000"/>
          </a:bodyPr>
          <a:lstStyle/>
          <a:p>
            <a:r>
              <a:rPr lang="en-GB" dirty="0" err="1"/>
              <a:t>WiFiMon</a:t>
            </a:r>
            <a:r>
              <a:rPr lang="en-GB" dirty="0"/>
              <a:t> - Dissemination</a:t>
            </a:r>
          </a:p>
        </p:txBody>
      </p:sp>
      <p:grpSp>
        <p:nvGrpSpPr>
          <p:cNvPr id="2" name="Group 1">
            <a:extLst>
              <a:ext uri="{FF2B5EF4-FFF2-40B4-BE49-F238E27FC236}">
                <a16:creationId xmlns:a16="http://schemas.microsoft.com/office/drawing/2014/main" id="{99A87067-2415-9744-A87B-6192CDA5D148}"/>
              </a:ext>
            </a:extLst>
          </p:cNvPr>
          <p:cNvGrpSpPr/>
          <p:nvPr/>
        </p:nvGrpSpPr>
        <p:grpSpPr>
          <a:xfrm>
            <a:off x="22686" y="549955"/>
            <a:ext cx="8689091" cy="4082412"/>
            <a:chOff x="22686" y="549955"/>
            <a:chExt cx="8689091" cy="4082412"/>
          </a:xfrm>
        </p:grpSpPr>
        <p:pic>
          <p:nvPicPr>
            <p:cNvPr id="5" name="Picture 4" descr="Lisboa.png"/>
            <p:cNvPicPr>
              <a:picLocks noChangeAspect="1"/>
            </p:cNvPicPr>
            <p:nvPr/>
          </p:nvPicPr>
          <p:blipFill rotWithShape="1">
            <a:blip r:embed="rId3" cstate="print">
              <a:extLst>
                <a:ext uri="{28A0092B-C50C-407E-A947-70E740481C1C}">
                  <a14:useLocalDpi xmlns:a14="http://schemas.microsoft.com/office/drawing/2010/main" val="0"/>
                </a:ext>
              </a:extLst>
            </a:blip>
            <a:srcRect t="-1291" b="1291"/>
            <a:stretch/>
          </p:blipFill>
          <p:spPr>
            <a:xfrm rot="20297970">
              <a:off x="513408" y="1213662"/>
              <a:ext cx="4085631" cy="2931674"/>
            </a:xfrm>
            <a:prstGeom prst="flowChartDocument">
              <a:avLst/>
            </a:prstGeom>
            <a:ln w="88900" cap="sq">
              <a:solidFill>
                <a:srgbClr val="FFFFFF"/>
              </a:solidFill>
              <a:miter lim="800000"/>
            </a:ln>
            <a:effectLst>
              <a:outerShdw blurRad="254000" algn="tl" rotWithShape="0">
                <a:srgbClr val="000000">
                  <a:alpha val="43000"/>
                </a:srgbClr>
              </a:outerShdw>
            </a:effectLst>
          </p:spPr>
        </p:pic>
        <p:pic>
          <p:nvPicPr>
            <p:cNvPr id="7" name="Picture 6" descr="Poster_2016_WiFiMon_GN4_1_SA3T3_TNC2016.pptx.pd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03010">
              <a:off x="3250604" y="549955"/>
              <a:ext cx="3051172" cy="4082412"/>
            </a:xfrm>
            <a:prstGeom prst="rect">
              <a:avLst/>
            </a:prstGeom>
            <a:ln>
              <a:solidFill>
                <a:schemeClr val="tx1"/>
              </a:solidFill>
            </a:ln>
          </p:spPr>
        </p:pic>
        <p:pic>
          <p:nvPicPr>
            <p:cNvPr id="6" name="Picture 5" descr="Limassol.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55140">
              <a:off x="4403879" y="1714683"/>
              <a:ext cx="4252337" cy="2799200"/>
            </a:xfrm>
            <a:prstGeom prst="flowChartDocument">
              <a:avLst/>
            </a:prstGeom>
          </p:spPr>
        </p:pic>
        <p:sp>
          <p:nvSpPr>
            <p:cNvPr id="8" name="TextBox 7"/>
            <p:cNvSpPr txBox="1"/>
            <p:nvPr/>
          </p:nvSpPr>
          <p:spPr>
            <a:xfrm rot="1671634">
              <a:off x="6246487" y="1374605"/>
              <a:ext cx="2465290" cy="646331"/>
            </a:xfrm>
            <a:prstGeom prst="rect">
              <a:avLst/>
            </a:prstGeom>
            <a:noFill/>
          </p:spPr>
          <p:txBody>
            <a:bodyPr wrap="none" rtlCol="0">
              <a:spAutoFit/>
            </a:bodyPr>
            <a:lstStyle/>
            <a:p>
              <a:r>
                <a:rPr lang="en-GB" b="1" dirty="0">
                  <a:solidFill>
                    <a:srgbClr val="FF0000"/>
                  </a:solidFill>
                </a:rPr>
                <a:t>IEEE: ICT-2017, Limassol</a:t>
              </a:r>
            </a:p>
            <a:p>
              <a:r>
                <a:rPr lang="en-GB" b="1" dirty="0">
                  <a:solidFill>
                    <a:srgbClr val="FF0000"/>
                  </a:solidFill>
                </a:rPr>
                <a:t>May 2017</a:t>
              </a:r>
            </a:p>
          </p:txBody>
        </p:sp>
        <p:sp>
          <p:nvSpPr>
            <p:cNvPr id="9" name="TextBox 8"/>
            <p:cNvSpPr txBox="1"/>
            <p:nvPr/>
          </p:nvSpPr>
          <p:spPr>
            <a:xfrm rot="20871227">
              <a:off x="108051" y="1025571"/>
              <a:ext cx="1841017" cy="369332"/>
            </a:xfrm>
            <a:prstGeom prst="rect">
              <a:avLst/>
            </a:prstGeom>
            <a:noFill/>
          </p:spPr>
          <p:txBody>
            <a:bodyPr wrap="none" rtlCol="0">
              <a:spAutoFit/>
            </a:bodyPr>
            <a:lstStyle/>
            <a:p>
              <a:r>
                <a:rPr lang="en-GB" b="1" dirty="0">
                  <a:solidFill>
                    <a:srgbClr val="FF0000"/>
                  </a:solidFill>
                </a:rPr>
                <a:t>TNC2015 </a:t>
              </a:r>
              <a:r>
                <a:rPr lang="mr-IN" b="1" dirty="0">
                  <a:solidFill>
                    <a:srgbClr val="FF0000"/>
                  </a:solidFill>
                </a:rPr>
                <a:t>–</a:t>
              </a:r>
              <a:r>
                <a:rPr lang="en-GB" b="1" dirty="0">
                  <a:solidFill>
                    <a:srgbClr val="FF0000"/>
                  </a:solidFill>
                </a:rPr>
                <a:t> Porto </a:t>
              </a:r>
            </a:p>
          </p:txBody>
        </p:sp>
        <p:sp>
          <p:nvSpPr>
            <p:cNvPr id="10" name="TextBox 9"/>
            <p:cNvSpPr txBox="1"/>
            <p:nvPr/>
          </p:nvSpPr>
          <p:spPr>
            <a:xfrm rot="19709041">
              <a:off x="22686" y="3382005"/>
              <a:ext cx="2087431" cy="646331"/>
            </a:xfrm>
            <a:prstGeom prst="rect">
              <a:avLst/>
            </a:prstGeom>
            <a:noFill/>
          </p:spPr>
          <p:txBody>
            <a:bodyPr wrap="none" rtlCol="0">
              <a:spAutoFit/>
            </a:bodyPr>
            <a:lstStyle/>
            <a:p>
              <a:r>
                <a:rPr lang="en-GB" b="1" dirty="0">
                  <a:solidFill>
                    <a:srgbClr val="FF0000"/>
                  </a:solidFill>
                </a:rPr>
                <a:t>IEEE: ICUMT- Lisbon</a:t>
              </a:r>
            </a:p>
            <a:p>
              <a:pPr algn="ctr"/>
              <a:r>
                <a:rPr lang="en-GB" b="1" dirty="0">
                  <a:solidFill>
                    <a:srgbClr val="FF0000"/>
                  </a:solidFill>
                </a:rPr>
                <a:t>October 2016</a:t>
              </a:r>
            </a:p>
          </p:txBody>
        </p:sp>
        <p:sp>
          <p:nvSpPr>
            <p:cNvPr id="11" name="TextBox 10"/>
            <p:cNvSpPr txBox="1"/>
            <p:nvPr/>
          </p:nvSpPr>
          <p:spPr>
            <a:xfrm rot="331291">
              <a:off x="2422167" y="2225958"/>
              <a:ext cx="1768176" cy="369332"/>
            </a:xfrm>
            <a:prstGeom prst="rect">
              <a:avLst/>
            </a:prstGeom>
            <a:noFill/>
          </p:spPr>
          <p:txBody>
            <a:bodyPr wrap="none" rtlCol="0">
              <a:spAutoFit/>
            </a:bodyPr>
            <a:lstStyle/>
            <a:p>
              <a:r>
                <a:rPr lang="en-GB" b="1" dirty="0">
                  <a:solidFill>
                    <a:srgbClr val="FF0000"/>
                  </a:solidFill>
                </a:rPr>
                <a:t>TNC2016 - </a:t>
              </a:r>
              <a:r>
                <a:rPr lang="en-GB" b="1" dirty="0" err="1">
                  <a:solidFill>
                    <a:srgbClr val="FF0000"/>
                  </a:solidFill>
                </a:rPr>
                <a:t>Praha</a:t>
              </a:r>
              <a:endParaRPr lang="en-GB" b="1" dirty="0">
                <a:solidFill>
                  <a:srgbClr val="FF0000"/>
                </a:solidFill>
              </a:endParaRPr>
            </a:p>
          </p:txBody>
        </p:sp>
      </p:grpSp>
    </p:spTree>
    <p:extLst>
      <p:ext uri="{BB962C8B-B14F-4D97-AF65-F5344CB8AC3E}">
        <p14:creationId xmlns:p14="http://schemas.microsoft.com/office/powerpoint/2010/main" val="3582973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Conclusions and future work</a:t>
            </a:r>
          </a:p>
        </p:txBody>
      </p:sp>
      <p:sp>
        <p:nvSpPr>
          <p:cNvPr id="2" name="Content Placeholder 1"/>
          <p:cNvSpPr>
            <a:spLocks noGrp="1"/>
          </p:cNvSpPr>
          <p:nvPr>
            <p:ph idx="1"/>
          </p:nvPr>
        </p:nvSpPr>
        <p:spPr>
          <a:xfrm>
            <a:off x="749172" y="1071037"/>
            <a:ext cx="6475228" cy="3685898"/>
          </a:xfrm>
        </p:spPr>
        <p:txBody>
          <a:bodyPr>
            <a:normAutofit fontScale="55000" lnSpcReduction="20000"/>
          </a:bodyPr>
          <a:lstStyle/>
          <a:p>
            <a:pPr marL="0" indent="0">
              <a:buNone/>
            </a:pPr>
            <a:r>
              <a:rPr lang="en-US" b="1" dirty="0"/>
              <a:t>The expertise gained so far revealed that it is possible to:</a:t>
            </a:r>
          </a:p>
          <a:p>
            <a:r>
              <a:rPr lang="en-US" dirty="0"/>
              <a:t>Measure specific parameters of a wireless network through JavaScript</a:t>
            </a:r>
          </a:p>
          <a:p>
            <a:r>
              <a:rPr lang="en-US" dirty="0"/>
              <a:t>Correlate these measured raw data from various log files</a:t>
            </a:r>
          </a:p>
          <a:p>
            <a:r>
              <a:rPr lang="en-US" dirty="0"/>
              <a:t>Monitor and validate the performance of </a:t>
            </a:r>
            <a:r>
              <a:rPr lang="en-US" dirty="0" err="1"/>
              <a:t>WiFi</a:t>
            </a:r>
            <a:r>
              <a:rPr lang="en-US" dirty="0"/>
              <a:t> as experienced by end-users</a:t>
            </a:r>
          </a:p>
          <a:p>
            <a:pPr marL="0" indent="0">
              <a:buNone/>
            </a:pPr>
            <a:r>
              <a:rPr lang="en-US" b="1" dirty="0"/>
              <a:t>Future steps:</a:t>
            </a:r>
          </a:p>
          <a:p>
            <a:r>
              <a:rPr lang="en-US" dirty="0"/>
              <a:t>Verification of JavaScript measurements accuracy (comparison with HW monitoring probes)</a:t>
            </a:r>
          </a:p>
          <a:p>
            <a:r>
              <a:rPr lang="en-US" dirty="0"/>
              <a:t>Mobile app development to allow measurements (expand browser-based measurements, iOS support)</a:t>
            </a:r>
          </a:p>
          <a:p>
            <a:r>
              <a:rPr lang="en-US" dirty="0"/>
              <a:t>Explore privacy issues so as to be in accordance with campus policies </a:t>
            </a:r>
          </a:p>
          <a:p>
            <a:pPr lvl="1"/>
            <a:r>
              <a:rPr lang="en-US" dirty="0"/>
              <a:t>Inform the end-user through pop-ups, approve performance tests</a:t>
            </a:r>
          </a:p>
          <a:p>
            <a:pPr lvl="1"/>
            <a:r>
              <a:rPr lang="en-US" dirty="0"/>
              <a:t>Links or pop-ups that explain the process of data collection.</a:t>
            </a:r>
          </a:p>
          <a:p>
            <a:pPr lvl="1"/>
            <a:r>
              <a:rPr lang="en-US" dirty="0"/>
              <a:t>If tests are performed without user intervention, ensure that sensitive data will be </a:t>
            </a:r>
            <a:r>
              <a:rPr lang="en-US" dirty="0" err="1"/>
              <a:t>analysed</a:t>
            </a:r>
            <a:r>
              <a:rPr lang="en-US" dirty="0"/>
              <a:t> with caution.</a:t>
            </a:r>
          </a:p>
          <a:p>
            <a:r>
              <a:rPr lang="en-US" dirty="0"/>
              <a:t>Data Analysis (Elastic Search) </a:t>
            </a:r>
          </a:p>
          <a:p>
            <a:pPr lvl="1"/>
            <a:r>
              <a:rPr lang="en-US" dirty="0"/>
              <a:t>To process a long time history</a:t>
            </a:r>
          </a:p>
          <a:p>
            <a:pPr lvl="1"/>
            <a:r>
              <a:rPr lang="en-US" dirty="0"/>
              <a:t>To elaborate a “PERFORMANCE Benchmark”</a:t>
            </a:r>
          </a:p>
          <a:p>
            <a:r>
              <a:rPr lang="en-US" dirty="0"/>
              <a:t>Design a Service (roll out to the most of the NRENs)</a:t>
            </a:r>
          </a:p>
          <a:p>
            <a:pPr lvl="1"/>
            <a:r>
              <a:rPr lang="en-US" dirty="0"/>
              <a:t>Commercial aspect in focus of our investigations</a:t>
            </a:r>
            <a:endParaRPr lang="en-GB" dirty="0"/>
          </a:p>
        </p:txBody>
      </p:sp>
    </p:spTree>
    <p:extLst>
      <p:ext uri="{BB962C8B-B14F-4D97-AF65-F5344CB8AC3E}">
        <p14:creationId xmlns:p14="http://schemas.microsoft.com/office/powerpoint/2010/main" val="2816615195"/>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prstGeom prst="rect">
            <a:avLst/>
          </a:prstGeom>
        </p:spPr>
        <p:txBody>
          <a:bodyPr/>
          <a:lstStyle/>
          <a:p>
            <a:fld id="{6F576E6A-F32A-4612-884C-86870357C6B4}" type="slidenum">
              <a:rPr lang="en-GB" smtClean="0"/>
              <a:pPr/>
              <a:t>29</a:t>
            </a:fld>
            <a:endParaRPr lang="en-GB" dirty="0"/>
          </a:p>
        </p:txBody>
      </p:sp>
      <p:sp>
        <p:nvSpPr>
          <p:cNvPr id="14" name="Text Placeholder 13">
            <a:extLst>
              <a:ext uri="{FF2B5EF4-FFF2-40B4-BE49-F238E27FC236}">
                <a16:creationId xmlns:a16="http://schemas.microsoft.com/office/drawing/2014/main" id="{0DC11362-45A1-4D5E-86F8-960AF82BB0B1}"/>
              </a:ext>
            </a:extLst>
          </p:cNvPr>
          <p:cNvSpPr>
            <a:spLocks noGrp="1"/>
          </p:cNvSpPr>
          <p:nvPr>
            <p:ph type="body" sz="quarter" idx="11"/>
          </p:nvPr>
        </p:nvSpPr>
        <p:spPr/>
        <p:txBody>
          <a:bodyPr/>
          <a:lstStyle/>
          <a:p>
            <a:r>
              <a:rPr lang="en-US" dirty="0"/>
              <a:t>gn4-3-wp6-t3-wifimon@lists.geant.org</a:t>
            </a:r>
            <a:endParaRPr lang="el-GR" dirty="0"/>
          </a:p>
        </p:txBody>
      </p:sp>
      <p:sp>
        <p:nvSpPr>
          <p:cNvPr id="3" name="Content Placeholder 1"/>
          <p:cNvSpPr>
            <a:spLocks noGrp="1"/>
          </p:cNvSpPr>
          <p:nvPr>
            <p:ph sz="quarter" idx="12"/>
          </p:nvPr>
        </p:nvSpPr>
        <p:spPr>
          <a:prstGeom prst="rect">
            <a:avLst/>
          </a:prstGeom>
        </p:spPr>
        <p:txBody>
          <a:bodyPr>
            <a:noAutofit/>
          </a:bodyPr>
          <a:lstStyle/>
          <a:p>
            <a:pPr marL="0" indent="0">
              <a:buNone/>
            </a:pPr>
            <a:r>
              <a:rPr lang="en-US" sz="1700" b="1" u="sng" dirty="0">
                <a:solidFill>
                  <a:schemeClr val="bg1"/>
                </a:solidFill>
              </a:rPr>
              <a:t>Contact us</a:t>
            </a:r>
          </a:p>
        </p:txBody>
      </p:sp>
    </p:spTree>
    <p:extLst>
      <p:ext uri="{BB962C8B-B14F-4D97-AF65-F5344CB8AC3E}">
        <p14:creationId xmlns:p14="http://schemas.microsoft.com/office/powerpoint/2010/main" val="3811999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Mobile Crowd Sensing Systems </a:t>
            </a:r>
          </a:p>
        </p:txBody>
      </p:sp>
      <p:pic>
        <p:nvPicPr>
          <p:cNvPr id="6" name="Picture 5" descr="Synergetic_User_vs_Context Awarne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8512" y="1018379"/>
            <a:ext cx="5745753" cy="3505637"/>
          </a:xfrm>
          <a:prstGeom prst="rect">
            <a:avLst/>
          </a:prstGeom>
        </p:spPr>
      </p:pic>
      <p:sp>
        <p:nvSpPr>
          <p:cNvPr id="10" name="TextBox 9"/>
          <p:cNvSpPr txBox="1"/>
          <p:nvPr/>
        </p:nvSpPr>
        <p:spPr>
          <a:xfrm>
            <a:off x="227384" y="4138800"/>
            <a:ext cx="2801986" cy="523220"/>
          </a:xfrm>
          <a:prstGeom prst="rect">
            <a:avLst/>
          </a:prstGeom>
          <a:noFill/>
        </p:spPr>
        <p:txBody>
          <a:bodyPr wrap="none" rtlCol="0">
            <a:spAutoFit/>
          </a:bodyPr>
          <a:lstStyle/>
          <a:p>
            <a:r>
              <a:rPr lang="en-GB" sz="1400" dirty="0"/>
              <a:t>Source: </a:t>
            </a:r>
            <a:r>
              <a:rPr lang="en-GB" sz="1400" dirty="0" err="1"/>
              <a:t>WiFiMon</a:t>
            </a:r>
            <a:r>
              <a:rPr lang="en-GB" sz="1400" dirty="0"/>
              <a:t> End-User Meeting</a:t>
            </a:r>
          </a:p>
          <a:p>
            <a:r>
              <a:rPr lang="en-GB" sz="1400" dirty="0"/>
              <a:t>https://</a:t>
            </a:r>
            <a:r>
              <a:rPr lang="en-GB" sz="1400" dirty="0" err="1"/>
              <a:t>goo.gl</a:t>
            </a:r>
            <a:r>
              <a:rPr lang="en-GB" sz="1400" dirty="0"/>
              <a:t>/8FousQ</a:t>
            </a:r>
          </a:p>
        </p:txBody>
      </p:sp>
      <p:sp>
        <p:nvSpPr>
          <p:cNvPr id="7" name="TextBox 6"/>
          <p:cNvSpPr txBox="1"/>
          <p:nvPr/>
        </p:nvSpPr>
        <p:spPr>
          <a:xfrm>
            <a:off x="5845140" y="3446303"/>
            <a:ext cx="2068836" cy="954107"/>
          </a:xfrm>
          <a:prstGeom prst="rect">
            <a:avLst/>
          </a:prstGeom>
          <a:noFill/>
        </p:spPr>
        <p:txBody>
          <a:bodyPr wrap="none" rtlCol="0">
            <a:spAutoFit/>
          </a:bodyPr>
          <a:lstStyle/>
          <a:p>
            <a:r>
              <a:rPr lang="en-GB" sz="1400" dirty="0"/>
              <a:t>Prediction - Wireless</a:t>
            </a:r>
          </a:p>
          <a:p>
            <a:r>
              <a:rPr lang="en-GB" sz="1400" dirty="0"/>
              <a:t>Network Performance</a:t>
            </a:r>
          </a:p>
          <a:p>
            <a:r>
              <a:rPr lang="en-GB" sz="1400" dirty="0"/>
              <a:t>opportunistic, and </a:t>
            </a:r>
          </a:p>
          <a:p>
            <a:r>
              <a:rPr lang="en-GB" sz="1400" dirty="0"/>
              <a:t>objective measurements?</a:t>
            </a:r>
          </a:p>
        </p:txBody>
      </p:sp>
    </p:spTree>
    <p:extLst>
      <p:ext uri="{BB962C8B-B14F-4D97-AF65-F5344CB8AC3E}">
        <p14:creationId xmlns:p14="http://schemas.microsoft.com/office/powerpoint/2010/main" val="3535428838"/>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Concept </a:t>
            </a:r>
            <a:r>
              <a:rPr lang="mr-IN" dirty="0"/>
              <a:t>–</a:t>
            </a:r>
            <a:r>
              <a:rPr lang="en-GB" dirty="0"/>
              <a:t> Modules </a:t>
            </a:r>
          </a:p>
        </p:txBody>
      </p:sp>
      <p:pic>
        <p:nvPicPr>
          <p:cNvPr id="7" name="Picture 6" descr="WCsPMV_graphOverview_2a_ICT.png"/>
          <p:cNvPicPr>
            <a:picLocks noChangeAspect="1"/>
          </p:cNvPicPr>
          <p:nvPr/>
        </p:nvPicPr>
        <p:blipFill rotWithShape="1">
          <a:blip r:embed="rId3" cstate="print">
            <a:extLst>
              <a:ext uri="{28A0092B-C50C-407E-A947-70E740481C1C}">
                <a14:useLocalDpi xmlns:a14="http://schemas.microsoft.com/office/drawing/2010/main" val="0"/>
              </a:ext>
            </a:extLst>
          </a:blip>
          <a:srcRect b="4735"/>
          <a:stretch/>
        </p:blipFill>
        <p:spPr>
          <a:xfrm>
            <a:off x="926089" y="884397"/>
            <a:ext cx="6654839" cy="3831441"/>
          </a:xfrm>
          <a:prstGeom prst="rect">
            <a:avLst/>
          </a:prstGeom>
        </p:spPr>
      </p:pic>
      <p:sp>
        <p:nvSpPr>
          <p:cNvPr id="9" name="Oval 8"/>
          <p:cNvSpPr/>
          <p:nvPr/>
        </p:nvSpPr>
        <p:spPr>
          <a:xfrm>
            <a:off x="3138561" y="1282152"/>
            <a:ext cx="1692798" cy="1022350"/>
          </a:xfrm>
          <a:prstGeom prst="ellipse">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p:cNvGrpSpPr/>
          <p:nvPr/>
        </p:nvGrpSpPr>
        <p:grpSpPr>
          <a:xfrm>
            <a:off x="5923630" y="2119897"/>
            <a:ext cx="2463800" cy="1260277"/>
            <a:chOff x="6110442" y="2304502"/>
            <a:chExt cx="2463800" cy="1260277"/>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0442" y="2304502"/>
              <a:ext cx="2463800" cy="952500"/>
            </a:xfrm>
            <a:prstGeom prst="rect">
              <a:avLst/>
            </a:prstGeom>
          </p:spPr>
        </p:pic>
        <p:sp>
          <p:nvSpPr>
            <p:cNvPr id="10" name="TextBox 9"/>
            <p:cNvSpPr txBox="1"/>
            <p:nvPr/>
          </p:nvSpPr>
          <p:spPr>
            <a:xfrm>
              <a:off x="6437094" y="3257002"/>
              <a:ext cx="1992853" cy="307777"/>
            </a:xfrm>
            <a:prstGeom prst="rect">
              <a:avLst/>
            </a:prstGeom>
            <a:noFill/>
          </p:spPr>
          <p:txBody>
            <a:bodyPr wrap="none" rtlCol="0">
              <a:spAutoFit/>
            </a:bodyPr>
            <a:lstStyle/>
            <a:p>
              <a:r>
                <a:rPr lang="en-US" sz="1400" dirty="0"/>
                <a:t>GN4-3-WP6-T3 </a:t>
              </a:r>
              <a:r>
                <a:rPr lang="en-US" sz="1400" dirty="0" err="1"/>
                <a:t>WiFiMon</a:t>
              </a:r>
              <a:endParaRPr lang="en-US" sz="1400" dirty="0"/>
            </a:p>
          </p:txBody>
        </p:sp>
      </p:grpSp>
      <p:sp>
        <p:nvSpPr>
          <p:cNvPr id="12" name="TextBox 11"/>
          <p:cNvSpPr txBox="1"/>
          <p:nvPr/>
        </p:nvSpPr>
        <p:spPr>
          <a:xfrm>
            <a:off x="3946267" y="2004420"/>
            <a:ext cx="548548" cy="300082"/>
          </a:xfrm>
          <a:prstGeom prst="rect">
            <a:avLst/>
          </a:prstGeom>
          <a:noFill/>
        </p:spPr>
        <p:txBody>
          <a:bodyPr wrap="none" rtlCol="0">
            <a:spAutoFit/>
          </a:bodyPr>
          <a:lstStyle/>
          <a:p>
            <a:r>
              <a:rPr lang="en-US" b="1" dirty="0">
                <a:hlinkClick r:id="rId5"/>
              </a:rPr>
              <a:t>Basis</a:t>
            </a:r>
            <a:endParaRPr lang="en-US" b="1" dirty="0"/>
          </a:p>
        </p:txBody>
      </p:sp>
    </p:spTree>
    <p:extLst>
      <p:ext uri="{BB962C8B-B14F-4D97-AF65-F5344CB8AC3E}">
        <p14:creationId xmlns:p14="http://schemas.microsoft.com/office/powerpoint/2010/main" val="2413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Introduction </a:t>
            </a:r>
            <a:r>
              <a:rPr lang="en-GB" dirty="0" err="1"/>
              <a:t>WiFiMon</a:t>
            </a:r>
            <a:r>
              <a:rPr lang="en-GB" dirty="0"/>
              <a:t> </a:t>
            </a:r>
          </a:p>
        </p:txBody>
      </p:sp>
      <p:sp>
        <p:nvSpPr>
          <p:cNvPr id="4" name="TextBox 3"/>
          <p:cNvSpPr txBox="1"/>
          <p:nvPr/>
        </p:nvSpPr>
        <p:spPr>
          <a:xfrm>
            <a:off x="222175" y="2868518"/>
            <a:ext cx="4399281" cy="1877437"/>
          </a:xfrm>
          <a:prstGeom prst="rect">
            <a:avLst/>
          </a:prstGeom>
          <a:noFill/>
        </p:spPr>
        <p:txBody>
          <a:bodyPr wrap="none" rtlCol="0">
            <a:spAutoFit/>
          </a:bodyPr>
          <a:lstStyle/>
          <a:p>
            <a:r>
              <a:rPr lang="en-GB" sz="1800" b="1" dirty="0" err="1"/>
              <a:t>WiFiMon</a:t>
            </a:r>
            <a:r>
              <a:rPr lang="en-GB" sz="1800" b="1" dirty="0"/>
              <a:t> </a:t>
            </a:r>
            <a:r>
              <a:rPr lang="en-GB" sz="1600" dirty="0"/>
              <a:t>Prototype:</a:t>
            </a:r>
          </a:p>
          <a:p>
            <a:pPr marL="285750" indent="-285750">
              <a:buFontTx/>
              <a:buChar char="-"/>
            </a:pPr>
            <a:r>
              <a:rPr lang="en-GB" sz="1600" dirty="0"/>
              <a:t>Architecture design</a:t>
            </a:r>
          </a:p>
          <a:p>
            <a:pPr marL="285750" indent="-285750">
              <a:buFontTx/>
              <a:buChar char="-"/>
            </a:pPr>
            <a:r>
              <a:rPr lang="en-GB" sz="1600" dirty="0"/>
              <a:t>Java Script distributed to essential web-sources</a:t>
            </a:r>
          </a:p>
          <a:p>
            <a:pPr marL="285750" indent="-285750">
              <a:buFontTx/>
              <a:buChar char="-"/>
            </a:pPr>
            <a:r>
              <a:rPr lang="en-GB" sz="1600" dirty="0" err="1"/>
              <a:t>NetTest</a:t>
            </a:r>
            <a:r>
              <a:rPr lang="en-GB" sz="1600" dirty="0"/>
              <a:t>/Boomerang servers configured </a:t>
            </a:r>
          </a:p>
          <a:p>
            <a:pPr marL="285750" indent="-285750">
              <a:buFontTx/>
              <a:buChar char="-"/>
            </a:pPr>
            <a:r>
              <a:rPr lang="en-GB" sz="1600" dirty="0"/>
              <a:t>Upload- / Download Images </a:t>
            </a:r>
          </a:p>
          <a:p>
            <a:r>
              <a:rPr lang="de-CH" sz="1600" dirty="0"/>
              <a:t>    </a:t>
            </a:r>
            <a:r>
              <a:rPr lang="mr-IN" sz="1600" dirty="0"/>
              <a:t>…</a:t>
            </a:r>
            <a:r>
              <a:rPr lang="de-CH" sz="1600" dirty="0" err="1"/>
              <a:t>and</a:t>
            </a:r>
            <a:r>
              <a:rPr lang="de-CH" sz="1600" dirty="0"/>
              <a:t> non-invasive</a:t>
            </a:r>
            <a:r>
              <a:rPr lang="mr-IN" sz="1600" dirty="0"/>
              <a:t>…</a:t>
            </a:r>
            <a:endParaRPr lang="en-GB" sz="1600" dirty="0"/>
          </a:p>
          <a:p>
            <a:endParaRPr lang="en-GB" dirty="0"/>
          </a:p>
        </p:txBody>
      </p:sp>
      <p:sp>
        <p:nvSpPr>
          <p:cNvPr id="6" name="TextBox 5"/>
          <p:cNvSpPr txBox="1"/>
          <p:nvPr/>
        </p:nvSpPr>
        <p:spPr>
          <a:xfrm>
            <a:off x="222175" y="1325662"/>
            <a:ext cx="4795476" cy="1323439"/>
          </a:xfrm>
          <a:prstGeom prst="rect">
            <a:avLst/>
          </a:prstGeom>
          <a:noFill/>
        </p:spPr>
        <p:txBody>
          <a:bodyPr wrap="none" rtlCol="0">
            <a:spAutoFit/>
          </a:bodyPr>
          <a:lstStyle/>
          <a:p>
            <a:r>
              <a:rPr lang="en-GB" sz="1600" b="1" dirty="0"/>
              <a:t>“…</a:t>
            </a:r>
            <a:r>
              <a:rPr lang="en-GB" sz="1600" i="1" dirty="0"/>
              <a:t>It is possible to gather data from multiple </a:t>
            </a:r>
          </a:p>
          <a:p>
            <a:r>
              <a:rPr lang="en-GB" sz="1600" i="1" dirty="0"/>
              <a:t>Sources, including browser-based measurements,</a:t>
            </a:r>
          </a:p>
          <a:p>
            <a:r>
              <a:rPr lang="en-GB" sz="1600" i="1" dirty="0"/>
              <a:t>in addition to traditional monitoring, and extract </a:t>
            </a:r>
          </a:p>
          <a:p>
            <a:r>
              <a:rPr lang="en-GB" sz="1600" i="1" dirty="0"/>
              <a:t>Meaningful information on the performance of </a:t>
            </a:r>
          </a:p>
          <a:p>
            <a:r>
              <a:rPr lang="en-GB" sz="1600" i="1" dirty="0"/>
              <a:t>a </a:t>
            </a:r>
            <a:r>
              <a:rPr lang="en-GB" sz="1600" i="1" dirty="0" err="1"/>
              <a:t>WiFi</a:t>
            </a:r>
            <a:r>
              <a:rPr lang="en-GB" sz="1600" i="1" dirty="0"/>
              <a:t> network from that data…</a:t>
            </a:r>
            <a:r>
              <a:rPr lang="en-GB" sz="1600" b="1" dirty="0"/>
              <a:t>”</a:t>
            </a:r>
            <a:r>
              <a:rPr lang="en-US" sz="1600" dirty="0"/>
              <a:t> </a:t>
            </a:r>
            <a:endParaRPr lang="en-GB" sz="1600" dirty="0"/>
          </a:p>
        </p:txBody>
      </p:sp>
      <p:sp>
        <p:nvSpPr>
          <p:cNvPr id="7" name="TextBox 6"/>
          <p:cNvSpPr txBox="1"/>
          <p:nvPr/>
        </p:nvSpPr>
        <p:spPr>
          <a:xfrm>
            <a:off x="341312" y="1050159"/>
            <a:ext cx="2080121" cy="369332"/>
          </a:xfrm>
          <a:prstGeom prst="rect">
            <a:avLst/>
          </a:prstGeom>
          <a:noFill/>
        </p:spPr>
        <p:txBody>
          <a:bodyPr wrap="none" rtlCol="0">
            <a:spAutoFit/>
          </a:bodyPr>
          <a:lstStyle/>
          <a:p>
            <a:r>
              <a:rPr lang="en-GB" sz="1800" b="1" dirty="0"/>
              <a:t>Mission Statement:</a:t>
            </a:r>
            <a:r>
              <a:rPr lang="en-GB" dirty="0"/>
              <a:t> </a:t>
            </a:r>
          </a:p>
        </p:txBody>
      </p:sp>
      <p:pic>
        <p:nvPicPr>
          <p:cNvPr id="8" name="Picture 7" descr="Poster_2016_WiFiMon_GN4_1_SA3T3_TNC2016.pptx.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361060">
            <a:off x="4980700" y="607894"/>
            <a:ext cx="3051172" cy="4082412"/>
          </a:xfrm>
          <a:prstGeom prst="rect">
            <a:avLst/>
          </a:prstGeom>
          <a:ln>
            <a:solidFill>
              <a:schemeClr val="tx1"/>
            </a:solidFill>
          </a:ln>
        </p:spPr>
      </p:pic>
    </p:spTree>
    <p:extLst>
      <p:ext uri="{BB962C8B-B14F-4D97-AF65-F5344CB8AC3E}">
        <p14:creationId xmlns:p14="http://schemas.microsoft.com/office/powerpoint/2010/main" val="325352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 Problem statement</a:t>
            </a:r>
          </a:p>
        </p:txBody>
      </p:sp>
      <p:sp>
        <p:nvSpPr>
          <p:cNvPr id="6" name="TextBox 5"/>
          <p:cNvSpPr txBox="1"/>
          <p:nvPr/>
        </p:nvSpPr>
        <p:spPr>
          <a:xfrm>
            <a:off x="870329" y="1062300"/>
            <a:ext cx="7595245" cy="1323439"/>
          </a:xfrm>
          <a:prstGeom prst="rect">
            <a:avLst/>
          </a:prstGeom>
          <a:noFill/>
        </p:spPr>
        <p:txBody>
          <a:bodyPr wrap="square" rtlCol="0">
            <a:spAutoFit/>
          </a:bodyPr>
          <a:lstStyle/>
          <a:p>
            <a:r>
              <a:rPr lang="en-GB" sz="1600" b="1" dirty="0"/>
              <a:t>Measuring and verifying the performance of a </a:t>
            </a:r>
            <a:r>
              <a:rPr lang="en-GB" sz="1600" b="1" dirty="0" err="1"/>
              <a:t>WiFi</a:t>
            </a:r>
            <a:r>
              <a:rPr lang="en-GB" sz="1600" b="1" dirty="0"/>
              <a:t> network is challenging there are no tools that:</a:t>
            </a:r>
          </a:p>
          <a:p>
            <a:pPr marL="285750" indent="-285750">
              <a:buFont typeface="Arial"/>
              <a:buChar char="•"/>
            </a:pPr>
            <a:r>
              <a:rPr lang="en-GB" sz="1600" dirty="0"/>
              <a:t>Cover all aspects of performance monitoring and verification</a:t>
            </a:r>
          </a:p>
          <a:p>
            <a:pPr marL="285750" indent="-285750">
              <a:buFont typeface="Arial"/>
              <a:buChar char="•"/>
            </a:pPr>
            <a:r>
              <a:rPr lang="en-GB" sz="1600" dirty="0"/>
              <a:t>Determine how end-users experience </a:t>
            </a:r>
            <a:r>
              <a:rPr lang="en-GB" sz="1600" dirty="0" err="1"/>
              <a:t>WiFi</a:t>
            </a:r>
            <a:r>
              <a:rPr lang="en-GB" sz="1600" dirty="0"/>
              <a:t> at a given place on the network, at a given time</a:t>
            </a:r>
          </a:p>
        </p:txBody>
      </p:sp>
      <p:sp>
        <p:nvSpPr>
          <p:cNvPr id="7" name="TextBox 6"/>
          <p:cNvSpPr txBox="1"/>
          <p:nvPr/>
        </p:nvSpPr>
        <p:spPr>
          <a:xfrm>
            <a:off x="870328" y="2445237"/>
            <a:ext cx="6033344" cy="1323439"/>
          </a:xfrm>
          <a:prstGeom prst="rect">
            <a:avLst/>
          </a:prstGeom>
          <a:noFill/>
        </p:spPr>
        <p:txBody>
          <a:bodyPr wrap="square" rtlCol="0">
            <a:spAutoFit/>
          </a:bodyPr>
          <a:lstStyle/>
          <a:p>
            <a:r>
              <a:rPr lang="en-GB" sz="1600" b="1" dirty="0"/>
              <a:t>At present, information for wireless networks can be reported in three ways: </a:t>
            </a:r>
          </a:p>
          <a:p>
            <a:pPr marL="285750" indent="-285750">
              <a:buFont typeface="Arial"/>
              <a:buChar char="•"/>
            </a:pPr>
            <a:r>
              <a:rPr lang="en-GB" sz="1600" dirty="0"/>
              <a:t>Mobile End-User Device</a:t>
            </a:r>
          </a:p>
          <a:p>
            <a:pPr marL="285750" indent="-285750">
              <a:buFont typeface="Arial"/>
              <a:buChar char="•"/>
            </a:pPr>
            <a:r>
              <a:rPr lang="en-GB" sz="1600" dirty="0"/>
              <a:t>Wireless Access Points (WAP) / </a:t>
            </a:r>
            <a:r>
              <a:rPr lang="en-GB" sz="1600" dirty="0" err="1"/>
              <a:t>WiFi</a:t>
            </a:r>
            <a:r>
              <a:rPr lang="en-GB" sz="1600" dirty="0"/>
              <a:t>-Controller</a:t>
            </a:r>
          </a:p>
          <a:p>
            <a:pPr marL="285750" indent="-285750">
              <a:buFont typeface="Arial"/>
              <a:buChar char="•"/>
            </a:pPr>
            <a:r>
              <a:rPr lang="en-GB" sz="1600" dirty="0"/>
              <a:t>Network Management Systems (NMS)</a:t>
            </a:r>
          </a:p>
        </p:txBody>
      </p:sp>
      <p:sp>
        <p:nvSpPr>
          <p:cNvPr id="8" name="TextBox 7"/>
          <p:cNvSpPr txBox="1"/>
          <p:nvPr/>
        </p:nvSpPr>
        <p:spPr>
          <a:xfrm>
            <a:off x="860497" y="3803137"/>
            <a:ext cx="7006495" cy="1077218"/>
          </a:xfrm>
          <a:prstGeom prst="rect">
            <a:avLst/>
          </a:prstGeom>
          <a:noFill/>
        </p:spPr>
        <p:txBody>
          <a:bodyPr wrap="square" rtlCol="0">
            <a:spAutoFit/>
          </a:bodyPr>
          <a:lstStyle/>
          <a:p>
            <a:r>
              <a:rPr lang="en-GB" sz="1600" b="1" dirty="0"/>
              <a:t>These sources allow “only” determining the wireless network is overall OK (e.g. up/down) </a:t>
            </a:r>
          </a:p>
          <a:p>
            <a:pPr marL="285750" indent="-285750">
              <a:buFont typeface="Arial"/>
              <a:buChar char="•"/>
            </a:pPr>
            <a:r>
              <a:rPr lang="en-GB" sz="1600" dirty="0"/>
              <a:t>HW probes collect performance measurement but are installed at fixed locations</a:t>
            </a:r>
          </a:p>
        </p:txBody>
      </p:sp>
    </p:spTree>
    <p:extLst>
      <p:ext uri="{BB962C8B-B14F-4D97-AF65-F5344CB8AC3E}">
        <p14:creationId xmlns:p14="http://schemas.microsoft.com/office/powerpoint/2010/main" val="198936067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8295821" y="4804171"/>
            <a:ext cx="555625" cy="205808"/>
          </a:xfrm>
          <a:prstGeom prst="rect">
            <a:avLst/>
          </a:prstGeom>
          <a:noFill/>
          <a:ln>
            <a:noFill/>
          </a:ln>
        </p:spPr>
        <p:txBody>
          <a:bodyPr lIns="83800" tIns="41900" rIns="83800" bIns="41900" anchor="ctr" anchorCtr="0">
            <a:noAutofit/>
          </a:bodyPr>
          <a:lstStyle/>
          <a:p>
            <a:pPr marL="0" marR="0" lvl="0" indent="0" algn="r" rtl="0">
              <a:lnSpc>
                <a:spcPct val="100000"/>
              </a:lnSpc>
              <a:spcBef>
                <a:spcPts val="0"/>
              </a:spcBef>
              <a:spcAft>
                <a:spcPts val="0"/>
              </a:spcAft>
              <a:buClr>
                <a:srgbClr val="898989"/>
              </a:buClr>
              <a:buSzPct val="25000"/>
              <a:buFont typeface="Calibri"/>
              <a:buNone/>
            </a:pPr>
            <a:fld id="{00000000-1234-1234-1234-123412341234}" type="slidenum">
              <a:rPr lang="en-GB" sz="900" b="0" i="0" u="none">
                <a:solidFill>
                  <a:srgbClr val="898989"/>
                </a:solidFill>
                <a:latin typeface="Calibri"/>
                <a:ea typeface="Calibri"/>
                <a:cs typeface="Calibri"/>
                <a:sym typeface="Calibri"/>
              </a:rPr>
              <a:t>7</a:t>
            </a:fld>
            <a:endParaRPr lang="en-GB" sz="900" b="0" i="0" u="none">
              <a:solidFill>
                <a:srgbClr val="898989"/>
              </a:solidFill>
              <a:latin typeface="Calibri"/>
              <a:ea typeface="Calibri"/>
              <a:cs typeface="Calibri"/>
              <a:sym typeface="Calibri"/>
            </a:endParaRPr>
          </a:p>
        </p:txBody>
      </p:sp>
      <p:sp>
        <p:nvSpPr>
          <p:cNvPr id="165" name="Shape 165"/>
          <p:cNvSpPr txBox="1">
            <a:spLocks noGrp="1"/>
          </p:cNvSpPr>
          <p:nvPr>
            <p:ph type="title"/>
          </p:nvPr>
        </p:nvSpPr>
        <p:spPr>
          <a:prstGeom prst="rect">
            <a:avLst/>
          </a:prstGeom>
          <a:noFill/>
          <a:ln>
            <a:noFill/>
          </a:ln>
        </p:spPr>
        <p:txBody>
          <a:bodyPr lIns="83800" tIns="41900" rIns="83800" bIns="41900" anchor="ctr" anchorCtr="0">
            <a:noAutofit/>
          </a:bodyPr>
          <a:lstStyle/>
          <a:p>
            <a:pPr marL="0" marR="0" lvl="0" indent="0" rtl="0">
              <a:lnSpc>
                <a:spcPct val="90000"/>
              </a:lnSpc>
              <a:spcBef>
                <a:spcPts val="0"/>
              </a:spcBef>
              <a:spcAft>
                <a:spcPts val="0"/>
              </a:spcAft>
              <a:buClr>
                <a:srgbClr val="004361"/>
              </a:buClr>
              <a:buSzPct val="25000"/>
              <a:buFont typeface="Calibri"/>
              <a:buNone/>
            </a:pPr>
            <a:r>
              <a:rPr lang="en-GB" sz="2200" dirty="0" err="1">
                <a:latin typeface="Calibri"/>
                <a:ea typeface="Calibri"/>
                <a:cs typeface="Calibri"/>
                <a:sym typeface="Calibri"/>
              </a:rPr>
              <a:t>WiFiMon</a:t>
            </a:r>
            <a:r>
              <a:rPr lang="en-GB" sz="2200" dirty="0">
                <a:latin typeface="Calibri"/>
                <a:ea typeface="Calibri"/>
                <a:cs typeface="Calibri"/>
                <a:sym typeface="Calibri"/>
              </a:rPr>
              <a:t> </a:t>
            </a:r>
            <a:r>
              <a:rPr lang="en-GB" sz="2200" b="1" i="0" u="none" strike="noStrike" cap="none" dirty="0">
                <a:solidFill>
                  <a:srgbClr val="004361"/>
                </a:solidFill>
                <a:latin typeface="Calibri"/>
                <a:ea typeface="Calibri"/>
                <a:cs typeface="Calibri"/>
                <a:sym typeface="Calibri"/>
              </a:rPr>
              <a:t>Process </a:t>
            </a:r>
          </a:p>
        </p:txBody>
      </p:sp>
      <p:sp>
        <p:nvSpPr>
          <p:cNvPr id="166" name="Shape 166"/>
          <p:cNvSpPr/>
          <p:nvPr/>
        </p:nvSpPr>
        <p:spPr>
          <a:xfrm>
            <a:off x="756765" y="2325973"/>
            <a:ext cx="1527300" cy="640942"/>
          </a:xfrm>
          <a:prstGeom prst="homePlate">
            <a:avLst>
              <a:gd name="adj" fmla="val 1644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anchor="ctr" anchorCtr="0">
            <a:noAutofit/>
          </a:bodyPr>
          <a:lstStyle/>
          <a:p>
            <a:pPr lvl="0" algn="ctr">
              <a:buClr>
                <a:schemeClr val="dk1"/>
              </a:buClr>
              <a:buSzPct val="25000"/>
            </a:pPr>
            <a:r>
              <a:rPr lang="en-GB" sz="1200" b="1" dirty="0">
                <a:ea typeface="Calibri"/>
                <a:cs typeface="Calibri"/>
                <a:sym typeface="Calibri"/>
              </a:rPr>
              <a:t>COLLECT DATA</a:t>
            </a:r>
          </a:p>
        </p:txBody>
      </p:sp>
      <p:sp>
        <p:nvSpPr>
          <p:cNvPr id="167" name="Shape 167"/>
          <p:cNvSpPr/>
          <p:nvPr/>
        </p:nvSpPr>
        <p:spPr>
          <a:xfrm>
            <a:off x="2292099" y="2324269"/>
            <a:ext cx="1680482" cy="647628"/>
          </a:xfrm>
          <a:prstGeom prst="chevron">
            <a:avLst>
              <a:gd name="adj" fmla="val 16884"/>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anchor="ctr" anchorCtr="0">
            <a:noAutofit/>
          </a:bodyPr>
          <a:lstStyle/>
          <a:p>
            <a:pPr lvl="0" algn="ctr">
              <a:buClr>
                <a:schemeClr val="dk1"/>
              </a:buClr>
              <a:buSzPct val="25000"/>
            </a:pPr>
            <a:r>
              <a:rPr lang="en-GB" sz="1200" b="1" dirty="0">
                <a:ea typeface="Calibri"/>
                <a:cs typeface="Calibri"/>
                <a:sym typeface="Calibri"/>
              </a:rPr>
              <a:t>STORE DATA</a:t>
            </a:r>
          </a:p>
        </p:txBody>
      </p:sp>
      <p:sp>
        <p:nvSpPr>
          <p:cNvPr id="168" name="Shape 168"/>
          <p:cNvSpPr/>
          <p:nvPr/>
        </p:nvSpPr>
        <p:spPr>
          <a:xfrm>
            <a:off x="3972567" y="2318373"/>
            <a:ext cx="2130600" cy="653523"/>
          </a:xfrm>
          <a:prstGeom prst="chevron">
            <a:avLst>
              <a:gd name="adj" fmla="val 17882"/>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anchor="ctr" anchorCtr="0">
            <a:noAutofit/>
          </a:bodyPr>
          <a:lstStyle/>
          <a:p>
            <a:pPr lvl="0" algn="ctr">
              <a:buClr>
                <a:schemeClr val="dk1"/>
              </a:buClr>
              <a:buSzPct val="25000"/>
            </a:pPr>
            <a:r>
              <a:rPr lang="en-GB" sz="1200" b="1" dirty="0">
                <a:ea typeface="Calibri"/>
                <a:cs typeface="Calibri"/>
                <a:sym typeface="Calibri"/>
              </a:rPr>
              <a:t>ANALYSE DATA</a:t>
            </a:r>
          </a:p>
        </p:txBody>
      </p:sp>
      <p:sp>
        <p:nvSpPr>
          <p:cNvPr id="169" name="Shape 169"/>
          <p:cNvSpPr/>
          <p:nvPr/>
        </p:nvSpPr>
        <p:spPr>
          <a:xfrm>
            <a:off x="6108918" y="2321317"/>
            <a:ext cx="1662363" cy="650579"/>
          </a:xfrm>
          <a:prstGeom prst="chevron">
            <a:avLst>
              <a:gd name="adj" fmla="val 17284"/>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anchor="ctr" anchorCtr="0">
            <a:noAutofit/>
          </a:bodyPr>
          <a:lstStyle/>
          <a:p>
            <a:pPr lvl="0" algn="ctr">
              <a:buClr>
                <a:schemeClr val="dk1"/>
              </a:buClr>
              <a:buSzPct val="25000"/>
            </a:pPr>
            <a:r>
              <a:rPr lang="en-GB" sz="1200" b="1" dirty="0">
                <a:ea typeface="Calibri"/>
                <a:cs typeface="Calibri"/>
                <a:sym typeface="Calibri"/>
              </a:rPr>
              <a:t>CONSUME and VISUALIZE of DATA</a:t>
            </a:r>
          </a:p>
        </p:txBody>
      </p:sp>
      <p:sp>
        <p:nvSpPr>
          <p:cNvPr id="170" name="Shape 170"/>
          <p:cNvSpPr txBox="1"/>
          <p:nvPr/>
        </p:nvSpPr>
        <p:spPr>
          <a:xfrm>
            <a:off x="774221" y="3056897"/>
            <a:ext cx="1333047" cy="349533"/>
          </a:xfrm>
          <a:prstGeom prst="rect">
            <a:avLst/>
          </a:prstGeom>
          <a:noFill/>
          <a:ln>
            <a:noFill/>
          </a:ln>
        </p:spPr>
        <p:txBody>
          <a:bodyPr lIns="83800" tIns="41900" rIns="83800" bIns="419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GB" sz="1100" b="1" i="0" u="none" dirty="0" err="1">
                <a:solidFill>
                  <a:schemeClr val="dk1"/>
                </a:solidFill>
                <a:latin typeface="Calibri"/>
                <a:ea typeface="Calibri"/>
                <a:cs typeface="Calibri"/>
                <a:sym typeface="Calibri"/>
              </a:rPr>
              <a:t>WiFi</a:t>
            </a:r>
            <a:r>
              <a:rPr lang="en-GB" sz="1100" b="1" dirty="0">
                <a:solidFill>
                  <a:schemeClr val="dk1"/>
                </a:solidFill>
                <a:latin typeface="Calibri"/>
                <a:ea typeface="Calibri"/>
                <a:cs typeface="Calibri"/>
                <a:sym typeface="Calibri"/>
              </a:rPr>
              <a:t> Interface</a:t>
            </a:r>
            <a:r>
              <a:rPr lang="en-GB" sz="1100" i="0" u="none" dirty="0">
                <a:solidFill>
                  <a:schemeClr val="dk1"/>
                </a:solidFill>
                <a:latin typeface="Calibri"/>
                <a:ea typeface="Calibri"/>
                <a:cs typeface="Calibri"/>
                <a:sym typeface="Calibri"/>
              </a:rPr>
              <a:t> </a:t>
            </a:r>
          </a:p>
          <a:p>
            <a:pPr marL="0" marR="0" lvl="0" indent="0" algn="l" rtl="0">
              <a:lnSpc>
                <a:spcPct val="100000"/>
              </a:lnSpc>
              <a:spcBef>
                <a:spcPts val="0"/>
              </a:spcBef>
              <a:spcAft>
                <a:spcPts val="0"/>
              </a:spcAft>
              <a:buClr>
                <a:schemeClr val="dk1"/>
              </a:buClr>
              <a:buSzPct val="25000"/>
              <a:buFont typeface="Calibri"/>
              <a:buNone/>
            </a:pPr>
            <a:r>
              <a:rPr lang="en-GB" sz="1100" dirty="0">
                <a:solidFill>
                  <a:schemeClr val="dk1"/>
                </a:solidFill>
                <a:latin typeface="Calibri"/>
                <a:ea typeface="Calibri"/>
                <a:cs typeface="Calibri"/>
                <a:sym typeface="Calibri"/>
              </a:rPr>
              <a:t>Focus: </a:t>
            </a:r>
            <a:r>
              <a:rPr lang="en-GB" sz="1100" dirty="0" err="1">
                <a:solidFill>
                  <a:schemeClr val="dk1"/>
                </a:solidFill>
                <a:latin typeface="Calibri"/>
                <a:ea typeface="Calibri"/>
                <a:cs typeface="Calibri"/>
                <a:sym typeface="Calibri"/>
              </a:rPr>
              <a:t>WiFi</a:t>
            </a:r>
            <a:r>
              <a:rPr lang="en-GB" sz="1100" dirty="0">
                <a:solidFill>
                  <a:schemeClr val="dk1"/>
                </a:solidFill>
                <a:latin typeface="Calibri"/>
                <a:ea typeface="Calibri"/>
                <a:cs typeface="Calibri"/>
                <a:sym typeface="Calibri"/>
              </a:rPr>
              <a:t> /</a:t>
            </a:r>
            <a:r>
              <a:rPr lang="en-GB" sz="1100" dirty="0" err="1">
                <a:solidFill>
                  <a:schemeClr val="dk1"/>
                </a:solidFill>
                <a:latin typeface="Calibri"/>
                <a:ea typeface="Calibri"/>
                <a:cs typeface="Calibri"/>
                <a:sym typeface="Calibri"/>
              </a:rPr>
              <a:t>eduroam</a:t>
            </a:r>
            <a:r>
              <a:rPr lang="en-GB" sz="1100" dirty="0">
                <a:solidFill>
                  <a:schemeClr val="dk1"/>
                </a:solidFill>
                <a:latin typeface="Calibri"/>
                <a:ea typeface="Calibri"/>
                <a:cs typeface="Calibri"/>
                <a:sym typeface="Calibri"/>
              </a:rPr>
              <a:t> enabled infrastructure </a:t>
            </a:r>
          </a:p>
          <a:p>
            <a:pPr marL="0" marR="0" lvl="0" indent="0" algn="l" rtl="0">
              <a:lnSpc>
                <a:spcPct val="100000"/>
              </a:lnSpc>
              <a:spcBef>
                <a:spcPts val="0"/>
              </a:spcBef>
              <a:spcAft>
                <a:spcPts val="0"/>
              </a:spcAft>
              <a:buClr>
                <a:schemeClr val="dk1"/>
              </a:buClr>
              <a:buSzPct val="25000"/>
              <a:buFont typeface="Calibri"/>
              <a:buNone/>
            </a:pPr>
            <a:r>
              <a:rPr lang="en-GB" sz="1100" dirty="0">
                <a:solidFill>
                  <a:schemeClr val="dk1"/>
                </a:solidFill>
                <a:latin typeface="Calibri"/>
                <a:ea typeface="Calibri"/>
                <a:cs typeface="Calibri"/>
                <a:sym typeface="Calibri"/>
              </a:rPr>
              <a:t>on Smart Devices  </a:t>
            </a:r>
            <a:endParaRPr lang="en-GB" sz="1100" b="0" i="0" u="none" dirty="0">
              <a:solidFill>
                <a:schemeClr val="dk1"/>
              </a:solidFill>
              <a:latin typeface="Calibri"/>
              <a:ea typeface="Calibri"/>
              <a:cs typeface="Calibri"/>
              <a:sym typeface="Calibri"/>
            </a:endParaRPr>
          </a:p>
        </p:txBody>
      </p:sp>
      <p:sp>
        <p:nvSpPr>
          <p:cNvPr id="171" name="Shape 171"/>
          <p:cNvSpPr txBox="1"/>
          <p:nvPr/>
        </p:nvSpPr>
        <p:spPr>
          <a:xfrm>
            <a:off x="2365816" y="3060952"/>
            <a:ext cx="1212169" cy="1016904"/>
          </a:xfrm>
          <a:prstGeom prst="rect">
            <a:avLst/>
          </a:prstGeom>
          <a:noFill/>
          <a:ln>
            <a:noFill/>
          </a:ln>
        </p:spPr>
        <p:txBody>
          <a:bodyPr lIns="83800" tIns="41900" rIns="83800" bIns="419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GB" sz="1100" b="1" i="0" u="none" dirty="0">
                <a:solidFill>
                  <a:schemeClr val="dk1"/>
                </a:solidFill>
                <a:latin typeface="Calibri"/>
                <a:ea typeface="Calibri"/>
                <a:cs typeface="Calibri"/>
                <a:sym typeface="Calibri"/>
              </a:rPr>
              <a:t>Temporary Data</a:t>
            </a:r>
          </a:p>
          <a:p>
            <a:pPr marL="0" marR="0" lvl="0" indent="0" algn="l" rtl="0">
              <a:lnSpc>
                <a:spcPct val="100000"/>
              </a:lnSpc>
              <a:spcBef>
                <a:spcPts val="0"/>
              </a:spcBef>
              <a:spcAft>
                <a:spcPts val="0"/>
              </a:spcAft>
              <a:buClr>
                <a:schemeClr val="dk1"/>
              </a:buClr>
              <a:buSzPct val="25000"/>
              <a:buFont typeface="Calibri"/>
              <a:buNone/>
            </a:pPr>
            <a:r>
              <a:rPr lang="en-GB" sz="1100" b="1" i="0" u="none" dirty="0">
                <a:solidFill>
                  <a:schemeClr val="dk1"/>
                </a:solidFill>
                <a:latin typeface="Calibri"/>
                <a:ea typeface="Calibri"/>
                <a:cs typeface="Calibri"/>
                <a:sym typeface="Calibri"/>
              </a:rPr>
              <a:t>Persistent Data</a:t>
            </a:r>
          </a:p>
          <a:p>
            <a:pPr marR="0" lvl="0" algn="l" rtl="0">
              <a:lnSpc>
                <a:spcPct val="100000"/>
              </a:lnSpc>
              <a:spcBef>
                <a:spcPts val="0"/>
              </a:spcBef>
              <a:spcAft>
                <a:spcPts val="0"/>
              </a:spcAft>
              <a:buClr>
                <a:schemeClr val="dk1"/>
              </a:buClr>
              <a:buSzPct val="25000"/>
            </a:pPr>
            <a:r>
              <a:rPr lang="en-GB" sz="1100" b="0" i="0" u="none" dirty="0">
                <a:solidFill>
                  <a:schemeClr val="dk1"/>
                </a:solidFill>
                <a:latin typeface="Calibri"/>
                <a:ea typeface="Calibri"/>
                <a:cs typeface="Calibri"/>
                <a:sym typeface="Calibri"/>
              </a:rPr>
              <a:t>- Raw data from data sources</a:t>
            </a:r>
          </a:p>
          <a:p>
            <a:pPr marR="0" lvl="0" algn="l" rtl="0">
              <a:lnSpc>
                <a:spcPct val="100000"/>
              </a:lnSpc>
              <a:spcBef>
                <a:spcPts val="0"/>
              </a:spcBef>
              <a:spcAft>
                <a:spcPts val="0"/>
              </a:spcAft>
              <a:buClr>
                <a:schemeClr val="dk1"/>
              </a:buClr>
              <a:buSzPct val="25000"/>
            </a:pPr>
            <a:r>
              <a:rPr lang="en-GB" sz="1100" dirty="0">
                <a:solidFill>
                  <a:schemeClr val="dk1"/>
                </a:solidFill>
                <a:latin typeface="Calibri"/>
                <a:ea typeface="Calibri"/>
                <a:cs typeface="Calibri"/>
                <a:sym typeface="Calibri"/>
              </a:rPr>
              <a:t>- Reference data correlated</a:t>
            </a:r>
            <a:endParaRPr lang="en-GB" sz="1100" b="0" i="0" u="none" dirty="0">
              <a:solidFill>
                <a:schemeClr val="dk1"/>
              </a:solidFill>
              <a:latin typeface="Calibri"/>
              <a:ea typeface="Calibri"/>
              <a:cs typeface="Calibri"/>
              <a:sym typeface="Calibri"/>
            </a:endParaRPr>
          </a:p>
        </p:txBody>
      </p:sp>
      <p:sp>
        <p:nvSpPr>
          <p:cNvPr id="172" name="Shape 172"/>
          <p:cNvSpPr txBox="1"/>
          <p:nvPr/>
        </p:nvSpPr>
        <p:spPr>
          <a:xfrm>
            <a:off x="4010921" y="3026777"/>
            <a:ext cx="2278341" cy="1301520"/>
          </a:xfrm>
          <a:prstGeom prst="rect">
            <a:avLst/>
          </a:prstGeom>
          <a:noFill/>
          <a:ln>
            <a:noFill/>
          </a:ln>
        </p:spPr>
        <p:txBody>
          <a:bodyPr lIns="83800" tIns="41900" rIns="83800" bIns="419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GB" sz="1100" b="1" i="0" u="none" dirty="0">
                <a:solidFill>
                  <a:schemeClr val="dk1"/>
                </a:solidFill>
                <a:latin typeface="Calibri"/>
                <a:ea typeface="Calibri"/>
                <a:cs typeface="Calibri"/>
                <a:sym typeface="Calibri"/>
              </a:rPr>
              <a:t>Real Time Analysis:</a:t>
            </a:r>
          </a:p>
          <a:p>
            <a:pPr marL="0" marR="0" lvl="0" indent="6350" algn="l" rtl="0">
              <a:lnSpc>
                <a:spcPct val="100000"/>
              </a:lnSpc>
              <a:spcBef>
                <a:spcPts val="0"/>
              </a:spcBef>
              <a:spcAft>
                <a:spcPts val="0"/>
              </a:spcAft>
              <a:buClr>
                <a:schemeClr val="dk1"/>
              </a:buClr>
              <a:buSzPct val="100000"/>
              <a:buFont typeface="Calibri"/>
              <a:buChar char="-"/>
            </a:pPr>
            <a:r>
              <a:rPr lang="en-GB" sz="1100" dirty="0">
                <a:solidFill>
                  <a:schemeClr val="dk1"/>
                </a:solidFill>
                <a:latin typeface="Calibri"/>
                <a:ea typeface="Calibri"/>
                <a:cs typeface="Calibri"/>
                <a:sym typeface="Calibri"/>
              </a:rPr>
              <a:t> Correlation: RADIUS Accounting/Performance data </a:t>
            </a:r>
            <a:endParaRPr lang="en-GB" sz="1100" b="0" i="0" u="none" dirty="0">
              <a:solidFill>
                <a:schemeClr val="dk1"/>
              </a:solidFill>
              <a:latin typeface="Calibri"/>
              <a:ea typeface="Calibri"/>
              <a:cs typeface="Calibri"/>
              <a:sym typeface="Calibri"/>
            </a:endParaRPr>
          </a:p>
          <a:p>
            <a:pPr marL="0" marR="0" lvl="0" indent="6350" algn="l" rtl="0">
              <a:lnSpc>
                <a:spcPct val="100000"/>
              </a:lnSpc>
              <a:spcBef>
                <a:spcPts val="0"/>
              </a:spcBef>
              <a:spcAft>
                <a:spcPts val="0"/>
              </a:spcAft>
              <a:buClr>
                <a:schemeClr val="dk1"/>
              </a:buClr>
              <a:buSzPct val="100000"/>
              <a:buFont typeface="Calibri"/>
              <a:buChar char="-"/>
            </a:pPr>
            <a:r>
              <a:rPr lang="en-GB" sz="1100" b="0" i="0" u="none" dirty="0">
                <a:solidFill>
                  <a:schemeClr val="dk1"/>
                </a:solidFill>
                <a:latin typeface="Calibri"/>
                <a:ea typeface="Calibri"/>
                <a:cs typeface="Calibri"/>
                <a:sym typeface="Calibri"/>
              </a:rPr>
              <a:t> Mobility Prediction (future)</a:t>
            </a:r>
          </a:p>
          <a:p>
            <a:pPr lvl="1" indent="6350">
              <a:buClr>
                <a:schemeClr val="dk1"/>
              </a:buClr>
              <a:buSzPct val="100000"/>
              <a:buFont typeface="Calibri"/>
              <a:buChar char="-"/>
            </a:pPr>
            <a:r>
              <a:rPr lang="en-GB" sz="1100" b="0" i="0" u="none" strike="noStrike" cap="none" dirty="0">
                <a:solidFill>
                  <a:schemeClr val="dk1"/>
                </a:solidFill>
                <a:latin typeface="Calibri"/>
                <a:ea typeface="Calibri"/>
                <a:cs typeface="Calibri"/>
                <a:sym typeface="Calibri"/>
              </a:rPr>
              <a:t>Focus Network Performance </a:t>
            </a:r>
          </a:p>
          <a:p>
            <a:pPr lvl="1" indent="6350">
              <a:buClr>
                <a:schemeClr val="dk1"/>
              </a:buClr>
              <a:buSzPct val="100000"/>
              <a:buFont typeface="Calibri"/>
              <a:buChar char="-"/>
            </a:pPr>
            <a:r>
              <a:rPr lang="en-GB" sz="1100" b="0" i="0" u="none" strike="noStrike" cap="none" dirty="0">
                <a:solidFill>
                  <a:schemeClr val="dk1"/>
                </a:solidFill>
                <a:latin typeface="Calibri"/>
                <a:ea typeface="Calibri"/>
                <a:cs typeface="Calibri"/>
                <a:sym typeface="Calibri"/>
              </a:rPr>
              <a:t>Focus Crowd prediction  etc. </a:t>
            </a:r>
            <a:endParaRPr lang="en-GB" sz="1100" dirty="0">
              <a:solidFill>
                <a:schemeClr val="dk1"/>
              </a:solidFill>
              <a:latin typeface="Calibri"/>
              <a:ea typeface="Calibri"/>
              <a:cs typeface="Calibri"/>
              <a:sym typeface="Calibri"/>
            </a:endParaRPr>
          </a:p>
          <a:p>
            <a:pPr marL="571500" marR="0" lvl="1" indent="-158750" algn="l" rtl="0">
              <a:lnSpc>
                <a:spcPct val="100000"/>
              </a:lnSpc>
              <a:spcBef>
                <a:spcPts val="0"/>
              </a:spcBef>
              <a:spcAft>
                <a:spcPts val="0"/>
              </a:spcAft>
              <a:buClr>
                <a:schemeClr val="dk1"/>
              </a:buClr>
              <a:buSzPct val="100000"/>
              <a:buFont typeface="Calibri"/>
              <a:buChar char="-"/>
            </a:pPr>
            <a:endParaRPr lang="en-GB" sz="1100" b="0" i="0" u="none" strike="noStrike" cap="none" dirty="0">
              <a:solidFill>
                <a:schemeClr val="dk1"/>
              </a:solidFill>
              <a:latin typeface="Calibri"/>
              <a:ea typeface="Calibri"/>
              <a:cs typeface="Calibri"/>
              <a:sym typeface="Calibri"/>
            </a:endParaRPr>
          </a:p>
        </p:txBody>
      </p:sp>
      <p:sp>
        <p:nvSpPr>
          <p:cNvPr id="173" name="Shape 173"/>
          <p:cNvSpPr txBox="1"/>
          <p:nvPr/>
        </p:nvSpPr>
        <p:spPr>
          <a:xfrm>
            <a:off x="6185228" y="3026777"/>
            <a:ext cx="1853571" cy="548446"/>
          </a:xfrm>
          <a:prstGeom prst="rect">
            <a:avLst/>
          </a:prstGeom>
          <a:noFill/>
          <a:ln>
            <a:noFill/>
          </a:ln>
        </p:spPr>
        <p:txBody>
          <a:bodyPr lIns="83800" tIns="41900" rIns="83800" bIns="41900" anchor="t" anchorCtr="0">
            <a:noAutofit/>
          </a:bodyPr>
          <a:lstStyle/>
          <a:p>
            <a:pPr marR="0" lvl="0" algn="l" rtl="0">
              <a:lnSpc>
                <a:spcPct val="100000"/>
              </a:lnSpc>
              <a:spcBef>
                <a:spcPts val="0"/>
              </a:spcBef>
              <a:spcAft>
                <a:spcPts val="0"/>
              </a:spcAft>
              <a:buClr>
                <a:schemeClr val="dk1"/>
              </a:buClr>
              <a:buSzPct val="25000"/>
            </a:pPr>
            <a:r>
              <a:rPr lang="en-GB" sz="1100" b="1" dirty="0">
                <a:solidFill>
                  <a:schemeClr val="dk1"/>
                </a:solidFill>
                <a:latin typeface="Calibri"/>
                <a:ea typeface="Calibri"/>
                <a:cs typeface="Calibri"/>
                <a:sym typeface="Calibri"/>
              </a:rPr>
              <a:t>Web-UI </a:t>
            </a:r>
          </a:p>
          <a:p>
            <a:pPr marR="0" lvl="0" algn="l" rtl="0">
              <a:lnSpc>
                <a:spcPct val="100000"/>
              </a:lnSpc>
              <a:spcBef>
                <a:spcPts val="0"/>
              </a:spcBef>
              <a:spcAft>
                <a:spcPts val="0"/>
              </a:spcAft>
              <a:buClr>
                <a:schemeClr val="dk1"/>
              </a:buClr>
              <a:buSzPct val="25000"/>
            </a:pPr>
            <a:r>
              <a:rPr lang="en-GB" sz="1100" dirty="0">
                <a:solidFill>
                  <a:schemeClr val="dk1"/>
                </a:solidFill>
                <a:latin typeface="Calibri"/>
                <a:ea typeface="Calibri"/>
                <a:cs typeface="Calibri"/>
                <a:sym typeface="Calibri"/>
              </a:rPr>
              <a:t>- </a:t>
            </a:r>
            <a:r>
              <a:rPr lang="en-GB" sz="1100" b="0" i="0" u="none" dirty="0">
                <a:solidFill>
                  <a:schemeClr val="dk1"/>
                </a:solidFill>
                <a:latin typeface="Calibri"/>
                <a:ea typeface="Calibri"/>
                <a:cs typeface="Calibri"/>
                <a:sym typeface="Calibri"/>
              </a:rPr>
              <a:t>Visualization: View Snapshot) </a:t>
            </a:r>
            <a:endParaRPr lang="en-GB" sz="900" b="0" i="0" u="none" dirty="0">
              <a:solidFill>
                <a:schemeClr val="dk1"/>
              </a:solidFill>
              <a:latin typeface="Calibri"/>
              <a:ea typeface="Calibri"/>
              <a:cs typeface="Calibri"/>
              <a:sym typeface="Calibri"/>
            </a:endParaRPr>
          </a:p>
          <a:p>
            <a:pPr marR="0" lvl="0" algn="l" rtl="0">
              <a:lnSpc>
                <a:spcPct val="100000"/>
              </a:lnSpc>
              <a:spcBef>
                <a:spcPts val="0"/>
              </a:spcBef>
              <a:spcAft>
                <a:spcPts val="0"/>
              </a:spcAft>
              <a:buClr>
                <a:schemeClr val="dk1"/>
              </a:buClr>
              <a:buSzPct val="25000"/>
            </a:pPr>
            <a:r>
              <a:rPr lang="en-GB" sz="1100" b="0" i="0" u="none" dirty="0">
                <a:solidFill>
                  <a:schemeClr val="dk1"/>
                </a:solidFill>
                <a:latin typeface="Calibri"/>
                <a:ea typeface="Calibri"/>
                <a:cs typeface="Calibri"/>
                <a:sym typeface="Calibri"/>
              </a:rPr>
              <a:t> - APIs</a:t>
            </a:r>
          </a:p>
        </p:txBody>
      </p:sp>
      <p:sp>
        <p:nvSpPr>
          <p:cNvPr id="179" name="Shape 179"/>
          <p:cNvSpPr txBox="1"/>
          <p:nvPr/>
        </p:nvSpPr>
        <p:spPr>
          <a:xfrm>
            <a:off x="3281154" y="4240429"/>
            <a:ext cx="1249500" cy="209100"/>
          </a:xfrm>
          <a:prstGeom prst="rect">
            <a:avLst/>
          </a:prstGeom>
          <a:noFill/>
          <a:ln>
            <a:noFill/>
          </a:ln>
        </p:spPr>
        <p:txBody>
          <a:bodyPr lIns="83800" tIns="41900" rIns="83800" bIns="419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GB" sz="1100" b="0" i="0" u="none" dirty="0">
                <a:solidFill>
                  <a:schemeClr val="dk1"/>
                </a:solidFill>
                <a:latin typeface="Calibri"/>
                <a:ea typeface="Calibri"/>
                <a:cs typeface="Calibri"/>
                <a:sym typeface="Calibri"/>
              </a:rPr>
              <a:t>Multiple </a:t>
            </a:r>
          </a:p>
          <a:p>
            <a:pPr marL="0" marR="0" lvl="0" indent="0" algn="l" rtl="0">
              <a:lnSpc>
                <a:spcPct val="100000"/>
              </a:lnSpc>
              <a:spcBef>
                <a:spcPts val="0"/>
              </a:spcBef>
              <a:spcAft>
                <a:spcPts val="0"/>
              </a:spcAft>
              <a:buClr>
                <a:schemeClr val="dk1"/>
              </a:buClr>
              <a:buSzPct val="25000"/>
              <a:buFont typeface="Calibri"/>
              <a:buNone/>
            </a:pPr>
            <a:r>
              <a:rPr lang="en-GB" sz="1100" b="0" i="0" u="none" dirty="0">
                <a:solidFill>
                  <a:schemeClr val="dk1"/>
                </a:solidFill>
                <a:latin typeface="Calibri"/>
                <a:ea typeface="Calibri"/>
                <a:cs typeface="Calibri"/>
                <a:sym typeface="Calibri"/>
              </a:rPr>
              <a:t>Iteration Process</a:t>
            </a:r>
          </a:p>
        </p:txBody>
      </p:sp>
      <p:sp>
        <p:nvSpPr>
          <p:cNvPr id="6" name="Curved Down Arrow 5"/>
          <p:cNvSpPr/>
          <p:nvPr/>
        </p:nvSpPr>
        <p:spPr>
          <a:xfrm>
            <a:off x="2381664" y="1270055"/>
            <a:ext cx="4769045" cy="1003610"/>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rtlCol="0" anchor="ctr" anchorCtr="0">
            <a:noAutofit/>
          </a:bodyPr>
          <a:lstStyle/>
          <a:p>
            <a:pPr algn="ctr">
              <a:buClr>
                <a:schemeClr val="dk1"/>
              </a:buClr>
              <a:buSzPct val="25000"/>
            </a:pPr>
            <a:endParaRPr lang="en-GB" sz="1200" b="1" dirty="0">
              <a:solidFill>
                <a:schemeClr val="dk1"/>
              </a:solidFill>
              <a:ea typeface="Calibri"/>
              <a:cs typeface="Calibri"/>
              <a:sym typeface="Calibri"/>
            </a:endParaRPr>
          </a:p>
        </p:txBody>
      </p:sp>
      <p:sp>
        <p:nvSpPr>
          <p:cNvPr id="7" name="Curved Down Arrow 6"/>
          <p:cNvSpPr/>
          <p:nvPr/>
        </p:nvSpPr>
        <p:spPr>
          <a:xfrm>
            <a:off x="2887876" y="1678603"/>
            <a:ext cx="2184702" cy="532891"/>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rtlCol="0" anchor="ctr" anchorCtr="0">
            <a:noAutofit/>
          </a:bodyPr>
          <a:lstStyle/>
          <a:p>
            <a:pPr algn="ctr">
              <a:buClr>
                <a:schemeClr val="dk1"/>
              </a:buClr>
              <a:buSzPct val="25000"/>
            </a:pPr>
            <a:endParaRPr lang="en-GB" sz="1200" b="1" dirty="0">
              <a:solidFill>
                <a:schemeClr val="dk1"/>
              </a:solidFill>
              <a:ea typeface="Calibri"/>
              <a:cs typeface="Calibri"/>
              <a:sym typeface="Calibri"/>
            </a:endParaRPr>
          </a:p>
        </p:txBody>
      </p:sp>
      <p:sp>
        <p:nvSpPr>
          <p:cNvPr id="24" name="Curved Down Arrow 23"/>
          <p:cNvSpPr/>
          <p:nvPr/>
        </p:nvSpPr>
        <p:spPr>
          <a:xfrm rot="10800000">
            <a:off x="2747206" y="4268186"/>
            <a:ext cx="2184702" cy="532891"/>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83800" tIns="41900" rIns="83800" bIns="41900" rtlCol="0" anchor="ctr" anchorCtr="0">
            <a:noAutofit/>
          </a:bodyPr>
          <a:lstStyle/>
          <a:p>
            <a:pPr algn="ctr">
              <a:buClr>
                <a:schemeClr val="dk1"/>
              </a:buClr>
              <a:buSzPct val="25000"/>
            </a:pPr>
            <a:endParaRPr lang="en-GB" sz="1200" b="1" dirty="0">
              <a:solidFill>
                <a:schemeClr val="dk1"/>
              </a:solidFill>
              <a:ea typeface="Calibri"/>
              <a:cs typeface="Calibri"/>
              <a:sym typeface="Calibri"/>
            </a:endParaRPr>
          </a:p>
        </p:txBody>
      </p:sp>
      <p:pic>
        <p:nvPicPr>
          <p:cNvPr id="18" name="Picture 17" descr="Synergetic_User_vs_Context Awarnes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985" y="949855"/>
            <a:ext cx="2067831" cy="1261639"/>
          </a:xfrm>
          <a:prstGeom prst="rect">
            <a:avLst/>
          </a:prstGeom>
        </p:spPr>
      </p:pic>
    </p:spTree>
    <p:extLst>
      <p:ext uri="{BB962C8B-B14F-4D97-AF65-F5344CB8AC3E}">
        <p14:creationId xmlns:p14="http://schemas.microsoft.com/office/powerpoint/2010/main" val="3763499150"/>
      </p:ext>
    </p:extLst>
  </p:cSld>
  <p:clrMapOvr>
    <a:masterClrMapping/>
  </p:clrMapOvr>
  <p:transition spd="slow" advTm="6852">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a:t>WiFiMon</a:t>
            </a:r>
            <a:r>
              <a:rPr lang="en-GB" dirty="0"/>
              <a:t> Architecture</a:t>
            </a:r>
          </a:p>
        </p:txBody>
      </p:sp>
      <p:sp>
        <p:nvSpPr>
          <p:cNvPr id="8" name="Content Placeholder 1"/>
          <p:cNvSpPr txBox="1">
            <a:spLocks/>
          </p:cNvSpPr>
          <p:nvPr/>
        </p:nvSpPr>
        <p:spPr>
          <a:xfrm>
            <a:off x="5240593" y="1034486"/>
            <a:ext cx="3697675" cy="773265"/>
          </a:xfrm>
          <a:prstGeom prst="rect">
            <a:avLst/>
          </a:prstGeom>
          <a:noFill/>
          <a:ln>
            <a:noFill/>
          </a:ln>
        </p:spPr>
        <p:txBody>
          <a:bodyPr lIns="59850" tIns="59850" rIns="59850" bIns="59850"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rtl val="0"/>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rtl val="0"/>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rtl val="0"/>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9pPr>
          </a:lstStyle>
          <a:p>
            <a:pPr marL="0" indent="0">
              <a:buFont typeface="Arial"/>
              <a:buNone/>
            </a:pPr>
            <a:r>
              <a:rPr lang="en-US" b="1" dirty="0"/>
              <a:t>Mobile Client</a:t>
            </a:r>
          </a:p>
          <a:p>
            <a:pPr marL="171450" lvl="1">
              <a:spcBef>
                <a:spcPts val="750"/>
              </a:spcBef>
            </a:pPr>
            <a:r>
              <a:rPr lang="en-US" sz="1400" dirty="0">
                <a:solidFill>
                  <a:srgbClr val="004360"/>
                </a:solidFill>
              </a:rPr>
              <a:t>End-User device (tablet, mobile phone, etc.)</a:t>
            </a:r>
          </a:p>
        </p:txBody>
      </p:sp>
      <p:sp>
        <p:nvSpPr>
          <p:cNvPr id="9" name="Content Placeholder 1"/>
          <p:cNvSpPr txBox="1">
            <a:spLocks/>
          </p:cNvSpPr>
          <p:nvPr/>
        </p:nvSpPr>
        <p:spPr>
          <a:xfrm>
            <a:off x="5240593" y="1806344"/>
            <a:ext cx="3697675" cy="1050784"/>
          </a:xfrm>
          <a:prstGeom prst="rect">
            <a:avLst/>
          </a:prstGeom>
          <a:noFill/>
          <a:ln>
            <a:noFill/>
          </a:ln>
        </p:spPr>
        <p:txBody>
          <a:bodyPr lIns="59850" tIns="59850" rIns="59850" bIns="59850"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rtl val="0"/>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rtl val="0"/>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rtl val="0"/>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9pPr>
          </a:lstStyle>
          <a:p>
            <a:pPr marL="0" indent="0">
              <a:buNone/>
            </a:pPr>
            <a:r>
              <a:rPr lang="en-US" b="1" dirty="0"/>
              <a:t>Data Source </a:t>
            </a:r>
          </a:p>
          <a:p>
            <a:pPr marL="171450" lvl="1">
              <a:spcBef>
                <a:spcPts val="750"/>
              </a:spcBef>
            </a:pPr>
            <a:r>
              <a:rPr lang="en-US" sz="1400" dirty="0">
                <a:solidFill>
                  <a:srgbClr val="004360"/>
                </a:solidFill>
              </a:rPr>
              <a:t>Generates raw data and Exports raw data from data source collectors</a:t>
            </a:r>
            <a:endParaRPr lang="en-GB" sz="1400" dirty="0"/>
          </a:p>
          <a:p>
            <a:pPr marL="31750" lvl="1" indent="0">
              <a:spcBef>
                <a:spcPts val="750"/>
              </a:spcBef>
              <a:buNone/>
            </a:pPr>
            <a:endParaRPr lang="en-GB" dirty="0"/>
          </a:p>
        </p:txBody>
      </p:sp>
      <p:sp>
        <p:nvSpPr>
          <p:cNvPr id="10" name="Content Placeholder 1"/>
          <p:cNvSpPr txBox="1">
            <a:spLocks/>
          </p:cNvSpPr>
          <p:nvPr/>
        </p:nvSpPr>
        <p:spPr>
          <a:xfrm>
            <a:off x="5240593" y="2711446"/>
            <a:ext cx="3697675" cy="1169427"/>
          </a:xfrm>
          <a:prstGeom prst="rect">
            <a:avLst/>
          </a:prstGeom>
          <a:noFill/>
          <a:ln>
            <a:noFill/>
          </a:ln>
        </p:spPr>
        <p:txBody>
          <a:bodyPr lIns="59850" tIns="59850" rIns="59850" bIns="59850"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rtl val="0"/>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rtl val="0"/>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rtl val="0"/>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9pPr>
          </a:lstStyle>
          <a:p>
            <a:pPr marL="0" indent="0">
              <a:buNone/>
            </a:pPr>
            <a:r>
              <a:rPr lang="en-US" b="1" dirty="0"/>
              <a:t>Elastic Cloud</a:t>
            </a:r>
          </a:p>
          <a:p>
            <a:pPr marL="171450" lvl="1">
              <a:spcBef>
                <a:spcPts val="750"/>
              </a:spcBef>
            </a:pPr>
            <a:r>
              <a:rPr lang="en-US" sz="1400" dirty="0">
                <a:solidFill>
                  <a:srgbClr val="004360"/>
                </a:solidFill>
              </a:rPr>
              <a:t>Stores measurements (Elasticsearch)</a:t>
            </a:r>
          </a:p>
          <a:p>
            <a:pPr marL="171450" lvl="1">
              <a:spcBef>
                <a:spcPts val="750"/>
              </a:spcBef>
            </a:pPr>
            <a:r>
              <a:rPr lang="en-US" sz="1400" dirty="0">
                <a:solidFill>
                  <a:srgbClr val="004360"/>
                </a:solidFill>
              </a:rPr>
              <a:t>Pipeline raw data to Elasticsearch </a:t>
            </a:r>
            <a:br>
              <a:rPr lang="en-US" sz="1400" dirty="0">
                <a:solidFill>
                  <a:srgbClr val="004360"/>
                </a:solidFill>
              </a:rPr>
            </a:br>
            <a:r>
              <a:rPr lang="en-US" sz="1400" dirty="0">
                <a:solidFill>
                  <a:srgbClr val="004360"/>
                </a:solidFill>
              </a:rPr>
              <a:t>(</a:t>
            </a:r>
            <a:r>
              <a:rPr lang="en-US" sz="1400" dirty="0" err="1">
                <a:solidFill>
                  <a:srgbClr val="004360"/>
                </a:solidFill>
              </a:rPr>
              <a:t>logstash</a:t>
            </a:r>
            <a:r>
              <a:rPr lang="en-US" sz="1400" dirty="0">
                <a:solidFill>
                  <a:srgbClr val="004360"/>
                </a:solidFill>
              </a:rPr>
              <a:t>, </a:t>
            </a:r>
            <a:r>
              <a:rPr lang="en-US" sz="1400" dirty="0" err="1">
                <a:solidFill>
                  <a:srgbClr val="004360"/>
                </a:solidFill>
              </a:rPr>
              <a:t>filebeat</a:t>
            </a:r>
            <a:r>
              <a:rPr lang="en-US" sz="1400" dirty="0">
                <a:solidFill>
                  <a:srgbClr val="004360"/>
                </a:solidFill>
              </a:rPr>
              <a:t>)</a:t>
            </a:r>
          </a:p>
        </p:txBody>
      </p:sp>
      <p:sp>
        <p:nvSpPr>
          <p:cNvPr id="14" name="Content Placeholder 1"/>
          <p:cNvSpPr txBox="1">
            <a:spLocks/>
          </p:cNvSpPr>
          <p:nvPr/>
        </p:nvSpPr>
        <p:spPr>
          <a:xfrm>
            <a:off x="5240593" y="3802996"/>
            <a:ext cx="3697675" cy="811631"/>
          </a:xfrm>
          <a:prstGeom prst="rect">
            <a:avLst/>
          </a:prstGeom>
          <a:noFill/>
          <a:ln>
            <a:noFill/>
          </a:ln>
        </p:spPr>
        <p:txBody>
          <a:bodyPr lIns="59850" tIns="59850" rIns="59850" bIns="59850" anchor="t" anchorCtr="0">
            <a:normAutofit lnSpcReduction="10000"/>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rtl val="0"/>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rtl val="0"/>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rtl val="0"/>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9pPr>
          </a:lstStyle>
          <a:p>
            <a:pPr marL="0" indent="0">
              <a:buFont typeface="Arial"/>
              <a:buNone/>
            </a:pPr>
            <a:r>
              <a:rPr lang="en-US" b="1" dirty="0"/>
              <a:t>Web User Interface (Web-UI)</a:t>
            </a:r>
          </a:p>
          <a:p>
            <a:pPr marL="171450" lvl="1">
              <a:spcBef>
                <a:spcPts val="750"/>
              </a:spcBef>
            </a:pPr>
            <a:r>
              <a:rPr lang="en-US" sz="1500" dirty="0">
                <a:solidFill>
                  <a:srgbClr val="004360"/>
                </a:solidFill>
              </a:rPr>
              <a:t>Allows real-time visualization </a:t>
            </a:r>
            <a:br>
              <a:rPr lang="en-US" sz="1500" dirty="0">
                <a:solidFill>
                  <a:srgbClr val="004360"/>
                </a:solidFill>
              </a:rPr>
            </a:br>
            <a:r>
              <a:rPr lang="en-US" sz="1500" dirty="0">
                <a:solidFill>
                  <a:srgbClr val="004360"/>
                </a:solidFill>
              </a:rPr>
              <a:t>options</a:t>
            </a:r>
          </a:p>
        </p:txBody>
      </p:sp>
      <p:pic>
        <p:nvPicPr>
          <p:cNvPr id="1026" name="Picture 2" descr="https://lh4.googleusercontent.com/QiCAOLv8DwNLhuGMr3SGuFjazgUpggKIP8Hxb4HK5OK5qs_k8bI8ABDN1PnKTZ2VpD5SNrOZOVLOjK8WwLP0OCzeJntIiay4OwL-m59pvaRzsXJtxaNdDdqRmnVW1PnottfWQOFU">
            <a:extLst>
              <a:ext uri="{FF2B5EF4-FFF2-40B4-BE49-F238E27FC236}">
                <a16:creationId xmlns:a16="http://schemas.microsoft.com/office/drawing/2014/main" id="{C0AE9FFB-8BD0-4D8E-B778-13BA3392E1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32" y="922128"/>
            <a:ext cx="5067300" cy="3609975"/>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1"/>
          <p:cNvSpPr txBox="1">
            <a:spLocks/>
          </p:cNvSpPr>
          <p:nvPr/>
        </p:nvSpPr>
        <p:spPr>
          <a:xfrm>
            <a:off x="2649028" y="4206290"/>
            <a:ext cx="3181352" cy="937210"/>
          </a:xfrm>
          <a:prstGeom prst="rect">
            <a:avLst/>
          </a:prstGeom>
          <a:noFill/>
          <a:ln>
            <a:noFill/>
          </a:ln>
        </p:spPr>
        <p:txBody>
          <a:bodyPr lIns="59850" tIns="59850" rIns="59850" bIns="59850"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rtl val="0"/>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rtl val="0"/>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rtl val="0"/>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rtl val="0"/>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rtl val="0"/>
              </a:defRPr>
            </a:lvl9pPr>
          </a:lstStyle>
          <a:p>
            <a:pPr marL="171450" lvl="1">
              <a:spcBef>
                <a:spcPts val="750"/>
              </a:spcBef>
            </a:pPr>
            <a:endParaRPr lang="en-GB" sz="1400" dirty="0"/>
          </a:p>
        </p:txBody>
      </p:sp>
    </p:spTree>
    <p:extLst>
      <p:ext uri="{BB962C8B-B14F-4D97-AF65-F5344CB8AC3E}">
        <p14:creationId xmlns:p14="http://schemas.microsoft.com/office/powerpoint/2010/main" val="450297928"/>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err="1"/>
              <a:t>WiFiMon</a:t>
            </a:r>
            <a:r>
              <a:rPr lang="en-GB" dirty="0"/>
              <a:t> </a:t>
            </a:r>
            <a:r>
              <a:rPr lang="mr-IN" dirty="0"/>
              <a:t>–</a:t>
            </a:r>
            <a:r>
              <a:rPr lang="en-GB" dirty="0"/>
              <a:t> Data Flow </a:t>
            </a:r>
          </a:p>
        </p:txBody>
      </p:sp>
      <p:pic>
        <p:nvPicPr>
          <p:cNvPr id="3" name="Picture 2" descr="A close up of text on a white background&#10;&#10;Description automatically generated">
            <a:extLst>
              <a:ext uri="{FF2B5EF4-FFF2-40B4-BE49-F238E27FC236}">
                <a16:creationId xmlns:a16="http://schemas.microsoft.com/office/drawing/2014/main" id="{2AEF4EE8-D022-4AB5-B0A4-7CD396F8C9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785" y="874088"/>
            <a:ext cx="5954005" cy="4269411"/>
          </a:xfrm>
          <a:prstGeom prst="rect">
            <a:avLst/>
          </a:prstGeom>
        </p:spPr>
      </p:pic>
    </p:spTree>
    <p:extLst>
      <p:ext uri="{BB962C8B-B14F-4D97-AF65-F5344CB8AC3E}">
        <p14:creationId xmlns:p14="http://schemas.microsoft.com/office/powerpoint/2010/main" val="401441252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F0D53517-DC4C-42F8-B944-CCCDD25CB36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5273F204-CA29-4970-A291-96C38A254A9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4F2CA9C0-1B7A-4C8E-87BD-92F52FBB38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5DF69F43CB98A54AABA1C85F82872C45" ma:contentTypeVersion="1" ma:contentTypeDescription="Upload an image." ma:contentTypeScope="" ma:versionID="019e18711eaed5d6f3bcaf5b1d78a9c5">
  <xsd:schema xmlns:xsd="http://www.w3.org/2001/XMLSchema" xmlns:xs="http://www.w3.org/2001/XMLSchema" xmlns:p="http://schemas.microsoft.com/office/2006/metadata/properties" xmlns:ns1="http://schemas.microsoft.com/sharepoint/v3" xmlns:ns2="61398B23-CBA4-4B6F-9ECD-2E8BC27E9AD1" xmlns:ns3="http://schemas.microsoft.com/sharepoint/v3/fields" targetNamespace="http://schemas.microsoft.com/office/2006/metadata/properties" ma:root="true" ma:fieldsID="c0e93fca92e3fe9ba3fae37c3982f8ed" ns1:_="" ns2:_="" ns3:_="">
    <xsd:import namespace="http://schemas.microsoft.com/sharepoint/v3"/>
    <xsd:import namespace="61398B23-CBA4-4B6F-9ECD-2E8BC27E9AD1"/>
    <xsd:import namespace="http://schemas.microsoft.com/sharepoint/v3/fields"/>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 Path" ma:hidden="true" ma:list="Docs" ma:internalName="FileRef" ma:readOnly="true" ma:showField="FullUrl">
      <xsd:simpleType>
        <xsd:restriction base="dms:Lookup"/>
      </xsd:simpleType>
    </xsd:element>
    <xsd:element name="File_x0020_Type" ma:index="9" nillable="true" ma:displayName="File Type" ma:hidden="true" ma:internalName="File_x0020_Type" ma:readOnly="true">
      <xsd:simpleType>
        <xsd:restriction base="dms:Text"/>
      </xsd:simpleType>
    </xsd:element>
    <xsd:element name="HTML_x0020_File_x0020_Type" ma:index="10" nillable="true" ma:displayName="HTML File Type" ma:hidden="true" ma:internalName="HTML_x0020_File_x0020_Type" ma:readOnly="true">
      <xsd:simpleType>
        <xsd:restriction base="dms:Text"/>
      </xsd:simpleType>
    </xsd:element>
    <xsd:element name="FSObjType" ma:index="11" nillable="true" ma:displayName="Item Type" ma:hidden="true" ma:list="Docs" ma:internalName="FSObjType" ma:readOnly="true" ma:showField="FSType">
      <xsd:simpleType>
        <xsd:restriction base="dms:Lookup"/>
      </xsd:simpleType>
    </xsd:element>
    <xsd:element name="PublishingStartDate" ma:index="27" nillable="true" ma:displayName="Scheduling Start Date" ma:description="" ma:hidden="true" ma:internalName="PublishingStartDate">
      <xsd:simpleType>
        <xsd:restriction base="dms:Unknown"/>
      </xsd:simpleType>
    </xsd:element>
    <xsd:element name="PublishingExpirationDate" ma:index="28"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1398B23-CBA4-4B6F-9ECD-2E8BC27E9AD1" elementFormDefault="qualified">
    <xsd:import namespace="http://schemas.microsoft.com/office/2006/documentManagement/types"/>
    <xsd:import namespace="http://schemas.microsoft.com/office/infopath/2007/PartnerControls"/>
    <xsd:element name="ThumbnailExists" ma:index="18" nillable="true" ma:displayName="Thumbnail Exists" ma:default="FALSE" ma:hidden="true" ma:internalName="ThumbnailExists" ma:readOnly="true">
      <xsd:simpleType>
        <xsd:restriction base="dms:Boolean"/>
      </xsd:simpleType>
    </xsd:element>
    <xsd:element name="PreviewExists" ma:index="19" nillable="true" ma:displayName="Preview Exists" ma:default="FALSE" ma:hidden="true" ma:internalName="PreviewExists" ma:readOnly="true">
      <xsd:simpleType>
        <xsd:restriction base="dms:Boolean"/>
      </xsd:simpleType>
    </xsd:element>
    <xsd:element name="ImageWidth" ma:index="20" nillable="true" ma:displayName="Width" ma:internalName="ImageWidth" ma:readOnly="true">
      <xsd:simpleType>
        <xsd:restriction base="dms:Unknown"/>
      </xsd:simpleType>
    </xsd:element>
    <xsd:element name="ImageHeight" ma:index="22" nillable="true" ma:displayName="Height" ma:internalName="ImageHeight" ma:readOnly="true">
      <xsd:simpleType>
        <xsd:restriction base="dms:Unknown"/>
      </xsd:simpleType>
    </xsd:element>
    <xsd:element name="ImageCreateDate" ma:index="25"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23"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ImageCreateDate xmlns="61398B23-CBA4-4B6F-9ECD-2E8BC27E9AD1" xsi:nil="true"/>
    <wic_System_Copyright xmlns="http://schemas.microsoft.com/sharepoint/v3/fields" xsi:nil="true"/>
  </documentManagement>
</p:properties>
</file>

<file path=customXml/itemProps1.xml><?xml version="1.0" encoding="utf-8"?>
<ds:datastoreItem xmlns:ds="http://schemas.openxmlformats.org/officeDocument/2006/customXml" ds:itemID="{E13703D1-CB15-4512-8FFE-7DBF248018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1398B23-CBA4-4B6F-9ECD-2E8BC27E9AD1"/>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59AA3960-760A-4B61-8C8B-DBF90F37C8C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1398B23-CBA4-4B6F-9ECD-2E8BC27E9AD1"/>
    <ds:schemaRef ds:uri="http://schemas.microsoft.com/sharepoint/v3"/>
    <ds:schemaRef ds:uri="http://schemas.microsoft.com/sharepoint/v3/field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GÉANT Presentation Template - January 2019</Template>
  <TotalTime>32002</TotalTime>
  <Words>2966</Words>
  <Application>Microsoft Office PowerPoint</Application>
  <PresentationFormat>On-screen Show (16:9)</PresentationFormat>
  <Paragraphs>368</Paragraphs>
  <Slides>29</Slides>
  <Notes>28</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Arial</vt:lpstr>
      <vt:lpstr>Calibri</vt:lpstr>
      <vt:lpstr>Calibri Light</vt:lpstr>
      <vt:lpstr>Custom Design</vt:lpstr>
      <vt:lpstr>1_Custom Design</vt:lpstr>
      <vt:lpstr>Office Theme</vt:lpstr>
      <vt:lpstr>PowerPoint Presentation</vt:lpstr>
      <vt:lpstr>Outline</vt:lpstr>
      <vt:lpstr>Mobile Crowd Sensing Systems </vt:lpstr>
      <vt:lpstr>WiFiMon Concept – Modules </vt:lpstr>
      <vt:lpstr>Introduction WiFiMon </vt:lpstr>
      <vt:lpstr>WiFiMon - Problem statement</vt:lpstr>
      <vt:lpstr>WiFiMon Process </vt:lpstr>
      <vt:lpstr>WiFiMon Architecture</vt:lpstr>
      <vt:lpstr>WiFiMon – Data Flow </vt:lpstr>
      <vt:lpstr>WiFiMon – eduroam enabled WiFi Infrastructure: Walk Through </vt:lpstr>
      <vt:lpstr>WiFiMon - Performing / Storing measurements</vt:lpstr>
      <vt:lpstr>WiFiMon - How we manage/correlate performance data</vt:lpstr>
      <vt:lpstr>WiFiMon - Web-UI (overview tab)</vt:lpstr>
      <vt:lpstr>WiFiMon - Web-UI (timeseries tab)</vt:lpstr>
      <vt:lpstr>WiFiMon - Web-UI (maps tab)</vt:lpstr>
      <vt:lpstr>WiFiMon Concept - Overview</vt:lpstr>
      <vt:lpstr>WiFiMon - Mobile App Architecture  - Description </vt:lpstr>
      <vt:lpstr>WiFiMon - Mobile App Architecture – Building Blocks</vt:lpstr>
      <vt:lpstr>WiFiMon - Mobile App Measurement Process </vt:lpstr>
      <vt:lpstr>WCsPMV Concept - Overview</vt:lpstr>
      <vt:lpstr>WiFiMon – Hybrid Approach</vt:lpstr>
      <vt:lpstr>WiFiMon – HW Probe setup steps</vt:lpstr>
      <vt:lpstr>WiFiMon Concept - Overview</vt:lpstr>
      <vt:lpstr>WiFiMon – Security and Privacy</vt:lpstr>
      <vt:lpstr>WiFiMon Concept - Overview</vt:lpstr>
      <vt:lpstr>WiFiMon End-User Meeting – Discussion</vt:lpstr>
      <vt:lpstr>WiFiMon - Dissemination</vt:lpstr>
      <vt:lpstr>Conclusions and future work</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ΚΟΚΚΙΝΟΣ ΒΑΣΙΛΕΙΟΣ</cp:lastModifiedBy>
  <cp:revision>283</cp:revision>
  <cp:lastPrinted>2017-09-19T07:49:31Z</cp:lastPrinted>
  <dcterms:created xsi:type="dcterms:W3CDTF">2015-04-29T14:13:57Z</dcterms:created>
  <dcterms:modified xsi:type="dcterms:W3CDTF">2019-06-11T12:12:49Z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0x0101009148F5A04DDD49CBA7127AADA5FB792B00AADE34325A8B49CDA8BB4DB53328F214005DF69F43CB98A54AABA1C85F82872C45</vt:lpwstr>
  </property>
</Properties>
</file>