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21"/>
  </p:notesMasterIdLst>
  <p:handoutMasterIdLst>
    <p:handoutMasterId r:id="rId22"/>
  </p:handoutMasterIdLst>
  <p:sldIdLst>
    <p:sldId id="316" r:id="rId6"/>
    <p:sldId id="294" r:id="rId7"/>
    <p:sldId id="498" r:id="rId8"/>
    <p:sldId id="506" r:id="rId9"/>
    <p:sldId id="503" r:id="rId10"/>
    <p:sldId id="505" r:id="rId11"/>
    <p:sldId id="542" r:id="rId12"/>
    <p:sldId id="535" r:id="rId13"/>
    <p:sldId id="536" r:id="rId14"/>
    <p:sldId id="537" r:id="rId15"/>
    <p:sldId id="539" r:id="rId16"/>
    <p:sldId id="544" r:id="rId17"/>
    <p:sldId id="543" r:id="rId18"/>
    <p:sldId id="541" r:id="rId19"/>
    <p:sldId id="28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F5E"/>
    <a:srgbClr val="F83E54"/>
    <a:srgbClr val="FFC000"/>
    <a:srgbClr val="124E6A"/>
    <a:srgbClr val="267296"/>
    <a:srgbClr val="C0425A"/>
    <a:srgbClr val="5D9CD5"/>
    <a:srgbClr val="0A597C"/>
    <a:srgbClr val="88B6E0"/>
    <a:srgbClr val="3B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72321" autoAdjust="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58" d="100"/>
          <a:sy n="58" d="100"/>
        </p:scale>
        <p:origin x="323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GN4-3 / GN4-3N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02A7-F6EB-452A-B0EC-B49150E67E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3C2CD-AC35-4222-88A9-014A2247C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FDBA-CF28-4DB5-A74A-87332A40D7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07/02/2020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61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796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999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483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5455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072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399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Generic statement: </a:t>
            </a:r>
          </a:p>
          <a:p>
            <a:pPr marL="171450" indent="-171450">
              <a:buFont typeface="Arial" charset="0"/>
              <a:buChar char="•"/>
            </a:pPr>
            <a:r>
              <a:rPr lang="en-GB" dirty="0"/>
              <a:t>Gather data from multiple sources, </a:t>
            </a:r>
          </a:p>
          <a:p>
            <a:pPr marL="171450" indent="-171450">
              <a:buFont typeface="Arial" charset="0"/>
              <a:buChar char="•"/>
            </a:pPr>
            <a:r>
              <a:rPr lang="en-GB" dirty="0"/>
              <a:t>Browser based measurement</a:t>
            </a:r>
            <a:r>
              <a:rPr lang="en-GB" baseline="0" dirty="0"/>
              <a:t> i</a:t>
            </a:r>
            <a:r>
              <a:rPr lang="en-GB" dirty="0"/>
              <a:t>n</a:t>
            </a:r>
            <a:r>
              <a:rPr lang="en-GB" baseline="0" dirty="0"/>
              <a:t> addition to traditional monitoring</a:t>
            </a:r>
          </a:p>
          <a:p>
            <a:pPr marL="171450" indent="-171450">
              <a:buFont typeface="Arial" charset="0"/>
              <a:buChar char="•"/>
            </a:pPr>
            <a:r>
              <a:rPr lang="en-GB" baseline="0" dirty="0"/>
              <a:t>Extract Data: Accurate enough so that we can propagate a “Performance statement for a </a:t>
            </a:r>
            <a:r>
              <a:rPr lang="en-GB" baseline="0" dirty="0" err="1"/>
              <a:t>WiFi</a:t>
            </a:r>
            <a:r>
              <a:rPr lang="en-GB" baseline="0" dirty="0"/>
              <a:t> campus”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502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316" y="4400601"/>
            <a:ext cx="5487379" cy="3600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noProof="0" dirty="0"/>
              <a:t>The aim of our approach is to record network performance measurements by using collected raw data (data source) on </a:t>
            </a:r>
            <a:r>
              <a:rPr lang="en-GB" baseline="0" noProof="0" dirty="0" err="1"/>
              <a:t>WiFi</a:t>
            </a:r>
            <a:r>
              <a:rPr lang="en-GB" baseline="0" noProof="0" dirty="0"/>
              <a:t> and to visualize them. </a:t>
            </a:r>
            <a:r>
              <a:rPr lang="en-GB" noProof="0" dirty="0"/>
              <a:t>Temporary</a:t>
            </a:r>
            <a:r>
              <a:rPr lang="en-GB" baseline="0" noProof="0" dirty="0"/>
              <a:t> Data – Raw data from the data source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Persistent Data – Correlated data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==========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Only correlated data will be stored and analysed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Mobility prediction and focus is possible, so the correlation with the AP helps us to provide a localized statement to the network performance. 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==========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The Web-User Interface is the Network Administrators view, about their own data. In our concept use Kibana (for visualization) and Elasticsearch (as a DB). 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It is worth mentioning that previous </a:t>
            </a:r>
            <a:r>
              <a:rPr lang="en-GB" baseline="0" noProof="0" dirty="0" err="1"/>
              <a:t>WiFiMon</a:t>
            </a:r>
            <a:r>
              <a:rPr lang="en-GB" baseline="0" noProof="0" dirty="0"/>
              <a:t> versions used Grafana/</a:t>
            </a:r>
            <a:r>
              <a:rPr lang="en-GB" baseline="0" noProof="0" dirty="0" err="1"/>
              <a:t>InfluxDB</a:t>
            </a:r>
            <a:r>
              <a:rPr lang="en-GB" baseline="0" noProof="0" dirty="0"/>
              <a:t> and </a:t>
            </a:r>
            <a:r>
              <a:rPr lang="en-GB" baseline="0" noProof="0" dirty="0" err="1"/>
              <a:t>PostGresql</a:t>
            </a:r>
            <a:endParaRPr lang="en-GB" baseline="0" noProof="0" dirty="0"/>
          </a:p>
          <a:p>
            <a:pPr lvl="0">
              <a:spcBef>
                <a:spcPts val="0"/>
              </a:spcBef>
              <a:buNone/>
            </a:pPr>
            <a:endParaRPr lang="en-GB" baseline="0" noProof="0" dirty="0"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the 2</a:t>
            </a:r>
            <a:r>
              <a:rPr lang="en-US" baseline="30000" dirty="0"/>
              <a:t>nd</a:t>
            </a:r>
            <a:r>
              <a:rPr lang="en-US" dirty="0"/>
              <a:t> step -  performing and storing of measurements at the database:</a:t>
            </a:r>
          </a:p>
          <a:p>
            <a:r>
              <a:rPr lang="en-US" dirty="0"/>
              <a:t>Per</a:t>
            </a:r>
            <a:r>
              <a:rPr lang="en-US" baseline="0" dirty="0"/>
              <a:t> configuration: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Sub-Net defined =&gt; Measurements only from the sub-nets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Check is Cookie set, YES/NO =&gt; Expiration time after the measurements done </a:t>
            </a:r>
            <a:r>
              <a:rPr lang="mr-IN" baseline="0" dirty="0"/>
              <a:t>–</a:t>
            </a:r>
            <a:r>
              <a:rPr lang="en-US" baseline="0" dirty="0"/>
              <a:t> 1.5’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152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72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020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316" y="4400601"/>
            <a:ext cx="5487379" cy="3600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What we see on the picture: You have end-user devices with laptops, </a:t>
            </a:r>
            <a:r>
              <a:rPr lang="en-GB" baseline="0" noProof="0" dirty="0" err="1"/>
              <a:t>smartdevices</a:t>
            </a:r>
            <a:r>
              <a:rPr lang="en-GB" baseline="0" noProof="0" dirty="0"/>
              <a:t> and </a:t>
            </a:r>
            <a:r>
              <a:rPr lang="en-GB" baseline="0" noProof="0" dirty="0" err="1"/>
              <a:t>Hwprobes</a:t>
            </a:r>
            <a:r>
              <a:rPr lang="en-GB" baseline="0" noProof="0" dirty="0"/>
              <a:t> in our case </a:t>
            </a:r>
            <a:r>
              <a:rPr lang="en-GB" baseline="0" noProof="0" dirty="0" err="1"/>
              <a:t>RasPi</a:t>
            </a:r>
            <a:r>
              <a:rPr lang="en-GB" baseline="0" noProof="0" dirty="0"/>
              <a:t> on the </a:t>
            </a:r>
            <a:r>
              <a:rPr lang="en-GB" baseline="0" noProof="0" dirty="0" err="1"/>
              <a:t>WiFi</a:t>
            </a:r>
            <a:r>
              <a:rPr lang="en-GB" baseline="0" noProof="0" dirty="0"/>
              <a:t>-Network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Webserver / </a:t>
            </a:r>
            <a:r>
              <a:rPr lang="en-GB" baseline="0" noProof="0" dirty="0" err="1"/>
              <a:t>WiFiMon</a:t>
            </a:r>
            <a:r>
              <a:rPr lang="en-GB" baseline="0" noProof="0" dirty="0"/>
              <a:t> Prob Server / </a:t>
            </a:r>
            <a:r>
              <a:rPr lang="en-GB" baseline="0" noProof="0" dirty="0" err="1"/>
              <a:t>WiFiMon</a:t>
            </a:r>
            <a:r>
              <a:rPr lang="en-GB" baseline="0" noProof="0" dirty="0"/>
              <a:t> Analysis Server. </a:t>
            </a:r>
          </a:p>
          <a:p>
            <a:pPr lvl="0">
              <a:spcBef>
                <a:spcPts val="0"/>
              </a:spcBef>
              <a:buNone/>
            </a:pPr>
            <a:endParaRPr lang="en-GB" baseline="0" noProof="0" dirty="0"/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As a pre-process we have the </a:t>
            </a:r>
            <a:r>
              <a:rPr lang="en-GB" baseline="0" noProof="0" dirty="0" err="1"/>
              <a:t>authN</a:t>
            </a:r>
            <a:r>
              <a:rPr lang="en-GB" baseline="0" noProof="0" dirty="0"/>
              <a:t>/Z on a IEEE802.1X/Radius which comes up with IDP/SP Radius Logs. 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To guaranty the Radius privacy (schematically shown in the next slide) a </a:t>
            </a:r>
            <a:r>
              <a:rPr lang="en-GB" baseline="0" noProof="0" dirty="0" err="1"/>
              <a:t>Filebeat</a:t>
            </a:r>
            <a:r>
              <a:rPr lang="en-GB" baseline="0" noProof="0" dirty="0"/>
              <a:t> agent is install for filtering 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the RADIUS logs and Location information according our specification – This data will be </a:t>
            </a:r>
            <a:r>
              <a:rPr lang="en-GB" baseline="0" noProof="0" dirty="0" err="1"/>
              <a:t>feeded</a:t>
            </a:r>
            <a:r>
              <a:rPr lang="en-GB" baseline="0" noProof="0" dirty="0"/>
              <a:t> to Logstash, encrypted and 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sent to the Elasticsearch for indexing. </a:t>
            </a:r>
          </a:p>
          <a:p>
            <a:pPr lvl="0">
              <a:spcBef>
                <a:spcPts val="0"/>
              </a:spcBef>
              <a:buNone/>
            </a:pPr>
            <a:endParaRPr lang="en-GB" baseline="0" noProof="0" dirty="0"/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In the </a:t>
            </a:r>
            <a:r>
              <a:rPr lang="en-GB" baseline="0" noProof="0" dirty="0" err="1"/>
              <a:t>Perfomance</a:t>
            </a:r>
            <a:r>
              <a:rPr lang="en-GB" baseline="0" noProof="0" dirty="0"/>
              <a:t> Data Process the JS will be fetched and template triggered to measure throughput (Up/</a:t>
            </a:r>
            <a:r>
              <a:rPr lang="en-GB" baseline="0" noProof="0" dirty="0" err="1"/>
              <a:t>Donload</a:t>
            </a:r>
            <a:r>
              <a:rPr lang="en-GB" baseline="0" noProof="0" dirty="0"/>
              <a:t> speed) and </a:t>
            </a:r>
          </a:p>
          <a:p>
            <a:pPr lvl="0">
              <a:spcBef>
                <a:spcPts val="0"/>
              </a:spcBef>
              <a:buNone/>
            </a:pPr>
            <a:r>
              <a:rPr lang="en-GB" baseline="0" noProof="0" dirty="0"/>
              <a:t>Latency (Ping) – Instance of implemented JS and Template (</a:t>
            </a:r>
            <a:r>
              <a:rPr lang="en-GB" baseline="0" noProof="0" dirty="0" err="1"/>
              <a:t>NetTest</a:t>
            </a:r>
            <a:r>
              <a:rPr lang="en-GB" baseline="0" noProof="0" dirty="0"/>
              <a:t>, Boomerang, HTML) could be on one instance.  </a:t>
            </a:r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7446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712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Name,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WP1: Work Package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D143F2-E706-4718-BDE8-C7C989B63E2E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680171-EEFC-4934-83A0-4C8DD61EF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4FE3B1C-616E-4BE3-967B-B786478ADA6A}"/>
              </a:ext>
            </a:extLst>
          </p:cNvPr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FF05F0-1384-4AC7-BC0D-37548A3119D2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0614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766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82" r:id="rId3"/>
    <p:sldLayoutId id="2147483674" r:id="rId4"/>
    <p:sldLayoutId id="2147483683" r:id="rId5"/>
    <p:sldLayoutId id="2147483681" r:id="rId6"/>
    <p:sldLayoutId id="2147483691" r:id="rId7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16689" y="1218190"/>
            <a:ext cx="9144754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WiFiMon: Overview &amp; Results from Symposium Pilot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1414" y="1791582"/>
            <a:ext cx="4796691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err="1">
                <a:solidFill>
                  <a:schemeClr val="bg1"/>
                </a:solidFill>
                <a:latin typeface="+mn-lt"/>
              </a:rPr>
              <a:t>Pavle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+mn-lt"/>
              </a:rPr>
              <a:t>Vuletić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b="1" dirty="0" err="1">
                <a:solidFill>
                  <a:schemeClr val="bg1"/>
                </a:solidFill>
                <a:latin typeface="+mn-lt"/>
              </a:rPr>
              <a:t>UoB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/AMRES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Kurt Baumann, SWITCH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Nikos Kostopoulos, NTUA/GRNET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24643" y="3210065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Network Monitoring Session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Ljubljana, Slovenia </a:t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dirty="0">
                <a:solidFill>
                  <a:schemeClr val="bg1"/>
                </a:solidFill>
                <a:latin typeface="+mn-lt"/>
              </a:rPr>
              <a:t>4-5 February 2020 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D117E-AC2F-5A42-9DD8-A3B2DFA42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GRAND UNION HALL – Probe 2 (next to stage) &amp; </a:t>
            </a:r>
            <a:br>
              <a:rPr lang="de-DE" dirty="0"/>
            </a:br>
            <a:r>
              <a:rPr lang="de-DE" dirty="0"/>
              <a:t>			  Probe 5 (back entrance)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DE274C-68D0-4C41-8BE8-036CB4D9DF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84" y="1430940"/>
            <a:ext cx="4987816" cy="37938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03270D-11AB-F549-B67C-F239AFA2BC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660" y="1398312"/>
            <a:ext cx="6180166" cy="37938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228E27-CA6C-5A4B-980F-880D29AE5B4C}"/>
              </a:ext>
            </a:extLst>
          </p:cNvPr>
          <p:cNvSpPr txBox="1"/>
          <p:nvPr/>
        </p:nvSpPr>
        <p:spPr>
          <a:xfrm>
            <a:off x="97655" y="5048620"/>
            <a:ext cx="976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WiFiMon can detect WiFi performance degradation</a:t>
            </a:r>
          </a:p>
          <a:p>
            <a:r>
              <a:rPr lang="de-DE" dirty="0"/>
              <a:t>      Opening Plenary between 9:00 – 10:15</a:t>
            </a:r>
            <a:br>
              <a:rPr lang="de-DE" dirty="0"/>
            </a:br>
            <a:r>
              <a:rPr lang="de-DE" dirty="0"/>
              <a:t>      People gathering for evening sessions and plenary in the Hall between 14:00 – 17:00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Both probes in the room follow the same patterns in WiFi performance drops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DDFB0F8-EBE9-AC4A-A8CC-3EA69B8D1480}"/>
              </a:ext>
            </a:extLst>
          </p:cNvPr>
          <p:cNvSpPr/>
          <p:nvPr/>
        </p:nvSpPr>
        <p:spPr>
          <a:xfrm>
            <a:off x="9982876" y="55241"/>
            <a:ext cx="244337" cy="3130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6FE7476-C926-3C43-9FCF-78D28447FD8B}"/>
              </a:ext>
            </a:extLst>
          </p:cNvPr>
          <p:cNvSpPr/>
          <p:nvPr/>
        </p:nvSpPr>
        <p:spPr>
          <a:xfrm>
            <a:off x="9982875" y="662178"/>
            <a:ext cx="244337" cy="3130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E1BBF6-37CF-CE48-8244-1713795558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694" y="0"/>
            <a:ext cx="2676521" cy="1665831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1AECC8BC-07BE-F04F-B85E-78D034465171}"/>
              </a:ext>
            </a:extLst>
          </p:cNvPr>
          <p:cNvSpPr/>
          <p:nvPr/>
        </p:nvSpPr>
        <p:spPr>
          <a:xfrm>
            <a:off x="9937615" y="73923"/>
            <a:ext cx="334856" cy="3549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A56897-3674-8D4E-8E89-25F8609AE2BF}"/>
              </a:ext>
            </a:extLst>
          </p:cNvPr>
          <p:cNvSpPr/>
          <p:nvPr/>
        </p:nvSpPr>
        <p:spPr>
          <a:xfrm>
            <a:off x="9937615" y="738158"/>
            <a:ext cx="334856" cy="3549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69356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A219-B322-D746-A637-C58B5E835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1st Floor </a:t>
            </a:r>
            <a:r>
              <a:rPr lang="de-DE" dirty="0" err="1"/>
              <a:t>Balcony</a:t>
            </a:r>
            <a:r>
              <a:rPr lang="de-DE" dirty="0"/>
              <a:t> - HW Probe 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F6A7BB-109B-E34E-8EC7-512205452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25" y="1371207"/>
            <a:ext cx="7310841" cy="41155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54F3C0-0D1D-3E43-94F1-92317DE3D1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95" y="0"/>
            <a:ext cx="2766646" cy="2074985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BC1B46B-E307-FD4A-98D0-542729D16B22}"/>
              </a:ext>
            </a:extLst>
          </p:cNvPr>
          <p:cNvSpPr/>
          <p:nvPr/>
        </p:nvSpPr>
        <p:spPr>
          <a:xfrm>
            <a:off x="9720775" y="1028700"/>
            <a:ext cx="451925" cy="483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48D627-383D-1C45-8BA6-F8F5A3CE84AE}"/>
              </a:ext>
            </a:extLst>
          </p:cNvPr>
          <p:cNvSpPr txBox="1"/>
          <p:nvPr/>
        </p:nvSpPr>
        <p:spPr>
          <a:xfrm>
            <a:off x="454525" y="5486793"/>
            <a:ext cx="7962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WiFi performance drops during opening and evening plenaries</a:t>
            </a:r>
          </a:p>
        </p:txBody>
      </p:sp>
    </p:spTree>
    <p:extLst>
      <p:ext uri="{BB962C8B-B14F-4D97-AF65-F5344CB8AC3E}">
        <p14:creationId xmlns:p14="http://schemas.microsoft.com/office/powerpoint/2010/main" val="1640309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BDAD7-C6C0-EA40-800B-D81C5DB9B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Crowdsourced Measurements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6E29C1-3AC4-4104-88CD-D1DA7BE45C6A}"/>
              </a:ext>
            </a:extLst>
          </p:cNvPr>
          <p:cNvSpPr txBox="1"/>
          <p:nvPr/>
        </p:nvSpPr>
        <p:spPr>
          <a:xfrm>
            <a:off x="306734" y="5595228"/>
            <a:ext cx="7962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Crowdsourced measurements follow the same trends with deterministic 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Presumably, people visit the Symposium agenda when the new sessions start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C05F6C-B857-46B8-8008-482E53547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88" y="1450569"/>
            <a:ext cx="8244320" cy="414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26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82B79-444E-424A-9D47-4ABB17300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with Wireless Metrics from HW Probes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9BD7847-B40A-4B69-9D87-CB8A580F4C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05162"/>
              </p:ext>
            </p:extLst>
          </p:nvPr>
        </p:nvGraphicFramePr>
        <p:xfrm>
          <a:off x="1553593" y="1553593"/>
          <a:ext cx="7750206" cy="3158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7720">
                  <a:extLst>
                    <a:ext uri="{9D8B030D-6E8A-4147-A177-3AD203B41FA5}">
                      <a16:colId xmlns:a16="http://schemas.microsoft.com/office/drawing/2014/main" val="2990204908"/>
                    </a:ext>
                  </a:extLst>
                </a:gridCol>
                <a:gridCol w="741035">
                  <a:extLst>
                    <a:ext uri="{9D8B030D-6E8A-4147-A177-3AD203B41FA5}">
                      <a16:colId xmlns:a16="http://schemas.microsoft.com/office/drawing/2014/main" val="2230574423"/>
                    </a:ext>
                  </a:extLst>
                </a:gridCol>
                <a:gridCol w="874489">
                  <a:extLst>
                    <a:ext uri="{9D8B030D-6E8A-4147-A177-3AD203B41FA5}">
                      <a16:colId xmlns:a16="http://schemas.microsoft.com/office/drawing/2014/main" val="2163272292"/>
                    </a:ext>
                  </a:extLst>
                </a:gridCol>
                <a:gridCol w="888580">
                  <a:extLst>
                    <a:ext uri="{9D8B030D-6E8A-4147-A177-3AD203B41FA5}">
                      <a16:colId xmlns:a16="http://schemas.microsoft.com/office/drawing/2014/main" val="1564223376"/>
                    </a:ext>
                  </a:extLst>
                </a:gridCol>
                <a:gridCol w="890238">
                  <a:extLst>
                    <a:ext uri="{9D8B030D-6E8A-4147-A177-3AD203B41FA5}">
                      <a16:colId xmlns:a16="http://schemas.microsoft.com/office/drawing/2014/main" val="3617647209"/>
                    </a:ext>
                  </a:extLst>
                </a:gridCol>
                <a:gridCol w="1384261">
                  <a:extLst>
                    <a:ext uri="{9D8B030D-6E8A-4147-A177-3AD203B41FA5}">
                      <a16:colId xmlns:a16="http://schemas.microsoft.com/office/drawing/2014/main" val="4201000333"/>
                    </a:ext>
                  </a:extLst>
                </a:gridCol>
                <a:gridCol w="1312147">
                  <a:extLst>
                    <a:ext uri="{9D8B030D-6E8A-4147-A177-3AD203B41FA5}">
                      <a16:colId xmlns:a16="http://schemas.microsoft.com/office/drawing/2014/main" val="2066252425"/>
                    </a:ext>
                  </a:extLst>
                </a:gridCol>
                <a:gridCol w="921736">
                  <a:extLst>
                    <a:ext uri="{9D8B030D-6E8A-4147-A177-3AD203B41FA5}">
                      <a16:colId xmlns:a16="http://schemas.microsoft.com/office/drawing/2014/main" val="532991013"/>
                    </a:ext>
                  </a:extLst>
                </a:gridCol>
              </a:tblGrid>
              <a:tr h="967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HW Probe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Signal Level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Bit Rate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Link Quality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TX Strength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Download Throughput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(KBps)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Upload Throughput (</a:t>
                      </a:r>
                      <a:r>
                        <a:rPr lang="en-US" sz="1200" dirty="0" err="1">
                          <a:effectLst/>
                        </a:rPr>
                        <a:t>KBps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Ping Latency (msec)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8495559"/>
                  </a:ext>
                </a:extLst>
              </a:tr>
              <a:tr h="312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1000 - 3000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 – 1500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9313184"/>
                  </a:ext>
                </a:extLst>
              </a:tr>
              <a:tr h="312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 – 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 – 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5252195"/>
                  </a:ext>
                </a:extLst>
              </a:tr>
              <a:tr h="312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 – 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 – 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0722032"/>
                  </a:ext>
                </a:extLst>
              </a:tr>
              <a:tr h="312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 – 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 – 1500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2239578"/>
                  </a:ext>
                </a:extLst>
              </a:tr>
              <a:tr h="312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 – 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 – 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5043131"/>
                  </a:ext>
                </a:extLst>
              </a:tr>
              <a:tr h="312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 – 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 – 1500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9250041"/>
                  </a:ext>
                </a:extLst>
              </a:tr>
              <a:tr h="312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2000 -3000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1000 - 2000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495278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888BD99-23B9-4F8F-A1CE-3FF65625AAC2}"/>
              </a:ext>
            </a:extLst>
          </p:cNvPr>
          <p:cNvSpPr txBox="1"/>
          <p:nvPr/>
        </p:nvSpPr>
        <p:spPr>
          <a:xfrm>
            <a:off x="0" y="4840626"/>
            <a:ext cx="1051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Throughput measurements do not necessarily follow the trends or Wlan metrics</a:t>
            </a:r>
          </a:p>
          <a:p>
            <a:r>
              <a:rPr lang="de-DE" dirty="0"/>
              <a:t>      - HW Probe 1 has the best link quality, but lower throughput</a:t>
            </a:r>
            <a:br>
              <a:rPr lang="de-DE" dirty="0"/>
            </a:br>
            <a:r>
              <a:rPr lang="de-DE" dirty="0"/>
              <a:t>      - HW Probe 5 has lower link quality, but better throughputs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Deterministic and Crowdsources measurements are essential to reach conclusions about WiFi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774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DE6F5-D35B-3C46-89C9-A96D16256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Future Work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D55E7-9389-1141-85FC-6916A2100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sz="2800" dirty="0"/>
              <a:t>Test WiFiMon in Campus Networks</a:t>
            </a:r>
          </a:p>
          <a:p>
            <a:endParaRPr lang="de-DE" sz="2800" dirty="0"/>
          </a:p>
          <a:p>
            <a:r>
              <a:rPr lang="de-DE" sz="2800" dirty="0"/>
              <a:t>Push WiFiMon towards becoming a service</a:t>
            </a:r>
          </a:p>
          <a:p>
            <a:endParaRPr lang="de-DE" sz="2800" dirty="0"/>
          </a:p>
          <a:p>
            <a:r>
              <a:rPr lang="de-DE" sz="2800" dirty="0"/>
              <a:t>Combine measurements from multiple probes located in the same room</a:t>
            </a:r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767091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226246"/>
            <a:ext cx="5887731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dirty="0">
                <a:solidFill>
                  <a:schemeClr val="bg1"/>
                </a:solidFill>
                <a:latin typeface="+mn-lt"/>
              </a:rPr>
              <a:t>gn4-3-wp6-t3-wifimon@lists.geant.org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1459258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7936E2-00C5-470E-9013-2970A7B184F1}"/>
              </a:ext>
            </a:extLst>
          </p:cNvPr>
          <p:cNvSpPr txBox="1"/>
          <p:nvPr/>
        </p:nvSpPr>
        <p:spPr>
          <a:xfrm>
            <a:off x="7720555" y="5717297"/>
            <a:ext cx="4471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856726  (GN4-3).​​​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4E326B-BDC6-4E99-8A17-75DC9A3731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687" y="5771912"/>
            <a:ext cx="621727" cy="42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220264"/>
            <a:ext cx="12204706" cy="691605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8251" y="1059090"/>
            <a:ext cx="6976024" cy="5456010"/>
          </a:xfrm>
          <a:prstGeom prst="rect">
            <a:avLst/>
          </a:prstGeom>
          <a:solidFill>
            <a:srgbClr val="124E6A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58251" y="431776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82559" y="1690062"/>
            <a:ext cx="65554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000" b="1" dirty="0">
                <a:solidFill>
                  <a:schemeClr val="bg1"/>
                </a:solidFill>
              </a:rPr>
              <a:t>WiFiMon Overview</a:t>
            </a:r>
            <a:endParaRPr lang="en-GB" sz="2000" dirty="0">
              <a:solidFill>
                <a:schemeClr val="bg1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000" b="1" dirty="0">
                <a:solidFill>
                  <a:schemeClr val="bg1"/>
                </a:solidFill>
              </a:rPr>
              <a:t>Introduction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000" b="1" dirty="0">
                <a:solidFill>
                  <a:schemeClr val="bg1"/>
                </a:solidFill>
              </a:rPr>
              <a:t>Data Flow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000" b="1" dirty="0">
                <a:solidFill>
                  <a:schemeClr val="bg1"/>
                </a:solidFill>
              </a:rPr>
              <a:t>Data Collection Technology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000" b="1" dirty="0">
                <a:solidFill>
                  <a:schemeClr val="bg1"/>
                </a:solidFill>
              </a:rPr>
              <a:t>Hardware Probes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000" b="1" dirty="0">
                <a:solidFill>
                  <a:schemeClr val="bg1"/>
                </a:solidFill>
              </a:rPr>
              <a:t>WiFiMon Pilot in G</a:t>
            </a:r>
            <a:r>
              <a:rPr lang="en-US" sz="2000" b="1" dirty="0">
                <a:solidFill>
                  <a:schemeClr val="bg1"/>
                </a:solidFill>
              </a:rPr>
              <a:t>É</a:t>
            </a:r>
            <a:r>
              <a:rPr lang="en-GB" sz="2000" b="1" dirty="0">
                <a:solidFill>
                  <a:schemeClr val="bg1"/>
                </a:solidFill>
              </a:rPr>
              <a:t>ANT Symposium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000" b="1" dirty="0">
                <a:solidFill>
                  <a:schemeClr val="bg1"/>
                </a:solidFill>
              </a:rPr>
              <a:t>Conclusions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sz="2000" b="1" dirty="0">
                <a:solidFill>
                  <a:schemeClr val="bg1"/>
                </a:solidFill>
              </a:rPr>
              <a:t>Summary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sz="2000" b="1" dirty="0">
                <a:solidFill>
                  <a:schemeClr val="bg1"/>
                </a:solidFill>
              </a:rPr>
              <a:t>Looking Ahead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C422CC-CE01-0A43-BEAD-8F8C97AFA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Outline </a:t>
            </a:r>
          </a:p>
        </p:txBody>
      </p:sp>
    </p:spTree>
    <p:extLst>
      <p:ext uri="{BB962C8B-B14F-4D97-AF65-F5344CB8AC3E}">
        <p14:creationId xmlns:p14="http://schemas.microsoft.com/office/powerpoint/2010/main" val="3481688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686" y="421942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>
                <a:latin typeface="Calibri" pitchFamily="34" charset="0"/>
                <a:cs typeface="Times New Roman" pitchFamily="18" charset="0"/>
              </a:rPr>
              <a:t>WiFiMon</a:t>
            </a:r>
            <a:r>
              <a:rPr lang="en-GB" sz="3600" dirty="0">
                <a:latin typeface="Calibri  "/>
                <a:cs typeface="Times New Roman" pitchFamily="18" charset="0"/>
              </a:rPr>
              <a:t>: </a:t>
            </a:r>
            <a:r>
              <a:rPr lang="en-GB" sz="3600" dirty="0">
                <a:latin typeface="Calibri" pitchFamily="34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981" y="1948699"/>
            <a:ext cx="5636217" cy="173893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just"/>
            <a:r>
              <a:rPr lang="en-GB" sz="2100" i="1" dirty="0">
                <a:cs typeface="Times New Roman" pitchFamily="18" charset="0"/>
              </a:rPr>
              <a:t>“…Is it possible to gather data from multiple sources, including browser-based measurements, in addition to traditional monitoring, and extract meaningful information on the performance of a </a:t>
            </a:r>
            <a:r>
              <a:rPr lang="en-GB" sz="2100" i="1" dirty="0" err="1">
                <a:cs typeface="Times New Roman" pitchFamily="18" charset="0"/>
              </a:rPr>
              <a:t>WiFi</a:t>
            </a:r>
            <a:r>
              <a:rPr lang="en-GB" sz="2100" i="1" dirty="0">
                <a:cs typeface="Times New Roman" pitchFamily="18" charset="0"/>
              </a:rPr>
              <a:t> network from that data?…”</a:t>
            </a:r>
            <a:r>
              <a:rPr lang="en-US" sz="2100" i="1" dirty="0">
                <a:cs typeface="Times New Roman" pitchFamily="18" charset="0"/>
              </a:rPr>
              <a:t> </a:t>
            </a:r>
            <a:endParaRPr lang="en-GB" sz="2100" i="1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831" y="1466491"/>
            <a:ext cx="2843080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GB" sz="2400" b="1" dirty="0">
                <a:latin typeface="Calibri" pitchFamily="34" charset="0"/>
                <a:cs typeface="Times New Roman" pitchFamily="18" charset="0"/>
              </a:rPr>
              <a:t>Mission Statement: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7" descr="Poster_2016_WiFiMon_GN4_1_SA3T3_TNC2016.pptx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" t="1793" r="4374" b="2284"/>
          <a:stretch/>
        </p:blipFill>
        <p:spPr>
          <a:xfrm>
            <a:off x="6865889" y="1466491"/>
            <a:ext cx="3510647" cy="48693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23802" y="4069443"/>
            <a:ext cx="5636217" cy="229293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380990" indent="-380990">
              <a:buFont typeface="Arial"/>
              <a:buChar char="•"/>
            </a:pPr>
            <a:r>
              <a:rPr lang="en-GB" sz="2000" dirty="0"/>
              <a:t>Determine how end-users experience </a:t>
            </a:r>
            <a:r>
              <a:rPr lang="en-GB" sz="2000" dirty="0" err="1"/>
              <a:t>WiFi</a:t>
            </a:r>
            <a:r>
              <a:rPr lang="en-GB" sz="2000" dirty="0"/>
              <a:t> at a given place on the network, at a given time.</a:t>
            </a:r>
          </a:p>
          <a:p>
            <a:pPr marL="380990" indent="-380990"/>
            <a:endParaRPr lang="en-GB" sz="2000" dirty="0"/>
          </a:p>
          <a:p>
            <a:pPr marL="380990" indent="-380990">
              <a:buFont typeface="Arial" pitchFamily="34" charset="0"/>
              <a:buChar char="•"/>
            </a:pPr>
            <a:r>
              <a:rPr lang="en-GB" sz="2000" dirty="0"/>
              <a:t>HW probes collect performance measurements but are installed at fixed locations. Crowdsourced measurements are also required.</a:t>
            </a:r>
          </a:p>
          <a:p>
            <a:pPr marL="380990" indent="-380990"/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2550251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11061096" y="6405561"/>
            <a:ext cx="740833" cy="27441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GB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98989"/>
                </a:buClr>
                <a:buSzPct val="25000"/>
              </a:pPr>
              <a:t>4</a:t>
            </a:fld>
            <a:endParaRPr lang="en-GB" sz="1200" dirty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94363" y="427753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004361"/>
              </a:buClr>
              <a:buSzPct val="25000"/>
            </a:pPr>
            <a:r>
              <a:rPr lang="en-GB" sz="3600" dirty="0" err="1">
                <a:latin typeface="Calibri" pitchFamily="34" charset="0"/>
                <a:cs typeface="Times New Roman" pitchFamily="18" charset="0"/>
                <a:sym typeface="Calibri"/>
              </a:rPr>
              <a:t>WiFiMon</a:t>
            </a:r>
            <a:r>
              <a:rPr lang="en-GB" sz="3600" dirty="0">
                <a:latin typeface="Calibri" pitchFamily="34" charset="0"/>
                <a:cs typeface="Times New Roman" pitchFamily="18" charset="0"/>
                <a:sym typeface="Calibri"/>
              </a:rPr>
              <a:t> - Data Flow</a:t>
            </a:r>
          </a:p>
        </p:txBody>
      </p:sp>
      <p:sp>
        <p:nvSpPr>
          <p:cNvPr id="166" name="Shape 166"/>
          <p:cNvSpPr/>
          <p:nvPr/>
        </p:nvSpPr>
        <p:spPr>
          <a:xfrm>
            <a:off x="376965" y="1745780"/>
            <a:ext cx="2690730" cy="854589"/>
          </a:xfrm>
          <a:prstGeom prst="homePlate">
            <a:avLst>
              <a:gd name="adj" fmla="val 2252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PERFORMANCE DATA</a:t>
            </a:r>
          </a:p>
        </p:txBody>
      </p:sp>
      <p:sp>
        <p:nvSpPr>
          <p:cNvPr id="168" name="Shape 168"/>
          <p:cNvSpPr/>
          <p:nvPr/>
        </p:nvSpPr>
        <p:spPr>
          <a:xfrm>
            <a:off x="3412600" y="1744558"/>
            <a:ext cx="3328397" cy="871364"/>
          </a:xfrm>
          <a:custGeom>
            <a:avLst/>
            <a:gdLst>
              <a:gd name="connsiteX0" fmla="*/ 0 w 3334125"/>
              <a:gd name="connsiteY0" fmla="*/ 0 h 871364"/>
              <a:gd name="connsiteX1" fmla="*/ 3170291 w 3334125"/>
              <a:gd name="connsiteY1" fmla="*/ 0 h 871364"/>
              <a:gd name="connsiteX2" fmla="*/ 3334125 w 3334125"/>
              <a:gd name="connsiteY2" fmla="*/ 435682 h 871364"/>
              <a:gd name="connsiteX3" fmla="*/ 3170291 w 3334125"/>
              <a:gd name="connsiteY3" fmla="*/ 871364 h 871364"/>
              <a:gd name="connsiteX4" fmla="*/ 0 w 3334125"/>
              <a:gd name="connsiteY4" fmla="*/ 871364 h 871364"/>
              <a:gd name="connsiteX5" fmla="*/ 163834 w 3334125"/>
              <a:gd name="connsiteY5" fmla="*/ 435682 h 871364"/>
              <a:gd name="connsiteX6" fmla="*/ 0 w 3334125"/>
              <a:gd name="connsiteY6" fmla="*/ 0 h 871364"/>
              <a:gd name="connsiteX0" fmla="*/ 0 w 3205788"/>
              <a:gd name="connsiteY0" fmla="*/ 0 h 871364"/>
              <a:gd name="connsiteX1" fmla="*/ 3170291 w 3205788"/>
              <a:gd name="connsiteY1" fmla="*/ 0 h 871364"/>
              <a:gd name="connsiteX2" fmla="*/ 3205788 w 3205788"/>
              <a:gd name="connsiteY2" fmla="*/ 491829 h 871364"/>
              <a:gd name="connsiteX3" fmla="*/ 3170291 w 3205788"/>
              <a:gd name="connsiteY3" fmla="*/ 871364 h 871364"/>
              <a:gd name="connsiteX4" fmla="*/ 0 w 3205788"/>
              <a:gd name="connsiteY4" fmla="*/ 871364 h 871364"/>
              <a:gd name="connsiteX5" fmla="*/ 163834 w 3205788"/>
              <a:gd name="connsiteY5" fmla="*/ 435682 h 871364"/>
              <a:gd name="connsiteX6" fmla="*/ 0 w 3205788"/>
              <a:gd name="connsiteY6" fmla="*/ 0 h 871364"/>
              <a:gd name="connsiteX0" fmla="*/ 0 w 3181725"/>
              <a:gd name="connsiteY0" fmla="*/ 0 h 871364"/>
              <a:gd name="connsiteX1" fmla="*/ 3170291 w 3181725"/>
              <a:gd name="connsiteY1" fmla="*/ 0 h 871364"/>
              <a:gd name="connsiteX2" fmla="*/ 3181725 w 3181725"/>
              <a:gd name="connsiteY2" fmla="*/ 531935 h 871364"/>
              <a:gd name="connsiteX3" fmla="*/ 3170291 w 3181725"/>
              <a:gd name="connsiteY3" fmla="*/ 871364 h 871364"/>
              <a:gd name="connsiteX4" fmla="*/ 0 w 3181725"/>
              <a:gd name="connsiteY4" fmla="*/ 871364 h 871364"/>
              <a:gd name="connsiteX5" fmla="*/ 163834 w 3181725"/>
              <a:gd name="connsiteY5" fmla="*/ 435682 h 871364"/>
              <a:gd name="connsiteX6" fmla="*/ 0 w 3181725"/>
              <a:gd name="connsiteY6" fmla="*/ 0 h 871364"/>
              <a:gd name="connsiteX0" fmla="*/ 0 w 3173704"/>
              <a:gd name="connsiteY0" fmla="*/ 0 h 871364"/>
              <a:gd name="connsiteX1" fmla="*/ 3170291 w 3173704"/>
              <a:gd name="connsiteY1" fmla="*/ 0 h 871364"/>
              <a:gd name="connsiteX2" fmla="*/ 3173704 w 3173704"/>
              <a:gd name="connsiteY2" fmla="*/ 419641 h 871364"/>
              <a:gd name="connsiteX3" fmla="*/ 3170291 w 3173704"/>
              <a:gd name="connsiteY3" fmla="*/ 871364 h 871364"/>
              <a:gd name="connsiteX4" fmla="*/ 0 w 3173704"/>
              <a:gd name="connsiteY4" fmla="*/ 871364 h 871364"/>
              <a:gd name="connsiteX5" fmla="*/ 163834 w 3173704"/>
              <a:gd name="connsiteY5" fmla="*/ 435682 h 871364"/>
              <a:gd name="connsiteX6" fmla="*/ 0 w 3173704"/>
              <a:gd name="connsiteY6" fmla="*/ 0 h 871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3704" h="871364">
                <a:moveTo>
                  <a:pt x="0" y="0"/>
                </a:moveTo>
                <a:lnTo>
                  <a:pt x="3170291" y="0"/>
                </a:lnTo>
                <a:cubicBezTo>
                  <a:pt x="3171429" y="139880"/>
                  <a:pt x="3172566" y="279761"/>
                  <a:pt x="3173704" y="419641"/>
                </a:cubicBezTo>
                <a:cubicBezTo>
                  <a:pt x="3172566" y="570215"/>
                  <a:pt x="3171429" y="720790"/>
                  <a:pt x="3170291" y="871364"/>
                </a:cubicBezTo>
                <a:lnTo>
                  <a:pt x="0" y="871364"/>
                </a:lnTo>
                <a:lnTo>
                  <a:pt x="163834" y="435682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ANALYZE DATA</a:t>
            </a:r>
          </a:p>
        </p:txBody>
      </p:sp>
      <p:sp>
        <p:nvSpPr>
          <p:cNvPr id="169" name="Shape 169"/>
          <p:cNvSpPr/>
          <p:nvPr/>
        </p:nvSpPr>
        <p:spPr>
          <a:xfrm>
            <a:off x="7334880" y="4317980"/>
            <a:ext cx="2975811" cy="856307"/>
          </a:xfrm>
          <a:custGeom>
            <a:avLst/>
            <a:gdLst>
              <a:gd name="connsiteX0" fmla="*/ 0 w 2573174"/>
              <a:gd name="connsiteY0" fmla="*/ 0 h 867439"/>
              <a:gd name="connsiteX1" fmla="*/ 2415222 w 2573174"/>
              <a:gd name="connsiteY1" fmla="*/ 0 h 867439"/>
              <a:gd name="connsiteX2" fmla="*/ 2573174 w 2573174"/>
              <a:gd name="connsiteY2" fmla="*/ 433720 h 867439"/>
              <a:gd name="connsiteX3" fmla="*/ 2415222 w 2573174"/>
              <a:gd name="connsiteY3" fmla="*/ 867439 h 867439"/>
              <a:gd name="connsiteX4" fmla="*/ 0 w 2573174"/>
              <a:gd name="connsiteY4" fmla="*/ 867439 h 867439"/>
              <a:gd name="connsiteX5" fmla="*/ 157952 w 2573174"/>
              <a:gd name="connsiteY5" fmla="*/ 433720 h 867439"/>
              <a:gd name="connsiteX6" fmla="*/ 0 w 2573174"/>
              <a:gd name="connsiteY6" fmla="*/ 0 h 867439"/>
              <a:gd name="connsiteX0" fmla="*/ 0 w 2420774"/>
              <a:gd name="connsiteY0" fmla="*/ 0 h 867439"/>
              <a:gd name="connsiteX1" fmla="*/ 2415222 w 2420774"/>
              <a:gd name="connsiteY1" fmla="*/ 0 h 867439"/>
              <a:gd name="connsiteX2" fmla="*/ 2420774 w 2420774"/>
              <a:gd name="connsiteY2" fmla="*/ 433720 h 867439"/>
              <a:gd name="connsiteX3" fmla="*/ 2415222 w 2420774"/>
              <a:gd name="connsiteY3" fmla="*/ 867439 h 867439"/>
              <a:gd name="connsiteX4" fmla="*/ 0 w 2420774"/>
              <a:gd name="connsiteY4" fmla="*/ 867439 h 867439"/>
              <a:gd name="connsiteX5" fmla="*/ 157952 w 2420774"/>
              <a:gd name="connsiteY5" fmla="*/ 433720 h 867439"/>
              <a:gd name="connsiteX6" fmla="*/ 0 w 2420774"/>
              <a:gd name="connsiteY6" fmla="*/ 0 h 867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0774" h="867439">
                <a:moveTo>
                  <a:pt x="0" y="0"/>
                </a:moveTo>
                <a:lnTo>
                  <a:pt x="2415222" y="0"/>
                </a:lnTo>
                <a:cubicBezTo>
                  <a:pt x="2417073" y="144573"/>
                  <a:pt x="2418923" y="289147"/>
                  <a:pt x="2420774" y="433720"/>
                </a:cubicBezTo>
                <a:cubicBezTo>
                  <a:pt x="2418923" y="578293"/>
                  <a:pt x="2417073" y="722866"/>
                  <a:pt x="2415222" y="867439"/>
                </a:cubicBezTo>
                <a:lnTo>
                  <a:pt x="0" y="867439"/>
                </a:lnTo>
                <a:lnTo>
                  <a:pt x="157952" y="433720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CONSUME &amp; VISUALIZE DATA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229740" y="2731941"/>
            <a:ext cx="2930200" cy="1028048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IEEE802.1X / </a:t>
            </a: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enabled infrastructures: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End-users: Smartphones, Laptops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Hardware Probes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3147908" y="5317277"/>
            <a:ext cx="3697703" cy="1355872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Storage (Elasticsearch)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Filtered RADIUS Logs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Correlated Results: Performance Data  correlated with RADIUS Logs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7000757" y="1595233"/>
            <a:ext cx="3136232" cy="1136708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 Time Analysis: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Performance Data Parsing</a:t>
            </a:r>
          </a:p>
          <a:p>
            <a:pPr indent="8466"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Correlation of Performance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Data with RADIUS-Accounting Data 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7433893" y="5286230"/>
            <a:ext cx="2471428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GUI: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Visualization (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Kibana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User Options</a:t>
            </a:r>
          </a:p>
        </p:txBody>
      </p:sp>
      <p:sp>
        <p:nvSpPr>
          <p:cNvPr id="17" name="Shape 166"/>
          <p:cNvSpPr/>
          <p:nvPr/>
        </p:nvSpPr>
        <p:spPr>
          <a:xfrm>
            <a:off x="376964" y="4317980"/>
            <a:ext cx="2690731" cy="854589"/>
          </a:xfrm>
          <a:prstGeom prst="homePlate">
            <a:avLst>
              <a:gd name="adj" fmla="val 22078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ACCOUNTING DATA</a:t>
            </a:r>
          </a:p>
        </p:txBody>
      </p:sp>
      <p:sp>
        <p:nvSpPr>
          <p:cNvPr id="18" name="Shape 170"/>
          <p:cNvSpPr txBox="1"/>
          <p:nvPr/>
        </p:nvSpPr>
        <p:spPr>
          <a:xfrm>
            <a:off x="308346" y="5334356"/>
            <a:ext cx="2432891" cy="466044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RADIUS Logs: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Data Filtering (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Logstash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  <p:sp>
        <p:nvSpPr>
          <p:cNvPr id="4" name="Chevron 3"/>
          <p:cNvSpPr/>
          <p:nvPr/>
        </p:nvSpPr>
        <p:spPr>
          <a:xfrm>
            <a:off x="3404579" y="4317980"/>
            <a:ext cx="3556072" cy="854589"/>
          </a:xfrm>
          <a:custGeom>
            <a:avLst/>
            <a:gdLst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427295 w 2727158"/>
              <a:gd name="connsiteY5" fmla="*/ 427295 h 854589"/>
              <a:gd name="connsiteX6" fmla="*/ 0 w 2727158"/>
              <a:gd name="connsiteY6" fmla="*/ 0 h 854589"/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122495 w 2727158"/>
              <a:gd name="connsiteY5" fmla="*/ 419274 h 854589"/>
              <a:gd name="connsiteX6" fmla="*/ 0 w 2727158"/>
              <a:gd name="connsiteY6" fmla="*/ 0 h 854589"/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162600 w 2727158"/>
              <a:gd name="connsiteY5" fmla="*/ 427295 h 854589"/>
              <a:gd name="connsiteX6" fmla="*/ 0 w 2727158"/>
              <a:gd name="connsiteY6" fmla="*/ 0 h 854589"/>
              <a:gd name="connsiteX0" fmla="*/ 0 w 2550695"/>
              <a:gd name="connsiteY0" fmla="*/ 0 h 854589"/>
              <a:gd name="connsiteX1" fmla="*/ 2299864 w 2550695"/>
              <a:gd name="connsiteY1" fmla="*/ 0 h 854589"/>
              <a:gd name="connsiteX2" fmla="*/ 2550695 w 2550695"/>
              <a:gd name="connsiteY2" fmla="*/ 411253 h 854589"/>
              <a:gd name="connsiteX3" fmla="*/ 2299864 w 2550695"/>
              <a:gd name="connsiteY3" fmla="*/ 854589 h 854589"/>
              <a:gd name="connsiteX4" fmla="*/ 0 w 2550695"/>
              <a:gd name="connsiteY4" fmla="*/ 854589 h 854589"/>
              <a:gd name="connsiteX5" fmla="*/ 162600 w 2550695"/>
              <a:gd name="connsiteY5" fmla="*/ 427295 h 854589"/>
              <a:gd name="connsiteX6" fmla="*/ 0 w 2550695"/>
              <a:gd name="connsiteY6" fmla="*/ 0 h 854589"/>
              <a:gd name="connsiteX0" fmla="*/ 0 w 2472614"/>
              <a:gd name="connsiteY0" fmla="*/ 0 h 854589"/>
              <a:gd name="connsiteX1" fmla="*/ 2299864 w 2472614"/>
              <a:gd name="connsiteY1" fmla="*/ 0 h 854589"/>
              <a:gd name="connsiteX2" fmla="*/ 2472614 w 2472614"/>
              <a:gd name="connsiteY2" fmla="*/ 435316 h 854589"/>
              <a:gd name="connsiteX3" fmla="*/ 2299864 w 2472614"/>
              <a:gd name="connsiteY3" fmla="*/ 854589 h 854589"/>
              <a:gd name="connsiteX4" fmla="*/ 0 w 2472614"/>
              <a:gd name="connsiteY4" fmla="*/ 854589 h 854589"/>
              <a:gd name="connsiteX5" fmla="*/ 162600 w 2472614"/>
              <a:gd name="connsiteY5" fmla="*/ 427295 h 854589"/>
              <a:gd name="connsiteX6" fmla="*/ 0 w 2472614"/>
              <a:gd name="connsiteY6" fmla="*/ 0 h 854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72614" h="854589">
                <a:moveTo>
                  <a:pt x="0" y="0"/>
                </a:moveTo>
                <a:lnTo>
                  <a:pt x="2299864" y="0"/>
                </a:lnTo>
                <a:lnTo>
                  <a:pt x="2472614" y="435316"/>
                </a:lnTo>
                <a:lnTo>
                  <a:pt x="2299864" y="854589"/>
                </a:lnTo>
                <a:lnTo>
                  <a:pt x="0" y="854589"/>
                </a:lnTo>
                <a:lnTo>
                  <a:pt x="162600" y="427295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US" sz="2000" b="1" dirty="0">
                <a:solidFill>
                  <a:schemeClr val="dk1"/>
                </a:solidFill>
                <a:ea typeface="Calibri"/>
                <a:cs typeface="Calibri"/>
              </a:rPr>
              <a:t>STORE DATA</a:t>
            </a:r>
            <a:endParaRPr lang="el-GR" sz="2000" b="1" dirty="0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11" name="Bent Arrow 10"/>
          <p:cNvSpPr/>
          <p:nvPr/>
        </p:nvSpPr>
        <p:spPr>
          <a:xfrm rot="19636835">
            <a:off x="4160169" y="2776117"/>
            <a:ext cx="1016981" cy="1249182"/>
          </a:xfrm>
          <a:prstGeom prst="bentArrow">
            <a:avLst>
              <a:gd name="adj1" fmla="val 22353"/>
              <a:gd name="adj2" fmla="val 25181"/>
              <a:gd name="adj3" fmla="val 32743"/>
              <a:gd name="adj4" fmla="val 6725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endParaRPr lang="el-GR" sz="2000" b="1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33" name="Bent Arrow 32"/>
          <p:cNvSpPr/>
          <p:nvPr/>
        </p:nvSpPr>
        <p:spPr>
          <a:xfrm rot="8927619">
            <a:off x="4949557" y="2918225"/>
            <a:ext cx="1010983" cy="1226588"/>
          </a:xfrm>
          <a:prstGeom prst="bentArrow">
            <a:avLst>
              <a:gd name="adj1" fmla="val 22353"/>
              <a:gd name="adj2" fmla="val 25181"/>
              <a:gd name="adj3" fmla="val 32743"/>
              <a:gd name="adj4" fmla="val 6725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endParaRPr lang="el-GR" sz="2000" dirty="0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34" name="Shape 173"/>
          <p:cNvSpPr txBox="1"/>
          <p:nvPr/>
        </p:nvSpPr>
        <p:spPr>
          <a:xfrm>
            <a:off x="3190419" y="3013488"/>
            <a:ext cx="1244543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Filtered RADIUS </a:t>
            </a:r>
          </a:p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Logs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173"/>
          <p:cNvSpPr txBox="1"/>
          <p:nvPr/>
        </p:nvSpPr>
        <p:spPr>
          <a:xfrm>
            <a:off x="5870514" y="3035077"/>
            <a:ext cx="1244543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Correlation Results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3119593"/>
      </p:ext>
    </p:extLst>
  </p:cSld>
  <p:clrMapOvr>
    <a:masterClrMapping/>
  </p:clrMapOvr>
  <p:transition spd="slow" advTm="6852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4.googleusercontent.com/HEqjLQNRqIVGS0We7S1gjUR2HJqMAIZ69pA2Ih4DhMAZqpFe-o5unkw1FNsPAp_v1CVbjUjAwSCmJbZtRT1bnDEntZMlygTEGxfJY7N1OSjbpd8PV_RDmIrkFyDQ-4TkBd7q1VWr">
            <a:extLst>
              <a:ext uri="{FF2B5EF4-FFF2-40B4-BE49-F238E27FC236}">
                <a16:creationId xmlns:a16="http://schemas.microsoft.com/office/drawing/2014/main" id="{614E97A3-AA3A-42C3-9A83-1ECF88F58E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6" t="8267" r="6856" b="7335"/>
          <a:stretch/>
        </p:blipFill>
        <p:spPr bwMode="auto">
          <a:xfrm>
            <a:off x="506138" y="1675283"/>
            <a:ext cx="6184030" cy="440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6775" y="427440"/>
            <a:ext cx="8437777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- Performing / Storing measurements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929999" y="2279757"/>
            <a:ext cx="4147538" cy="206209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b="1" dirty="0"/>
              <a:t>Network Overloading Avoidance:</a:t>
            </a:r>
          </a:p>
          <a:p>
            <a:pPr>
              <a:buFont typeface="Arial" pitchFamily="34" charset="0"/>
              <a:buChar char="•"/>
            </a:pPr>
            <a:r>
              <a:rPr lang="en-GB" sz="2100" dirty="0"/>
              <a:t>Measurements accepted only from registered subnets</a:t>
            </a:r>
          </a:p>
          <a:p>
            <a:pPr>
              <a:buFont typeface="Arial" pitchFamily="34" charset="0"/>
              <a:buChar char="•"/>
            </a:pPr>
            <a:r>
              <a:rPr lang="en-GB" sz="2100" dirty="0"/>
              <a:t>Cookie: repeated measurements in short time intervals are not permitted</a:t>
            </a:r>
          </a:p>
        </p:txBody>
      </p:sp>
    </p:spTree>
    <p:extLst>
      <p:ext uri="{BB962C8B-B14F-4D97-AF65-F5344CB8AC3E}">
        <p14:creationId xmlns:p14="http://schemas.microsoft.com/office/powerpoint/2010/main" val="208468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594" y="462253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</a:t>
            </a:r>
            <a:r>
              <a:rPr lang="mr-IN" sz="3600" dirty="0"/>
              <a:t>–</a:t>
            </a:r>
            <a:r>
              <a:rPr lang="en-GB" sz="3600" dirty="0"/>
              <a:t> Hardware Probes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6679" y="1576343"/>
            <a:ext cx="4606576" cy="270843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2400" b="1" dirty="0"/>
              <a:t>Hardware Probes:</a:t>
            </a:r>
            <a:endParaRPr lang="en-US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A Raspberry Pi 3 Model B+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A micro SD card with at least 16GB size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b="1" dirty="0" err="1"/>
              <a:t>WiFiMon</a:t>
            </a:r>
            <a:r>
              <a:rPr lang="en-US" sz="2400" b="1" dirty="0"/>
              <a:t> Raspberry Pi operating system image</a:t>
            </a:r>
            <a:endParaRPr lang="en-US" sz="2400" dirty="0"/>
          </a:p>
          <a:p>
            <a:r>
              <a:rPr lang="en-US" sz="2400" dirty="0"/>
              <a:t>      (Size ~ 3.6 GB)</a:t>
            </a:r>
          </a:p>
        </p:txBody>
      </p:sp>
      <p:pic>
        <p:nvPicPr>
          <p:cNvPr id="4100" name="Picture 4" descr="https://www.raspberrypi.org/homepage-9df4b/static/eef5d5d91acb34be0d7443b02cece1d1/bc3a8/8c67a3e02f41441dae98f8b91c792c1e1b4afef1_770a5842.jpg">
            <a:extLst>
              <a:ext uri="{FF2B5EF4-FFF2-40B4-BE49-F238E27FC236}">
                <a16:creationId xmlns:a16="http://schemas.microsoft.com/office/drawing/2014/main" id="{9D0C552D-257C-44E0-BCF7-53DB74484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914" y="1576343"/>
            <a:ext cx="4542836" cy="340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06" y="5198914"/>
            <a:ext cx="9069890" cy="117362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34400" y="4759390"/>
            <a:ext cx="21666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/>
              <a:t>Indicative </a:t>
            </a:r>
            <a:r>
              <a:rPr lang="en-US" sz="2000" b="1" i="1" dirty="0" err="1"/>
              <a:t>crontab</a:t>
            </a:r>
            <a:r>
              <a:rPr lang="en-US" sz="2000" b="1" i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40846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3EE8D-9F60-4544-BEF6-269A1DDC3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dirty="0">
                <a:solidFill>
                  <a:schemeClr val="bg1"/>
                </a:solidFill>
              </a:rPr>
              <a:t>WiFiMon Pilot in G</a:t>
            </a:r>
            <a:r>
              <a:rPr lang="en-US" dirty="0">
                <a:solidFill>
                  <a:schemeClr val="bg1"/>
                </a:solidFill>
              </a:rPr>
              <a:t>É</a:t>
            </a:r>
            <a:r>
              <a:rPr lang="en-GB" dirty="0">
                <a:solidFill>
                  <a:schemeClr val="bg1"/>
                </a:solidFill>
              </a:rPr>
              <a:t>ANT Symposium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2E0425-D34C-224F-AE22-579B8AC7C2B5}"/>
              </a:ext>
            </a:extLst>
          </p:cNvPr>
          <p:cNvSpPr txBox="1"/>
          <p:nvPr/>
        </p:nvSpPr>
        <p:spPr>
          <a:xfrm>
            <a:off x="338989" y="1955307"/>
            <a:ext cx="8151462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G</a:t>
            </a:r>
            <a:r>
              <a:rPr lang="en-US" sz="3200" b="1" dirty="0"/>
              <a:t>É</a:t>
            </a:r>
            <a:r>
              <a:rPr lang="en-GB" sz="3200" b="1" dirty="0"/>
              <a:t>ANT</a:t>
            </a:r>
            <a:r>
              <a:rPr lang="de-DE" sz="3200" b="1" dirty="0"/>
              <a:t> Symposium 2020 – Ljubljana, Slovenia:</a:t>
            </a:r>
          </a:p>
          <a:p>
            <a:endParaRPr lang="de-DE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b="1" dirty="0"/>
              <a:t> Crowdsourced measurements, </a:t>
            </a:r>
          </a:p>
          <a:p>
            <a:r>
              <a:rPr lang="de-DE" sz="2800" b="1" dirty="0"/>
              <a:t>         JS lines added in the Symposium Agenda</a:t>
            </a:r>
          </a:p>
          <a:p>
            <a:endParaRPr lang="de-DE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b="1" dirty="0"/>
              <a:t>Deterministic measurements,</a:t>
            </a:r>
          </a:p>
          <a:p>
            <a:r>
              <a:rPr lang="de-DE" sz="2800" b="1" dirty="0"/>
              <a:t>         7 Hardware Probes, 5 min measurement interval</a:t>
            </a:r>
          </a:p>
        </p:txBody>
      </p:sp>
    </p:spTree>
    <p:extLst>
      <p:ext uri="{BB962C8B-B14F-4D97-AF65-F5344CB8AC3E}">
        <p14:creationId xmlns:p14="http://schemas.microsoft.com/office/powerpoint/2010/main" val="101942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11061096" y="6405561"/>
            <a:ext cx="740833" cy="27441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GB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98989"/>
                </a:buClr>
                <a:buSzPct val="25000"/>
              </a:pPr>
              <a:t>8</a:t>
            </a:fld>
            <a:endParaRPr lang="en-GB" sz="1200" dirty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73383" y="92473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004361"/>
              </a:buClr>
              <a:buSzPct val="25000"/>
            </a:pPr>
            <a:r>
              <a:rPr lang="en-GB" sz="3600" dirty="0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Architecture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1689571" y="5527705"/>
            <a:ext cx="9092727" cy="1435672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Components: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Software Probe (WSP)                                            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Test Server (WTS)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Hardware Probe (WHP)                                          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Analysis Server (WAS)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619" y="307927"/>
            <a:ext cx="9400072" cy="503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79223"/>
      </p:ext>
    </p:extLst>
  </p:cSld>
  <p:clrMapOvr>
    <a:masterClrMapping/>
  </p:clrMapOvr>
  <p:transition spd="slow" advTm="6852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FE45C-FC9F-B543-8A3C-C5D594D8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GRAND FOYER – HWprobe 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91D28F-4DC8-DC48-A573-68018FFE44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694" y="23648"/>
            <a:ext cx="2618057" cy="18192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49DAFD-B5D5-4F47-A85C-34750E1CC1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84" y="1485462"/>
            <a:ext cx="7266800" cy="35865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A9A5FB-5CEE-8241-BB02-712633FED04F}"/>
              </a:ext>
            </a:extLst>
          </p:cNvPr>
          <p:cNvSpPr txBox="1"/>
          <p:nvPr/>
        </p:nvSpPr>
        <p:spPr>
          <a:xfrm>
            <a:off x="475545" y="4944989"/>
            <a:ext cx="85796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WiFiMon can detect WiFi performance degradation</a:t>
            </a:r>
          </a:p>
          <a:p>
            <a:r>
              <a:rPr lang="de-DE" dirty="0"/>
              <a:t>      Opening Plenary between 9:00 – 10:15</a:t>
            </a:r>
            <a:br>
              <a:rPr lang="de-DE" dirty="0"/>
            </a:br>
            <a:r>
              <a:rPr lang="de-DE" dirty="0"/>
              <a:t>      Coffee break and RARE demonstration between 14:45 and 15:30</a:t>
            </a:r>
            <a:br>
              <a:rPr lang="de-DE" dirty="0"/>
            </a:br>
            <a:r>
              <a:rPr lang="de-DE" dirty="0"/>
              <a:t>      People move from the Grand Union Hall to the GRAND FOYER after evening plenary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Better performance when people are in the sessions (away from APs nearby the probe)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FC36FF9-6C20-C44B-B279-6FD0D68FEA9B}"/>
              </a:ext>
            </a:extLst>
          </p:cNvPr>
          <p:cNvSpPr/>
          <p:nvPr/>
        </p:nvSpPr>
        <p:spPr>
          <a:xfrm>
            <a:off x="9420168" y="1485462"/>
            <a:ext cx="352482" cy="3574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55600351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Props1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FD943FB-BE63-4EA3-9350-2005CF76D58D}">
  <ds:schemaRefs>
    <ds:schemaRef ds:uri="http://schemas.microsoft.com/sharepoint/v3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33c70a20-266a-45ad-bf4a-dd457e1766dc"/>
    <ds:schemaRef ds:uri="e2e8627e-9120-4592-bf70-1c86d23ddb27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</TotalTime>
  <Words>1149</Words>
  <Application>Microsoft Office PowerPoint</Application>
  <PresentationFormat>Widescreen</PresentationFormat>
  <Paragraphs>204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 </vt:lpstr>
      <vt:lpstr>GEANT EC Review</vt:lpstr>
      <vt:lpstr>PowerPoint Presentation</vt:lpstr>
      <vt:lpstr> Outline </vt:lpstr>
      <vt:lpstr>WiFiMon: Introduction</vt:lpstr>
      <vt:lpstr>WiFiMon - Data Flow</vt:lpstr>
      <vt:lpstr>WiFiMon - Performing / Storing measurements</vt:lpstr>
      <vt:lpstr>WiFiMon – Hardware Probes</vt:lpstr>
      <vt:lpstr>WiFiMon Pilot in GÉANT Symposium</vt:lpstr>
      <vt:lpstr>Architecture</vt:lpstr>
      <vt:lpstr>The GRAND FOYER – HWprobe 3</vt:lpstr>
      <vt:lpstr>GRAND UNION HALL – Probe 2 (next to stage) &amp;       Probe 5 (back entrance)</vt:lpstr>
      <vt:lpstr>1st Floor Balcony - HW Probe 4</vt:lpstr>
      <vt:lpstr>Crowdsourced Measurements</vt:lpstr>
      <vt:lpstr>Correlation with Wireless Metrics from HW Probes</vt:lpstr>
      <vt:lpstr>Future Work 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2 EC Review slides GN4-2 Period 2: 1 September 2017 to 31 December 2018</dc:title>
  <dc:creator>Bridget Hannigan</dc:creator>
  <cp:lastModifiedBy>Windows User</cp:lastModifiedBy>
  <cp:revision>58</cp:revision>
  <cp:lastPrinted>2016-05-20T16:08:32Z</cp:lastPrinted>
  <dcterms:created xsi:type="dcterms:W3CDTF">2020-01-13T10:18:08Z</dcterms:created>
  <dcterms:modified xsi:type="dcterms:W3CDTF">2020-02-07T11:29:11Z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