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Lst>
  <p:notesMasterIdLst>
    <p:notesMasterId r:id="rId15"/>
  </p:notesMasterIdLst>
  <p:handoutMasterIdLst>
    <p:handoutMasterId r:id="rId16"/>
  </p:handoutMasterIdLst>
  <p:sldIdLst>
    <p:sldId id="316" r:id="rId6"/>
    <p:sldId id="294" r:id="rId7"/>
    <p:sldId id="498" r:id="rId8"/>
    <p:sldId id="502" r:id="rId9"/>
    <p:sldId id="503" r:id="rId10"/>
    <p:sldId id="504" r:id="rId11"/>
    <p:sldId id="505" r:id="rId12"/>
    <p:sldId id="506" r:id="rId13"/>
    <p:sldId id="28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E"/>
    <a:srgbClr val="F83E54"/>
    <a:srgbClr val="FFC000"/>
    <a:srgbClr val="124E6A"/>
    <a:srgbClr val="267296"/>
    <a:srgbClr val="C0425A"/>
    <a:srgbClr val="5D9CD5"/>
    <a:srgbClr val="0A597C"/>
    <a:srgbClr val="88B6E0"/>
    <a:srgbClr val="3B87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899" autoAdjust="0"/>
  </p:normalViewPr>
  <p:slideViewPr>
    <p:cSldViewPr snapToGrid="0">
      <p:cViewPr>
        <p:scale>
          <a:sx n="66" d="100"/>
          <a:sy n="66" d="100"/>
        </p:scale>
        <p:origin x="-1330" y="-571"/>
      </p:cViewPr>
      <p:guideLst>
        <p:guide orient="horz" pos="2160"/>
        <p:guide pos="3840"/>
      </p:guideLst>
    </p:cSldViewPr>
  </p:slideViewPr>
  <p:notesTextViewPr>
    <p:cViewPr>
      <p:scale>
        <a:sx n="3" d="2"/>
        <a:sy n="3" d="2"/>
      </p:scale>
      <p:origin x="0" y="0"/>
    </p:cViewPr>
  </p:notesTextViewPr>
  <p:sorterViewPr>
    <p:cViewPr>
      <p:scale>
        <a:sx n="100" d="100"/>
        <a:sy n="100" d="100"/>
      </p:scale>
      <p:origin x="0" y="-2022"/>
    </p:cViewPr>
  </p:sorterViewPr>
  <p:notesViewPr>
    <p:cSldViewPr snapToGrid="0" showGuides="1">
      <p:cViewPr varScale="1">
        <p:scale>
          <a:sx n="58" d="100"/>
          <a:sy n="58" d="100"/>
        </p:scale>
        <p:origin x="323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a:t>GN4-3 / GN4-3N Symposium</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a:t>Title</a:t>
            </a:r>
          </a:p>
        </p:txBody>
      </p:sp>
      <p:sp>
        <p:nvSpPr>
          <p:cNvPr id="4" name="Footer Placeholder 3">
            <a:extLst>
              <a:ext uri="{FF2B5EF4-FFF2-40B4-BE49-F238E27FC236}">
                <a16:creationId xmlns="" xmlns:a16="http://schemas.microsoft.com/office/drawing/2014/main" id="{B3AF02A7-F6EB-452A-B0EC-B49150E67E0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 xmlns:a16="http://schemas.microsoft.com/office/drawing/2014/main" id="{C213C2CD-AC35-4222-88A9-014A2247C9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6B7FDBA-CF28-4DB5-A74A-87332A40D7AD}" type="slidenum">
              <a:rPr lang="en-GB" smtClean="0"/>
              <a:t>‹#›</a:t>
            </a:fld>
            <a:endParaRPr lang="en-GB"/>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28/01/2020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5EAC0A-1A7B-42DA-8357-44C998E354D7}" type="slidenum">
              <a:rPr lang="en-GB" smtClean="0"/>
              <a:t>1</a:t>
            </a:fld>
            <a:endParaRPr lang="en-GB" dirty="0"/>
          </a:p>
        </p:txBody>
      </p:sp>
    </p:spTree>
    <p:extLst>
      <p:ext uri="{BB962C8B-B14F-4D97-AF65-F5344CB8AC3E}">
        <p14:creationId xmlns:p14="http://schemas.microsoft.com/office/powerpoint/2010/main" val="87961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5EAC0A-1A7B-42DA-8357-44C998E354D7}" type="slidenum">
              <a:rPr lang="en-GB" smtClean="0"/>
              <a:t>2</a:t>
            </a:fld>
            <a:endParaRPr lang="en-GB" dirty="0"/>
          </a:p>
        </p:txBody>
      </p:sp>
    </p:spTree>
    <p:extLst>
      <p:ext uri="{BB962C8B-B14F-4D97-AF65-F5344CB8AC3E}">
        <p14:creationId xmlns:p14="http://schemas.microsoft.com/office/powerpoint/2010/main" val="1225399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Generic statement: </a:t>
            </a:r>
          </a:p>
          <a:p>
            <a:pPr marL="171450" indent="-171450">
              <a:buFont typeface="Arial" charset="0"/>
              <a:buChar char="•"/>
            </a:pPr>
            <a:r>
              <a:rPr lang="en-GB" dirty="0"/>
              <a:t>Gather data from multiple sources, </a:t>
            </a:r>
          </a:p>
          <a:p>
            <a:pPr marL="171450" indent="-171450">
              <a:buFont typeface="Arial" charset="0"/>
              <a:buChar char="•"/>
            </a:pPr>
            <a:r>
              <a:rPr lang="en-GB" dirty="0"/>
              <a:t>Browser based measurement</a:t>
            </a:r>
            <a:r>
              <a:rPr lang="en-GB" baseline="0" dirty="0"/>
              <a:t> i</a:t>
            </a:r>
            <a:r>
              <a:rPr lang="en-GB" dirty="0"/>
              <a:t>n</a:t>
            </a:r>
            <a:r>
              <a:rPr lang="en-GB" baseline="0" dirty="0"/>
              <a:t> addition to traditional monitoring</a:t>
            </a:r>
          </a:p>
          <a:p>
            <a:pPr marL="171450" indent="-171450">
              <a:buFont typeface="Arial" charset="0"/>
              <a:buChar char="•"/>
            </a:pPr>
            <a:r>
              <a:rPr lang="en-GB" baseline="0" dirty="0"/>
              <a:t>Extract Data: Accurate enough so that we can propagate a “Performance statement for a </a:t>
            </a:r>
            <a:r>
              <a:rPr lang="en-GB" baseline="0" dirty="0" err="1"/>
              <a:t>WiFi</a:t>
            </a:r>
            <a:r>
              <a:rPr lang="en-GB" baseline="0" dirty="0"/>
              <a:t> campus”</a:t>
            </a:r>
          </a:p>
          <a:p>
            <a:pPr marL="0" indent="0">
              <a:buFont typeface="Arial" charset="0"/>
              <a:buNone/>
            </a:pPr>
            <a:endParaRPr lang="en-GB" baseline="0" dirty="0"/>
          </a:p>
          <a:p>
            <a:pPr marL="0" indent="0">
              <a:buFont typeface="Arial" charset="0"/>
              <a:buNone/>
            </a:pPr>
            <a:r>
              <a:rPr lang="en-GB" baseline="0" dirty="0"/>
              <a:t>So we figured out a problem statement</a:t>
            </a:r>
            <a:r>
              <a:rPr lang="mr-IN" baseline="0" dirty="0"/>
              <a:t>…</a:t>
            </a:r>
            <a:endParaRPr lang="en-GB" baseline="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a:t>
            </a:fld>
            <a:endParaRPr lang="en-GB"/>
          </a:p>
        </p:txBody>
      </p:sp>
    </p:spTree>
    <p:extLst>
      <p:ext uri="{BB962C8B-B14F-4D97-AF65-F5344CB8AC3E}">
        <p14:creationId xmlns:p14="http://schemas.microsoft.com/office/powerpoint/2010/main" val="3253502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noProof="0" dirty="0"/>
              <a:t>To the 1</a:t>
            </a:r>
            <a:r>
              <a:rPr lang="en-GB" baseline="30000" noProof="0" dirty="0"/>
              <a:t>st</a:t>
            </a:r>
            <a:r>
              <a:rPr lang="en-GB" baseline="0" noProof="0" dirty="0"/>
              <a:t> step. -- web-server JS:</a:t>
            </a:r>
          </a:p>
          <a:p>
            <a:pPr marL="171450" indent="-171450">
              <a:buFontTx/>
              <a:buChar char="-"/>
            </a:pPr>
            <a:r>
              <a:rPr lang="en-GB" baseline="0" noProof="0" dirty="0"/>
              <a:t>The Domain Name (e.g. </a:t>
            </a:r>
            <a:r>
              <a:rPr lang="en-GB" baseline="0" noProof="0" dirty="0" err="1"/>
              <a:t>www.switch.ch</a:t>
            </a:r>
            <a:r>
              <a:rPr lang="en-GB" baseline="0" noProof="0" dirty="0"/>
              <a:t>) or the IP of the web-server is needed</a:t>
            </a:r>
          </a:p>
          <a:p>
            <a:pPr marL="171450" indent="-171450">
              <a:buFontTx/>
              <a:buChar char="-"/>
            </a:pPr>
            <a:r>
              <a:rPr lang="en-GB" baseline="0" noProof="0" dirty="0"/>
              <a:t>The location path of the images is important (location where the </a:t>
            </a:r>
            <a:r>
              <a:rPr lang="en-GB" baseline="0" noProof="0" dirty="0" err="1"/>
              <a:t>NetTest</a:t>
            </a:r>
            <a:r>
              <a:rPr lang="en-GB" baseline="0" noProof="0" dirty="0"/>
              <a:t> servers is running </a:t>
            </a:r>
            <a:r>
              <a:rPr lang="mr-IN" baseline="0" noProof="0" dirty="0"/>
              <a:t>–</a:t>
            </a:r>
            <a:r>
              <a:rPr lang="en-GB" baseline="0" noProof="0" dirty="0"/>
              <a:t> </a:t>
            </a:r>
            <a:r>
              <a:rPr lang="en-GB" baseline="0" noProof="0" dirty="0" err="1"/>
              <a:t>Grnet</a:t>
            </a:r>
            <a:r>
              <a:rPr lang="en-GB" baseline="0" noProof="0" dirty="0"/>
              <a:t>)</a:t>
            </a:r>
          </a:p>
          <a:p>
            <a:pPr marL="171450" indent="-171450">
              <a:buFontTx/>
              <a:buChar char="-"/>
            </a:pPr>
            <a:r>
              <a:rPr lang="en-GB" baseline="0" noProof="0" dirty="0"/>
              <a:t>Cookie time is essential, as we don’t like to affect the network --- non-invasive</a:t>
            </a:r>
          </a:p>
          <a:p>
            <a:pPr marL="0" indent="0">
              <a:buFontTx/>
              <a:buNone/>
            </a:pPr>
            <a:endParaRPr lang="en-GB" baseline="0" noProof="0" dirty="0"/>
          </a:p>
          <a:p>
            <a:pPr marL="0" indent="0">
              <a:buFontTx/>
              <a:buNone/>
            </a:pPr>
            <a:r>
              <a:rPr lang="en-GB" baseline="0" noProof="0" dirty="0"/>
              <a:t>Additional information: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JS lines should be embedded at a frequently-visited web page (conference program, university website, etc)</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 page can be hosted anywhere without affecting the results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agent could be installed anywhere, however it is advised to be installed near the conference venue or the university campus. The agent performs the correlations and stores the correlated measurements.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measurement results are relative to the location of the web server, where the images are hosted.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website, the </a:t>
            </a:r>
            <a:r>
              <a:rPr lang="en-GB" baseline="0" noProof="0" dirty="0" err="1"/>
              <a:t>WiFiMon</a:t>
            </a:r>
            <a:r>
              <a:rPr lang="en-GB" baseline="0" noProof="0" dirty="0"/>
              <a:t> agent and the test tool servers can be located at a different physical infrastructure. Only the test tool servers location affect the measurement results!!</a:t>
            </a:r>
          </a:p>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4</a:t>
            </a:fld>
            <a:endParaRPr lang="en-GB"/>
          </a:p>
        </p:txBody>
      </p:sp>
    </p:spTree>
    <p:extLst>
      <p:ext uri="{BB962C8B-B14F-4D97-AF65-F5344CB8AC3E}">
        <p14:creationId xmlns:p14="http://schemas.microsoft.com/office/powerpoint/2010/main" val="602064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2</a:t>
            </a:r>
            <a:r>
              <a:rPr lang="en-US" baseline="30000" dirty="0"/>
              <a:t>nd</a:t>
            </a:r>
            <a:r>
              <a:rPr lang="en-US" dirty="0"/>
              <a:t> step -  performing and storing of measurements at the database:</a:t>
            </a:r>
          </a:p>
          <a:p>
            <a:r>
              <a:rPr lang="en-US" dirty="0"/>
              <a:t>Per</a:t>
            </a:r>
            <a:r>
              <a:rPr lang="en-US" baseline="0" dirty="0"/>
              <a:t> configuration: </a:t>
            </a:r>
          </a:p>
          <a:p>
            <a:pPr marL="171450" indent="-171450">
              <a:buFontTx/>
              <a:buChar char="-"/>
            </a:pPr>
            <a:r>
              <a:rPr lang="en-US" baseline="0" dirty="0"/>
              <a:t>Sub-Net defined =&gt; Measurements only from the sub-nets</a:t>
            </a:r>
          </a:p>
          <a:p>
            <a:pPr marL="171450" indent="-171450">
              <a:buFontTx/>
              <a:buChar char="-"/>
            </a:pPr>
            <a:r>
              <a:rPr lang="en-US" baseline="0" dirty="0"/>
              <a:t>Check is Cookie set, YES/NO =&gt; Expiration time after the measurements done </a:t>
            </a:r>
            <a:r>
              <a:rPr lang="mr-IN" baseline="0" dirty="0"/>
              <a:t>–</a:t>
            </a:r>
            <a:r>
              <a:rPr lang="en-US" baseline="0" dirty="0"/>
              <a:t> 1.5’</a:t>
            </a:r>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5</a:t>
            </a:fld>
            <a:endParaRPr lang="en-GB"/>
          </a:p>
        </p:txBody>
      </p:sp>
    </p:spTree>
    <p:extLst>
      <p:ext uri="{BB962C8B-B14F-4D97-AF65-F5344CB8AC3E}">
        <p14:creationId xmlns:p14="http://schemas.microsoft.com/office/powerpoint/2010/main" val="1670152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the 3</a:t>
            </a:r>
            <a:r>
              <a:rPr lang="en-GB" baseline="30000" dirty="0"/>
              <a:t>rd</a:t>
            </a:r>
            <a:r>
              <a:rPr lang="en-GB" dirty="0"/>
              <a:t> step: </a:t>
            </a:r>
          </a:p>
          <a:p>
            <a:r>
              <a:rPr lang="en-GB" dirty="0"/>
              <a:t>Correlation Performance Data with RADIUS</a:t>
            </a:r>
            <a:r>
              <a:rPr lang="en-GB" baseline="0" dirty="0"/>
              <a:t> accounting: </a:t>
            </a:r>
          </a:p>
          <a:p>
            <a:r>
              <a:rPr lang="en-GB" baseline="0" dirty="0"/>
              <a:t>Element: </a:t>
            </a:r>
          </a:p>
          <a:p>
            <a:pPr marL="171450" indent="-171450">
              <a:buFont typeface="Arial" charset="0"/>
              <a:buChar char="•"/>
            </a:pPr>
            <a:r>
              <a:rPr lang="en-GB" baseline="0" dirty="0"/>
              <a:t>User IP from measurements (</a:t>
            </a:r>
            <a:r>
              <a:rPr lang="en-GB" baseline="0" dirty="0" err="1"/>
              <a:t>javascript</a:t>
            </a:r>
            <a:r>
              <a:rPr lang="en-GB" baseline="0" dirty="0"/>
              <a:t>) </a:t>
            </a:r>
          </a:p>
          <a:p>
            <a:pPr marL="171450" indent="-171450">
              <a:buFont typeface="Arial" charset="0"/>
              <a:buChar char="•"/>
            </a:pPr>
            <a:r>
              <a:rPr lang="en-GB" baseline="0" dirty="0"/>
              <a:t>Client IP from </a:t>
            </a:r>
            <a:r>
              <a:rPr lang="en-GB" baseline="0" dirty="0" err="1"/>
              <a:t>authN</a:t>
            </a:r>
            <a:r>
              <a:rPr lang="en-GB" baseline="0" dirty="0"/>
              <a:t>/Z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6</a:t>
            </a:fld>
            <a:endParaRPr lang="en-GB"/>
          </a:p>
        </p:txBody>
      </p:sp>
    </p:spTree>
    <p:extLst>
      <p:ext uri="{BB962C8B-B14F-4D97-AF65-F5344CB8AC3E}">
        <p14:creationId xmlns:p14="http://schemas.microsoft.com/office/powerpoint/2010/main" val="2005552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7</a:t>
            </a:fld>
            <a:endParaRPr lang="en-GB"/>
          </a:p>
        </p:txBody>
      </p:sp>
    </p:spTree>
    <p:extLst>
      <p:ext uri="{BB962C8B-B14F-4D97-AF65-F5344CB8AC3E}">
        <p14:creationId xmlns:p14="http://schemas.microsoft.com/office/powerpoint/2010/main" val="118172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noProof="0" dirty="0"/>
              <a:t>The aim of our approach is to record network performance measurements by using collected raw data (data source) on </a:t>
            </a:r>
            <a:r>
              <a:rPr lang="en-GB" baseline="0" noProof="0" dirty="0" err="1"/>
              <a:t>WiFi</a:t>
            </a:r>
            <a:r>
              <a:rPr lang="en-GB" baseline="0" noProof="0" dirty="0"/>
              <a:t> and to visualize them. ========== </a:t>
            </a:r>
          </a:p>
          <a:p>
            <a:pPr lvl="0">
              <a:spcBef>
                <a:spcPts val="0"/>
              </a:spcBef>
              <a:buNone/>
            </a:pPr>
            <a:r>
              <a:rPr lang="en-GB" noProof="0" dirty="0"/>
              <a:t>Temporary</a:t>
            </a:r>
            <a:r>
              <a:rPr lang="en-GB" baseline="0" noProof="0" dirty="0"/>
              <a:t> Data – Raw data from the data source</a:t>
            </a:r>
          </a:p>
          <a:p>
            <a:pPr lvl="0">
              <a:spcBef>
                <a:spcPts val="0"/>
              </a:spcBef>
              <a:buNone/>
            </a:pPr>
            <a:r>
              <a:rPr lang="en-GB" baseline="0" noProof="0" dirty="0"/>
              <a:t>Persistent Data – Correlated data</a:t>
            </a:r>
          </a:p>
          <a:p>
            <a:pPr lvl="0">
              <a:spcBef>
                <a:spcPts val="0"/>
              </a:spcBef>
              <a:buNone/>
            </a:pPr>
            <a:r>
              <a:rPr lang="en-GB" baseline="0" noProof="0" dirty="0"/>
              <a:t>==========</a:t>
            </a:r>
          </a:p>
          <a:p>
            <a:pPr lvl="0">
              <a:spcBef>
                <a:spcPts val="0"/>
              </a:spcBef>
              <a:buNone/>
            </a:pPr>
            <a:r>
              <a:rPr lang="en-GB" baseline="0" noProof="0" dirty="0"/>
              <a:t>Only correlated data will be stored and analysed</a:t>
            </a:r>
          </a:p>
          <a:p>
            <a:pPr lvl="0">
              <a:spcBef>
                <a:spcPts val="0"/>
              </a:spcBef>
              <a:buNone/>
            </a:pPr>
            <a:r>
              <a:rPr lang="en-GB" baseline="0" noProof="0" dirty="0"/>
              <a:t>Mobility prediction and focus is possible, so the correlation with the AP helps us to provide a localized statement to the network performance. </a:t>
            </a:r>
          </a:p>
          <a:p>
            <a:pPr lvl="0">
              <a:spcBef>
                <a:spcPts val="0"/>
              </a:spcBef>
              <a:buNone/>
            </a:pPr>
            <a:r>
              <a:rPr lang="en-GB" baseline="0" noProof="0" dirty="0"/>
              <a:t>==========</a:t>
            </a:r>
          </a:p>
          <a:p>
            <a:pPr lvl="0">
              <a:spcBef>
                <a:spcPts val="0"/>
              </a:spcBef>
              <a:buNone/>
            </a:pPr>
            <a:r>
              <a:rPr lang="en-GB" baseline="0" noProof="0" dirty="0"/>
              <a:t>The Web-User Interface is the Network Administrators view, about their own data. In our concept use Kibana (for visualization) and Elasticsearch (as a DB). </a:t>
            </a:r>
          </a:p>
          <a:p>
            <a:pPr lvl="0">
              <a:spcBef>
                <a:spcPts val="0"/>
              </a:spcBef>
              <a:buNone/>
            </a:pPr>
            <a:r>
              <a:rPr lang="en-GB" baseline="0" noProof="0" dirty="0"/>
              <a:t>It is worth mentioning that previous </a:t>
            </a:r>
            <a:r>
              <a:rPr lang="en-GB" baseline="0" noProof="0" dirty="0" err="1"/>
              <a:t>WiFiMon</a:t>
            </a:r>
            <a:r>
              <a:rPr lang="en-GB" baseline="0" noProof="0" dirty="0"/>
              <a:t> versions used Grafana/</a:t>
            </a:r>
            <a:r>
              <a:rPr lang="en-GB" baseline="0" noProof="0" dirty="0" err="1"/>
              <a:t>InfluxDB</a:t>
            </a:r>
            <a:r>
              <a:rPr lang="en-GB" baseline="0" noProof="0" dirty="0"/>
              <a:t> and </a:t>
            </a:r>
            <a:r>
              <a:rPr lang="en-GB" baseline="0" noProof="0" dirty="0" err="1"/>
              <a:t>PostGresql</a:t>
            </a:r>
            <a:endParaRPr lang="en-GB" baseline="0" noProof="0" dirty="0"/>
          </a:p>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a:solidFill>
                  <a:schemeClr val="bg1"/>
                </a:solidFill>
                <a:latin typeface="Arial" charset="0"/>
              </a:rPr>
              <a:t>GN4-1 EC Review</a:t>
            </a:r>
          </a:p>
          <a:p>
            <a:pPr algn="r">
              <a:spcBef>
                <a:spcPct val="20000"/>
              </a:spcBef>
              <a:buClr>
                <a:srgbClr val="B4D100"/>
              </a:buClr>
              <a:buSzPct val="80000"/>
            </a:pPr>
            <a:r>
              <a:rPr lang="en-GB" sz="1800" dirty="0">
                <a:solidFill>
                  <a:schemeClr val="bg1"/>
                </a:solidFill>
                <a:latin typeface="Arial" charset="0"/>
              </a:rPr>
              <a:t>TBC 2016</a:t>
            </a:r>
          </a:p>
          <a:p>
            <a:pPr algn="r" eaLnBrk="1" hangingPunct="1">
              <a:spcBef>
                <a:spcPct val="20000"/>
              </a:spcBef>
              <a:buClr>
                <a:srgbClr val="B4D100"/>
              </a:buClr>
              <a:buSzPct val="80000"/>
            </a:pPr>
            <a:r>
              <a:rPr lang="en-US" sz="1800" dirty="0">
                <a:solidFill>
                  <a:schemeClr val="bg1"/>
                </a:solidFill>
                <a:latin typeface="Arial" charset="0"/>
              </a:rPr>
              <a:t>Brussels</a:t>
            </a: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7" name="Rectangle 6"/>
          <p:cNvSpPr/>
          <p:nvPr userDrawn="1"/>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GN4-2 Period 1 EC Review</a:t>
            </a:r>
          </a:p>
          <a:p>
            <a:pPr>
              <a:spcBef>
                <a:spcPct val="20000"/>
              </a:spcBef>
              <a:buClr>
                <a:srgbClr val="B4D100"/>
              </a:buClr>
              <a:buSzPct val="80000"/>
            </a:pPr>
            <a:r>
              <a:rPr lang="en-GB" sz="1800" dirty="0">
                <a:solidFill>
                  <a:schemeClr val="bg1"/>
                </a:solidFill>
                <a:latin typeface="+mn-lt"/>
              </a:rPr>
              <a:t>November 2017</a:t>
            </a:r>
          </a:p>
          <a:p>
            <a:pPr eaLnBrk="1" hangingPunct="1">
              <a:spcBef>
                <a:spcPct val="20000"/>
              </a:spcBef>
              <a:buClr>
                <a:srgbClr val="B4D100"/>
              </a:buClr>
              <a:buSzPct val="80000"/>
            </a:pPr>
            <a:r>
              <a:rPr lang="en-US" sz="1800" dirty="0">
                <a:solidFill>
                  <a:schemeClr val="bg1"/>
                </a:solidFill>
                <a:latin typeface="+mn-lt"/>
              </a:rPr>
              <a:t>Brussels</a:t>
            </a:r>
          </a:p>
          <a:p>
            <a:pPr eaLnBrk="1" hangingPunct="1">
              <a:spcBef>
                <a:spcPct val="20000"/>
              </a:spcBef>
              <a:buClr>
                <a:srgbClr val="B4D100"/>
              </a:buClr>
              <a:buSzPct val="80000"/>
            </a:pPr>
            <a:endParaRPr lang="en-US" sz="1800" dirty="0">
              <a:solidFill>
                <a:schemeClr val="bg1"/>
              </a:solidFill>
              <a:latin typeface="+mn-lt"/>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Name,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WP1: Work Package Title</a:t>
            </a:r>
          </a:p>
        </p:txBody>
      </p:sp>
      <p:pic>
        <p:nvPicPr>
          <p:cNvPr id="11" name="Picture 10">
            <a:extLst>
              <a:ext uri="{FF2B5EF4-FFF2-40B4-BE49-F238E27FC236}">
                <a16:creationId xmlns="" xmlns:a16="http://schemas.microsoft.com/office/drawing/2014/main" id="{AE2D7825-E082-46CF-9AD4-04A15F43B4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35117" y="484770"/>
            <a:ext cx="1531586" cy="664593"/>
          </a:xfrm>
          <a:prstGeom prst="rect">
            <a:avLst/>
          </a:prstGeom>
        </p:spPr>
      </p:pic>
    </p:spTree>
    <p:extLst>
      <p:ext uri="{BB962C8B-B14F-4D97-AF65-F5344CB8AC3E}">
        <p14:creationId xmlns:p14="http://schemas.microsoft.com/office/powerpoint/2010/main" val="123456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dirty="0"/>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8" name="Picture 7">
            <a:extLst>
              <a:ext uri="{FF2B5EF4-FFF2-40B4-BE49-F238E27FC236}">
                <a16:creationId xmlns="" xmlns:a16="http://schemas.microsoft.com/office/drawing/2014/main" id="{B8889F07-B6A9-41E1-A7CB-4F89EDE32D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
        <p:nvSpPr>
          <p:cNvPr id="4" name="TextBox 3">
            <a:extLst>
              <a:ext uri="{FF2B5EF4-FFF2-40B4-BE49-F238E27FC236}">
                <a16:creationId xmlns="" xmlns:a16="http://schemas.microsoft.com/office/drawing/2014/main" id="{DDD143F2-E706-4718-BDE8-C7C989B63E2E}"/>
              </a:ext>
            </a:extLst>
          </p:cNvPr>
          <p:cNvSpPr txBox="1"/>
          <p:nvPr userDrawn="1"/>
        </p:nvSpPr>
        <p:spPr>
          <a:xfrm>
            <a:off x="457199" y="6523901"/>
            <a:ext cx="2710422" cy="307777"/>
          </a:xfrm>
          <a:prstGeom prst="rect">
            <a:avLst/>
          </a:prstGeom>
          <a:noFill/>
        </p:spPr>
        <p:txBody>
          <a:bodyPr wrap="none" rtlCol="0">
            <a:spAutoFit/>
          </a:bodyPr>
          <a:lstStyle/>
          <a:p>
            <a:r>
              <a:rPr lang="en-GB" sz="1400" dirty="0">
                <a:solidFill>
                  <a:schemeClr val="bg1"/>
                </a:solidFill>
              </a:rPr>
              <a:t>GN4-3 / GN4-3N Symposium 2020 </a:t>
            </a:r>
          </a:p>
        </p:txBody>
      </p:sp>
    </p:spTree>
    <p:extLst>
      <p:ext uri="{BB962C8B-B14F-4D97-AF65-F5344CB8AC3E}">
        <p14:creationId xmlns:p14="http://schemas.microsoft.com/office/powerpoint/2010/main" val="143262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700"/>
            <a:ext cx="12206732" cy="1339911"/>
          </a:xfrm>
          <a:prstGeom prst="rect">
            <a:avLst/>
          </a:prstGeom>
        </p:spPr>
      </p:pic>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0"/>
          <p:cNvSpPr>
            <a:spLocks noGrp="1"/>
          </p:cNvSpPr>
          <p:nvPr>
            <p:ph type="title"/>
          </p:nvPr>
        </p:nvSpPr>
        <p:spPr/>
        <p:txBody>
          <a:bodyPr/>
          <a:lstStyle/>
          <a:p>
            <a:r>
              <a:rPr lang="en-US"/>
              <a:t>Click to edit Master title style</a:t>
            </a:r>
            <a:endParaRPr lang="en-GB" dirty="0"/>
          </a:p>
        </p:txBody>
      </p:sp>
      <p:sp>
        <p:nvSpPr>
          <p:cNvPr id="12" name="Slide Number Placeholder 11"/>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7" name="Picture 6">
            <a:extLst>
              <a:ext uri="{FF2B5EF4-FFF2-40B4-BE49-F238E27FC236}">
                <a16:creationId xmlns="" xmlns:a16="http://schemas.microsoft.com/office/drawing/2014/main" id="{7A680171-EEFC-4934-83A0-4C8DD61EF9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
        <p:nvSpPr>
          <p:cNvPr id="8" name="Oval 7">
            <a:extLst>
              <a:ext uri="{FF2B5EF4-FFF2-40B4-BE49-F238E27FC236}">
                <a16:creationId xmlns="" xmlns:a16="http://schemas.microsoft.com/office/drawing/2014/main" id="{A4FE3B1C-616E-4BE3-967B-B786478ADA6A}"/>
              </a:ext>
            </a:extLst>
          </p:cNvPr>
          <p:cNvSpPr/>
          <p:nvPr userDrawn="1"/>
        </p:nvSpPr>
        <p:spPr>
          <a:xfrm>
            <a:off x="11238739" y="1021510"/>
            <a:ext cx="1065404" cy="1065404"/>
          </a:xfrm>
          <a:prstGeom prst="ellipse">
            <a:avLst/>
          </a:prstGeom>
          <a:solidFill>
            <a:srgbClr val="124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 xmlns:a16="http://schemas.microsoft.com/office/drawing/2014/main" id="{B8FF05F0-1384-4AC7-BC0D-37548A3119D2}"/>
              </a:ext>
            </a:extLst>
          </p:cNvPr>
          <p:cNvSpPr txBox="1"/>
          <p:nvPr userDrawn="1"/>
        </p:nvSpPr>
        <p:spPr>
          <a:xfrm>
            <a:off x="457199" y="6523901"/>
            <a:ext cx="2710422" cy="307777"/>
          </a:xfrm>
          <a:prstGeom prst="rect">
            <a:avLst/>
          </a:prstGeom>
          <a:noFill/>
        </p:spPr>
        <p:txBody>
          <a:bodyPr wrap="none" rtlCol="0">
            <a:spAutoFit/>
          </a:bodyPr>
          <a:lstStyle/>
          <a:p>
            <a:r>
              <a:rPr lang="en-GB" sz="1400" dirty="0">
                <a:solidFill>
                  <a:schemeClr val="bg1"/>
                </a:solidFill>
              </a:rPr>
              <a:t>GN4-3 / GN4-3N Symposium 2020 </a:t>
            </a:r>
          </a:p>
        </p:txBody>
      </p:sp>
    </p:spTree>
    <p:extLst>
      <p:ext uri="{BB962C8B-B14F-4D97-AF65-F5344CB8AC3E}">
        <p14:creationId xmlns:p14="http://schemas.microsoft.com/office/powerpoint/2010/main" val="2593037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11" name="TextBox 10">
            <a:extLst>
              <a:ext uri="{FF2B5EF4-FFF2-40B4-BE49-F238E27FC236}">
                <a16:creationId xmlns="" xmlns:a16="http://schemas.microsoft.com/office/drawing/2014/main" id="{32BD7252-08DD-428D-98B1-D2C5551AFB24}"/>
              </a:ext>
            </a:extLst>
          </p:cNvPr>
          <p:cNvSpPr txBox="1"/>
          <p:nvPr userDrawn="1"/>
        </p:nvSpPr>
        <p:spPr>
          <a:xfrm>
            <a:off x="457199" y="6523901"/>
            <a:ext cx="2710422" cy="307777"/>
          </a:xfrm>
          <a:prstGeom prst="rect">
            <a:avLst/>
          </a:prstGeom>
          <a:noFill/>
        </p:spPr>
        <p:txBody>
          <a:bodyPr wrap="none" rtlCol="0">
            <a:spAutoFit/>
          </a:bodyPr>
          <a:lstStyle/>
          <a:p>
            <a:r>
              <a:rPr lang="en-GB" sz="1400" dirty="0">
                <a:solidFill>
                  <a:schemeClr val="bg1"/>
                </a:solidFill>
              </a:rPr>
              <a:t>GN4-3 / GN4-3N Symposium 2020 </a:t>
            </a:r>
          </a:p>
        </p:txBody>
      </p:sp>
      <p:pic>
        <p:nvPicPr>
          <p:cNvPr id="12" name="Picture 11">
            <a:extLst>
              <a:ext uri="{FF2B5EF4-FFF2-40B4-BE49-F238E27FC236}">
                <a16:creationId xmlns="" xmlns:a16="http://schemas.microsoft.com/office/drawing/2014/main" id="{AB080EE0-B230-4D87-A36F-F35E2BEE55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Tree>
    <p:extLst>
      <p:ext uri="{BB962C8B-B14F-4D97-AF65-F5344CB8AC3E}">
        <p14:creationId xmlns:p14="http://schemas.microsoft.com/office/powerpoint/2010/main" val="947297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884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310614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47665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dirty="0"/>
          </a:p>
        </p:txBody>
      </p:sp>
      <p:pic>
        <p:nvPicPr>
          <p:cNvPr id="10" name="Picture 9">
            <a:extLst>
              <a:ext uri="{FF2B5EF4-FFF2-40B4-BE49-F238E27FC236}">
                <a16:creationId xmlns="" xmlns:a16="http://schemas.microsoft.com/office/drawing/2014/main" id="{70845064-9452-4051-96AC-05AE54282E30}"/>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82" r:id="rId3"/>
    <p:sldLayoutId id="2147483674" r:id="rId4"/>
    <p:sldLayoutId id="2147483683" r:id="rId5"/>
    <p:sldLayoutId id="2147483681" r:id="rId6"/>
    <p:sldLayoutId id="2147483691" r:id="rId7"/>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orient="horz" pos="595" userDrawn="1">
          <p15:clr>
            <a:srgbClr val="F26B43"/>
          </p15:clr>
        </p15:guide>
        <p15:guide id="2" pos="347">
          <p15:clr>
            <a:srgbClr val="F26B43"/>
          </p15:clr>
        </p15:guide>
        <p15:guide id="3" orient="horz" pos="1139" userDrawn="1">
          <p15:clr>
            <a:srgbClr val="F26B43"/>
          </p15:clr>
        </p15:guide>
        <p15:guide id="4" orient="horz" pos="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
        <p:nvSpPr>
          <p:cNvPr id="7" name="Rectangle 2"/>
          <p:cNvSpPr txBox="1">
            <a:spLocks noChangeArrowheads="1"/>
          </p:cNvSpPr>
          <p:nvPr/>
        </p:nvSpPr>
        <p:spPr bwMode="auto">
          <a:xfrm>
            <a:off x="416689" y="1218190"/>
            <a:ext cx="9144754" cy="66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smtClean="0">
                <a:solidFill>
                  <a:schemeClr val="accent4"/>
                </a:solidFill>
                <a:latin typeface="+mn-lt"/>
              </a:rPr>
              <a:t>WiFiMon: Overview &amp; Results from Symposium Pilot</a:t>
            </a:r>
            <a:endParaRPr lang="en-US" sz="3200" b="1" dirty="0">
              <a:solidFill>
                <a:schemeClr val="accent4"/>
              </a:solidFill>
              <a:latin typeface="+mn-lt"/>
            </a:endParaRPr>
          </a:p>
        </p:txBody>
      </p:sp>
      <p:sp>
        <p:nvSpPr>
          <p:cNvPr id="8" name="Rectangle 3"/>
          <p:cNvSpPr txBox="1">
            <a:spLocks noChangeArrowheads="1"/>
          </p:cNvSpPr>
          <p:nvPr/>
        </p:nvSpPr>
        <p:spPr bwMode="auto">
          <a:xfrm>
            <a:off x="451414" y="1791582"/>
            <a:ext cx="4796691" cy="125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err="1" smtClean="0">
                <a:solidFill>
                  <a:schemeClr val="bg1"/>
                </a:solidFill>
                <a:latin typeface="+mn-lt"/>
              </a:rPr>
              <a:t>Pavle</a:t>
            </a:r>
            <a:r>
              <a:rPr lang="en-US" b="1" dirty="0" smtClean="0">
                <a:solidFill>
                  <a:schemeClr val="bg1"/>
                </a:solidFill>
                <a:latin typeface="+mn-lt"/>
              </a:rPr>
              <a:t> </a:t>
            </a:r>
            <a:r>
              <a:rPr lang="en-US" b="1" dirty="0" err="1" smtClean="0">
                <a:solidFill>
                  <a:schemeClr val="bg1"/>
                </a:solidFill>
                <a:latin typeface="+mn-lt"/>
              </a:rPr>
              <a:t>Vuletić</a:t>
            </a:r>
            <a:r>
              <a:rPr lang="en-US" b="1" dirty="0">
                <a:solidFill>
                  <a:schemeClr val="bg1"/>
                </a:solidFill>
                <a:latin typeface="+mn-lt"/>
              </a:rPr>
              <a:t>,</a:t>
            </a:r>
            <a:r>
              <a:rPr lang="en-US" b="1" dirty="0" smtClean="0">
                <a:solidFill>
                  <a:schemeClr val="bg1"/>
                </a:solidFill>
                <a:latin typeface="+mn-lt"/>
              </a:rPr>
              <a:t> </a:t>
            </a:r>
            <a:r>
              <a:rPr lang="en-US" b="1" dirty="0" err="1" smtClean="0">
                <a:solidFill>
                  <a:schemeClr val="bg1"/>
                </a:solidFill>
                <a:latin typeface="+mn-lt"/>
              </a:rPr>
              <a:t>UoB</a:t>
            </a:r>
            <a:r>
              <a:rPr lang="en-US" b="1" dirty="0" smtClean="0">
                <a:solidFill>
                  <a:schemeClr val="bg1"/>
                </a:solidFill>
                <a:latin typeface="+mn-lt"/>
              </a:rPr>
              <a:t>/AMRES</a:t>
            </a:r>
          </a:p>
          <a:p>
            <a:pPr>
              <a:spcBef>
                <a:spcPct val="20000"/>
              </a:spcBef>
              <a:buClr>
                <a:srgbClr val="B4D100"/>
              </a:buClr>
              <a:buSzPct val="80000"/>
            </a:pPr>
            <a:r>
              <a:rPr lang="en-US" b="1" dirty="0" smtClean="0">
                <a:solidFill>
                  <a:schemeClr val="bg1"/>
                </a:solidFill>
                <a:latin typeface="+mn-lt"/>
              </a:rPr>
              <a:t>Kurt Baumann, SWITCH</a:t>
            </a:r>
          </a:p>
          <a:p>
            <a:pPr>
              <a:spcBef>
                <a:spcPct val="20000"/>
              </a:spcBef>
              <a:buClr>
                <a:srgbClr val="B4D100"/>
              </a:buClr>
              <a:buSzPct val="80000"/>
            </a:pPr>
            <a:r>
              <a:rPr lang="en-US" b="1" dirty="0" smtClean="0">
                <a:solidFill>
                  <a:schemeClr val="bg1"/>
                </a:solidFill>
                <a:latin typeface="+mn-lt"/>
              </a:rPr>
              <a:t>Nikos Kostopoulos, NTUA/GRNET</a:t>
            </a:r>
            <a:endParaRPr lang="en-US" b="1" dirty="0">
              <a:solidFill>
                <a:schemeClr val="bg1"/>
              </a:solidFill>
              <a:latin typeface="+mn-lt"/>
            </a:endParaRPr>
          </a:p>
          <a:p>
            <a:pPr eaLnBrk="1" hangingPunct="1">
              <a:spcBef>
                <a:spcPct val="20000"/>
              </a:spcBef>
              <a:buClr>
                <a:srgbClr val="B4D100"/>
              </a:buClr>
              <a:buSzPct val="80000"/>
            </a:pPr>
            <a:endParaRPr lang="en-US" sz="1800" dirty="0">
              <a:solidFill>
                <a:schemeClr val="bg1"/>
              </a:solidFill>
              <a:latin typeface="Arial" charset="0"/>
            </a:endParaRPr>
          </a:p>
        </p:txBody>
      </p:sp>
      <p:sp>
        <p:nvSpPr>
          <p:cNvPr id="9" name="Rectangle 3"/>
          <p:cNvSpPr txBox="1">
            <a:spLocks noChangeArrowheads="1"/>
          </p:cNvSpPr>
          <p:nvPr/>
        </p:nvSpPr>
        <p:spPr bwMode="auto">
          <a:xfrm>
            <a:off x="524643" y="3210065"/>
            <a:ext cx="3523570" cy="103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smtClean="0">
                <a:solidFill>
                  <a:schemeClr val="bg1"/>
                </a:solidFill>
                <a:latin typeface="+mn-lt"/>
              </a:rPr>
              <a:t>Network Monitoring Session</a:t>
            </a:r>
          </a:p>
          <a:p>
            <a:pPr eaLnBrk="1" hangingPunct="1">
              <a:spcBef>
                <a:spcPct val="20000"/>
              </a:spcBef>
              <a:buClr>
                <a:srgbClr val="B4D100"/>
              </a:buClr>
              <a:buSzPct val="80000"/>
            </a:pPr>
            <a:r>
              <a:rPr lang="en-US" sz="1800" dirty="0" smtClean="0">
                <a:solidFill>
                  <a:schemeClr val="bg1"/>
                </a:solidFill>
                <a:latin typeface="+mn-lt"/>
              </a:rPr>
              <a:t>Ljubljana, Slovenia </a:t>
            </a:r>
            <a:br>
              <a:rPr lang="en-US" sz="1800" dirty="0" smtClean="0">
                <a:solidFill>
                  <a:schemeClr val="bg1"/>
                </a:solidFill>
                <a:latin typeface="+mn-lt"/>
              </a:rPr>
            </a:br>
            <a:r>
              <a:rPr lang="en-US" sz="1800" dirty="0" smtClean="0">
                <a:solidFill>
                  <a:schemeClr val="bg1"/>
                </a:solidFill>
                <a:latin typeface="+mn-lt"/>
              </a:rPr>
              <a:t>4-5 February 2020 </a:t>
            </a:r>
          </a:p>
          <a:p>
            <a:pPr eaLnBrk="1" hangingPunct="1">
              <a:spcBef>
                <a:spcPct val="20000"/>
              </a:spcBef>
              <a:buClr>
                <a:srgbClr val="B4D100"/>
              </a:buClr>
              <a:buSzPct val="80000"/>
            </a:pPr>
            <a:endParaRPr lang="en-US" sz="1800" dirty="0">
              <a:solidFill>
                <a:schemeClr val="bg1"/>
              </a:solidFill>
              <a:latin typeface="+mn-lt"/>
            </a:endParaRPr>
          </a:p>
        </p:txBody>
      </p:sp>
      <p:pic>
        <p:nvPicPr>
          <p:cNvPr id="10" name="Picture 9">
            <a:extLst>
              <a:ext uri="{FF2B5EF4-FFF2-40B4-BE49-F238E27FC236}">
                <a16:creationId xmlns="" xmlns:a16="http://schemas.microsoft.com/office/drawing/2014/main" id="{6D2B5929-DFC2-4A6E-B018-CFEBE347F1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56028" y="409108"/>
            <a:ext cx="1669177" cy="724298"/>
          </a:xfrm>
          <a:prstGeom prst="rect">
            <a:avLst/>
          </a:prstGeom>
        </p:spPr>
      </p:pic>
    </p:spTree>
    <p:extLst>
      <p:ext uri="{BB962C8B-B14F-4D97-AF65-F5344CB8AC3E}">
        <p14:creationId xmlns:p14="http://schemas.microsoft.com/office/powerpoint/2010/main" val="3099589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
        <p:nvSpPr>
          <p:cNvPr id="10" name="Rectangle 9"/>
          <p:cNvSpPr/>
          <p:nvPr/>
        </p:nvSpPr>
        <p:spPr>
          <a:xfrm>
            <a:off x="558251" y="1059090"/>
            <a:ext cx="6976024" cy="5456010"/>
          </a:xfrm>
          <a:prstGeom prst="rect">
            <a:avLst/>
          </a:prstGeom>
          <a:solidFill>
            <a:srgbClr val="124E6A">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558251" y="431776"/>
            <a:ext cx="6976024" cy="591979"/>
          </a:xfrm>
          <a:prstGeom prst="rect">
            <a:avLst/>
          </a:prstGeom>
          <a:solidFill>
            <a:srgbClr val="C04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733381" y="467111"/>
            <a:ext cx="3198939" cy="1384995"/>
          </a:xfrm>
          <a:prstGeom prst="rect">
            <a:avLst/>
          </a:prstGeom>
          <a:noFill/>
        </p:spPr>
        <p:txBody>
          <a:bodyPr wrap="square" rtlCol="0">
            <a:spAutoFit/>
          </a:bodyPr>
          <a:lstStyle/>
          <a:p>
            <a:r>
              <a:rPr lang="en-GB" sz="2800" b="1" dirty="0">
                <a:solidFill>
                  <a:schemeClr val="bg1"/>
                </a:solidFill>
              </a:rPr>
              <a:t>Agenda</a:t>
            </a:r>
            <a:br>
              <a:rPr lang="en-GB" sz="2800" b="1" dirty="0">
                <a:solidFill>
                  <a:schemeClr val="bg1"/>
                </a:solidFill>
              </a:rPr>
            </a:br>
            <a:r>
              <a:rPr lang="en-GB" sz="2800" b="1" dirty="0">
                <a:solidFill>
                  <a:schemeClr val="bg1"/>
                </a:solidFill>
              </a:rPr>
              <a:t/>
            </a:r>
            <a:br>
              <a:rPr lang="en-GB" sz="2800" b="1" dirty="0">
                <a:solidFill>
                  <a:schemeClr val="bg1"/>
                </a:solidFill>
              </a:rPr>
            </a:br>
            <a:endParaRPr lang="en-GB" sz="2800" dirty="0">
              <a:solidFill>
                <a:schemeClr val="bg1"/>
              </a:solidFill>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9" name="TextBox 8"/>
          <p:cNvSpPr txBox="1"/>
          <p:nvPr/>
        </p:nvSpPr>
        <p:spPr>
          <a:xfrm>
            <a:off x="733381" y="1189832"/>
            <a:ext cx="6555442" cy="3862596"/>
          </a:xfrm>
          <a:prstGeom prst="rect">
            <a:avLst/>
          </a:prstGeom>
          <a:noFill/>
        </p:spPr>
        <p:txBody>
          <a:bodyPr wrap="square" rtlCol="0">
            <a:spAutoFit/>
          </a:bodyPr>
          <a:lstStyle/>
          <a:p>
            <a:pPr>
              <a:spcBef>
                <a:spcPts val="2000"/>
              </a:spcBef>
              <a:spcAft>
                <a:spcPts val="600"/>
              </a:spcAft>
              <a:buClr>
                <a:srgbClr val="002060"/>
              </a:buClr>
            </a:pPr>
            <a:r>
              <a:rPr lang="en-GB" sz="2000" b="1" dirty="0" smtClean="0">
                <a:solidFill>
                  <a:schemeClr val="bg1"/>
                </a:solidFill>
              </a:rPr>
              <a:t>WiFiMon Overview</a:t>
            </a:r>
            <a:endParaRPr lang="en-GB" sz="2000" dirty="0">
              <a:solidFill>
                <a:schemeClr val="bg1"/>
              </a:solidFill>
            </a:endParaRPr>
          </a:p>
          <a:p>
            <a:pPr lvl="1">
              <a:spcBef>
                <a:spcPts val="0"/>
              </a:spcBef>
              <a:spcAft>
                <a:spcPts val="600"/>
              </a:spcAft>
              <a:buClr>
                <a:srgbClr val="002060"/>
              </a:buClr>
            </a:pPr>
            <a:r>
              <a:rPr lang="en-GB" sz="2000" b="1" dirty="0">
                <a:solidFill>
                  <a:schemeClr val="bg1"/>
                </a:solidFill>
              </a:rPr>
              <a:t>Introduction</a:t>
            </a:r>
          </a:p>
          <a:p>
            <a:pPr lvl="1">
              <a:spcBef>
                <a:spcPts val="0"/>
              </a:spcBef>
              <a:spcAft>
                <a:spcPts val="600"/>
              </a:spcAft>
              <a:buClr>
                <a:srgbClr val="002060"/>
              </a:buClr>
            </a:pPr>
            <a:r>
              <a:rPr lang="en-GB" sz="2000" b="1" dirty="0" smtClean="0">
                <a:solidFill>
                  <a:schemeClr val="bg1"/>
                </a:solidFill>
              </a:rPr>
              <a:t>Data Collection Technology</a:t>
            </a:r>
          </a:p>
          <a:p>
            <a:pPr lvl="1">
              <a:spcBef>
                <a:spcPts val="0"/>
              </a:spcBef>
              <a:spcAft>
                <a:spcPts val="600"/>
              </a:spcAft>
              <a:buClr>
                <a:srgbClr val="002060"/>
              </a:buClr>
            </a:pPr>
            <a:r>
              <a:rPr lang="en-GB" sz="2000" b="1" dirty="0" smtClean="0">
                <a:solidFill>
                  <a:schemeClr val="bg1"/>
                </a:solidFill>
              </a:rPr>
              <a:t>Correlation with RADIUS Logs</a:t>
            </a:r>
          </a:p>
          <a:p>
            <a:pPr lvl="1">
              <a:spcBef>
                <a:spcPts val="0"/>
              </a:spcBef>
              <a:spcAft>
                <a:spcPts val="600"/>
              </a:spcAft>
              <a:buClr>
                <a:srgbClr val="002060"/>
              </a:buClr>
            </a:pPr>
            <a:r>
              <a:rPr lang="en-GB" sz="2000" b="1" dirty="0" smtClean="0">
                <a:solidFill>
                  <a:schemeClr val="bg1"/>
                </a:solidFill>
              </a:rPr>
              <a:t>Hardware Probes</a:t>
            </a:r>
          </a:p>
          <a:p>
            <a:pPr lvl="1">
              <a:spcBef>
                <a:spcPts val="0"/>
              </a:spcBef>
              <a:spcAft>
                <a:spcPts val="600"/>
              </a:spcAft>
              <a:buClr>
                <a:srgbClr val="002060"/>
              </a:buClr>
            </a:pPr>
            <a:r>
              <a:rPr lang="en-GB" sz="2000" b="1" dirty="0" smtClean="0">
                <a:solidFill>
                  <a:schemeClr val="bg1"/>
                </a:solidFill>
              </a:rPr>
              <a:t>Data Flow</a:t>
            </a:r>
            <a:endParaRPr lang="en-GB" sz="2000" b="1" dirty="0">
              <a:solidFill>
                <a:schemeClr val="bg1"/>
              </a:solidFill>
            </a:endParaRPr>
          </a:p>
          <a:p>
            <a:pPr>
              <a:spcBef>
                <a:spcPts val="0"/>
              </a:spcBef>
              <a:spcAft>
                <a:spcPts val="600"/>
              </a:spcAft>
              <a:buClr>
                <a:srgbClr val="002060"/>
              </a:buClr>
            </a:pPr>
            <a:r>
              <a:rPr lang="en-GB" sz="2000" b="1" dirty="0" smtClean="0">
                <a:solidFill>
                  <a:schemeClr val="bg1"/>
                </a:solidFill>
              </a:rPr>
              <a:t>WiFiMon Pilot in G</a:t>
            </a:r>
            <a:r>
              <a:rPr lang="en-US" sz="2000" b="1" dirty="0">
                <a:solidFill>
                  <a:schemeClr val="bg1"/>
                </a:solidFill>
              </a:rPr>
              <a:t>É</a:t>
            </a:r>
            <a:r>
              <a:rPr lang="en-GB" sz="2000" b="1" dirty="0">
                <a:solidFill>
                  <a:schemeClr val="bg1"/>
                </a:solidFill>
              </a:rPr>
              <a:t>A</a:t>
            </a:r>
            <a:r>
              <a:rPr lang="en-GB" sz="2000" b="1" dirty="0" smtClean="0">
                <a:solidFill>
                  <a:schemeClr val="bg1"/>
                </a:solidFill>
              </a:rPr>
              <a:t>NT Symposium</a:t>
            </a:r>
            <a:endParaRPr lang="en-GB" sz="2000" b="1" dirty="0">
              <a:solidFill>
                <a:schemeClr val="bg1"/>
              </a:solidFill>
            </a:endParaRPr>
          </a:p>
          <a:p>
            <a:pPr>
              <a:spcBef>
                <a:spcPts val="0"/>
              </a:spcBef>
              <a:spcAft>
                <a:spcPts val="600"/>
              </a:spcAft>
              <a:buClr>
                <a:srgbClr val="002060"/>
              </a:buClr>
            </a:pPr>
            <a:r>
              <a:rPr lang="en-GB" sz="2000" b="1" dirty="0" smtClean="0">
                <a:solidFill>
                  <a:schemeClr val="bg1"/>
                </a:solidFill>
              </a:rPr>
              <a:t>Conclusions</a:t>
            </a:r>
            <a:endParaRPr lang="en-GB" sz="2000" b="1" dirty="0">
              <a:solidFill>
                <a:schemeClr val="bg1"/>
              </a:solidFill>
            </a:endParaRPr>
          </a:p>
          <a:p>
            <a:pPr lvl="1">
              <a:spcAft>
                <a:spcPts val="600"/>
              </a:spcAft>
              <a:buClr>
                <a:srgbClr val="002060"/>
              </a:buClr>
            </a:pPr>
            <a:r>
              <a:rPr lang="en-GB" sz="2000" b="1" dirty="0">
                <a:solidFill>
                  <a:schemeClr val="bg1"/>
                </a:solidFill>
              </a:rPr>
              <a:t>Summary</a:t>
            </a:r>
          </a:p>
          <a:p>
            <a:pPr lvl="1">
              <a:spcAft>
                <a:spcPts val="600"/>
              </a:spcAft>
              <a:buClr>
                <a:srgbClr val="002060"/>
              </a:buClr>
            </a:pPr>
            <a:r>
              <a:rPr lang="en-GB" sz="2000" b="1" dirty="0">
                <a:solidFill>
                  <a:schemeClr val="bg1"/>
                </a:solidFill>
              </a:rPr>
              <a:t>Looking Ahead</a:t>
            </a:r>
          </a:p>
        </p:txBody>
      </p:sp>
    </p:spTree>
    <p:extLst>
      <p:ext uri="{BB962C8B-B14F-4D97-AF65-F5344CB8AC3E}">
        <p14:creationId xmlns:p14="http://schemas.microsoft.com/office/powerpoint/2010/main" val="3481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1686" y="421942"/>
            <a:ext cx="9894723" cy="430909"/>
          </a:xfrm>
        </p:spPr>
        <p:txBody>
          <a:bodyPr>
            <a:noAutofit/>
          </a:bodyPr>
          <a:lstStyle/>
          <a:p>
            <a:r>
              <a:rPr lang="en-GB" sz="3600" dirty="0" err="1">
                <a:latin typeface="Calibri" pitchFamily="34" charset="0"/>
                <a:cs typeface="Times New Roman" pitchFamily="18" charset="0"/>
              </a:rPr>
              <a:t>WiFiMon</a:t>
            </a:r>
            <a:r>
              <a:rPr lang="en-GB" sz="3600" dirty="0" smtClean="0">
                <a:latin typeface="Calibri  "/>
                <a:cs typeface="Times New Roman" pitchFamily="18" charset="0"/>
              </a:rPr>
              <a:t>: </a:t>
            </a:r>
            <a:r>
              <a:rPr lang="en-GB" sz="3600" dirty="0">
                <a:latin typeface="Calibri" pitchFamily="34" charset="0"/>
                <a:cs typeface="Times New Roman" pitchFamily="18" charset="0"/>
              </a:rPr>
              <a:t>Introduction</a:t>
            </a:r>
          </a:p>
        </p:txBody>
      </p:sp>
      <p:sp>
        <p:nvSpPr>
          <p:cNvPr id="6" name="TextBox 5"/>
          <p:cNvSpPr txBox="1"/>
          <p:nvPr/>
        </p:nvSpPr>
        <p:spPr>
          <a:xfrm>
            <a:off x="421981" y="1948699"/>
            <a:ext cx="5636217" cy="1738934"/>
          </a:xfrm>
          <a:prstGeom prst="rect">
            <a:avLst/>
          </a:prstGeom>
          <a:noFill/>
        </p:spPr>
        <p:txBody>
          <a:bodyPr wrap="square" lIns="121917" tIns="60958" rIns="121917" bIns="60958" rtlCol="0">
            <a:spAutoFit/>
          </a:bodyPr>
          <a:lstStyle/>
          <a:p>
            <a:pPr algn="just"/>
            <a:r>
              <a:rPr lang="en-GB" sz="2100" i="1" dirty="0">
                <a:cs typeface="Times New Roman" pitchFamily="18" charset="0"/>
              </a:rPr>
              <a:t>“…</a:t>
            </a:r>
            <a:r>
              <a:rPr lang="en-GB" sz="2100" i="1" dirty="0" smtClean="0">
                <a:cs typeface="Times New Roman" pitchFamily="18" charset="0"/>
              </a:rPr>
              <a:t>Is it </a:t>
            </a:r>
            <a:r>
              <a:rPr lang="en-GB" sz="2100" i="1" dirty="0">
                <a:cs typeface="Times New Roman" pitchFamily="18" charset="0"/>
              </a:rPr>
              <a:t>possible to gather data from multiple </a:t>
            </a:r>
            <a:r>
              <a:rPr lang="en-GB" sz="2100" i="1" dirty="0" smtClean="0">
                <a:cs typeface="Times New Roman" pitchFamily="18" charset="0"/>
              </a:rPr>
              <a:t>sources</a:t>
            </a:r>
            <a:r>
              <a:rPr lang="en-GB" sz="2100" i="1" dirty="0">
                <a:cs typeface="Times New Roman" pitchFamily="18" charset="0"/>
              </a:rPr>
              <a:t>, including browser-based </a:t>
            </a:r>
            <a:r>
              <a:rPr lang="en-GB" sz="2100" i="1" dirty="0" smtClean="0">
                <a:cs typeface="Times New Roman" pitchFamily="18" charset="0"/>
              </a:rPr>
              <a:t>measurements, in </a:t>
            </a:r>
            <a:r>
              <a:rPr lang="en-GB" sz="2100" i="1" dirty="0">
                <a:cs typeface="Times New Roman" pitchFamily="18" charset="0"/>
              </a:rPr>
              <a:t>addition to traditional monitoring, and extract </a:t>
            </a:r>
            <a:r>
              <a:rPr lang="en-GB" sz="2100" i="1" dirty="0" smtClean="0">
                <a:cs typeface="Times New Roman" pitchFamily="18" charset="0"/>
              </a:rPr>
              <a:t>meaningful </a:t>
            </a:r>
            <a:r>
              <a:rPr lang="en-GB" sz="2100" i="1" dirty="0">
                <a:cs typeface="Times New Roman" pitchFamily="18" charset="0"/>
              </a:rPr>
              <a:t>information on the performance of </a:t>
            </a:r>
            <a:r>
              <a:rPr lang="en-GB" sz="2100" i="1" dirty="0" smtClean="0">
                <a:cs typeface="Times New Roman" pitchFamily="18" charset="0"/>
              </a:rPr>
              <a:t>a </a:t>
            </a:r>
            <a:r>
              <a:rPr lang="en-GB" sz="2100" i="1" dirty="0" err="1">
                <a:cs typeface="Times New Roman" pitchFamily="18" charset="0"/>
              </a:rPr>
              <a:t>WiFi</a:t>
            </a:r>
            <a:r>
              <a:rPr lang="en-GB" sz="2100" i="1" dirty="0">
                <a:cs typeface="Times New Roman" pitchFamily="18" charset="0"/>
              </a:rPr>
              <a:t> network from that </a:t>
            </a:r>
            <a:r>
              <a:rPr lang="en-GB" sz="2100" i="1" dirty="0" smtClean="0">
                <a:cs typeface="Times New Roman" pitchFamily="18" charset="0"/>
              </a:rPr>
              <a:t>data?…”</a:t>
            </a:r>
            <a:r>
              <a:rPr lang="en-US" sz="2100" i="1" dirty="0" smtClean="0">
                <a:cs typeface="Times New Roman" pitchFamily="18" charset="0"/>
              </a:rPr>
              <a:t> </a:t>
            </a:r>
            <a:endParaRPr lang="en-GB" sz="2100" i="1" dirty="0">
              <a:cs typeface="Times New Roman" pitchFamily="18" charset="0"/>
            </a:endParaRPr>
          </a:p>
        </p:txBody>
      </p:sp>
      <p:sp>
        <p:nvSpPr>
          <p:cNvPr id="7" name="TextBox 6"/>
          <p:cNvSpPr txBox="1"/>
          <p:nvPr/>
        </p:nvSpPr>
        <p:spPr>
          <a:xfrm>
            <a:off x="398831" y="1466491"/>
            <a:ext cx="2843080" cy="492438"/>
          </a:xfrm>
          <a:prstGeom prst="rect">
            <a:avLst/>
          </a:prstGeom>
          <a:noFill/>
        </p:spPr>
        <p:txBody>
          <a:bodyPr wrap="none" lIns="121917" tIns="60958" rIns="121917" bIns="60958" rtlCol="0">
            <a:spAutoFit/>
          </a:bodyPr>
          <a:lstStyle/>
          <a:p>
            <a:r>
              <a:rPr lang="en-GB" sz="2400" b="1" dirty="0">
                <a:latin typeface="Calibri" pitchFamily="34" charset="0"/>
                <a:cs typeface="Times New Roman" pitchFamily="18" charset="0"/>
              </a:rPr>
              <a:t>Mission Statement:</a:t>
            </a:r>
            <a:r>
              <a:rPr lang="en-GB" dirty="0">
                <a:latin typeface="Calibri" pitchFamily="34" charset="0"/>
                <a:cs typeface="Times New Roman" pitchFamily="18" charset="0"/>
              </a:rPr>
              <a:t> </a:t>
            </a:r>
          </a:p>
        </p:txBody>
      </p:sp>
      <p:pic>
        <p:nvPicPr>
          <p:cNvPr id="8" name="Picture 7" descr="Poster_2016_WiFiMon_GN4_1_SA3T3_TNC2016.pptx.pdf"/>
          <p:cNvPicPr>
            <a:picLocks noChangeAspect="1"/>
          </p:cNvPicPr>
          <p:nvPr/>
        </p:nvPicPr>
        <p:blipFill rotWithShape="1">
          <a:blip r:embed="rId3" cstate="print">
            <a:extLst>
              <a:ext uri="{28A0092B-C50C-407E-A947-70E740481C1C}">
                <a14:useLocalDpi xmlns:a14="http://schemas.microsoft.com/office/drawing/2010/main" val="0"/>
              </a:ext>
            </a:extLst>
          </a:blip>
          <a:srcRect l="3097" t="1793" r="4374" b="2284"/>
          <a:stretch/>
        </p:blipFill>
        <p:spPr>
          <a:xfrm>
            <a:off x="6865889" y="1466491"/>
            <a:ext cx="3510647" cy="4869369"/>
          </a:xfrm>
          <a:prstGeom prst="rect">
            <a:avLst/>
          </a:prstGeom>
          <a:ln>
            <a:solidFill>
              <a:schemeClr val="tx1"/>
            </a:solidFill>
          </a:ln>
        </p:spPr>
      </p:pic>
      <p:sp>
        <p:nvSpPr>
          <p:cNvPr id="9" name="TextBox 8"/>
          <p:cNvSpPr txBox="1"/>
          <p:nvPr/>
        </p:nvSpPr>
        <p:spPr>
          <a:xfrm>
            <a:off x="423802" y="4069443"/>
            <a:ext cx="5636217" cy="2292931"/>
          </a:xfrm>
          <a:prstGeom prst="rect">
            <a:avLst/>
          </a:prstGeom>
          <a:noFill/>
        </p:spPr>
        <p:txBody>
          <a:bodyPr wrap="square" lIns="121917" tIns="60958" rIns="121917" bIns="60958" rtlCol="0">
            <a:spAutoFit/>
          </a:bodyPr>
          <a:lstStyle/>
          <a:p>
            <a:pPr marL="380990" indent="-380990">
              <a:buFont typeface="Arial"/>
              <a:buChar char="•"/>
            </a:pPr>
            <a:r>
              <a:rPr lang="en-GB" sz="2000" dirty="0"/>
              <a:t>Determine how end-users experience </a:t>
            </a:r>
            <a:r>
              <a:rPr lang="en-GB" sz="2000" dirty="0" err="1"/>
              <a:t>WiFi</a:t>
            </a:r>
            <a:r>
              <a:rPr lang="en-GB" sz="2000" dirty="0"/>
              <a:t> at a given place on the network, </a:t>
            </a:r>
            <a:r>
              <a:rPr lang="en-GB" sz="2000" dirty="0" smtClean="0"/>
              <a:t>at </a:t>
            </a:r>
            <a:r>
              <a:rPr lang="en-GB" sz="2000" dirty="0"/>
              <a:t>a given time</a:t>
            </a:r>
            <a:r>
              <a:rPr lang="en-GB" sz="2000" dirty="0" smtClean="0"/>
              <a:t>.</a:t>
            </a:r>
          </a:p>
          <a:p>
            <a:pPr marL="380990" indent="-380990"/>
            <a:endParaRPr lang="en-GB" sz="2000" dirty="0" smtClean="0"/>
          </a:p>
          <a:p>
            <a:pPr marL="380990" indent="-380990">
              <a:buFont typeface="Arial" pitchFamily="34" charset="0"/>
              <a:buChar char="•"/>
            </a:pPr>
            <a:r>
              <a:rPr lang="en-GB" sz="2000" dirty="0"/>
              <a:t>HW probes collect performance measurements but are installed at fixed locations. Crowdsourced measurements are also required.</a:t>
            </a:r>
          </a:p>
          <a:p>
            <a:pPr marL="380990" indent="-380990"/>
            <a:endParaRPr lang="en-GB" sz="2100" dirty="0"/>
          </a:p>
        </p:txBody>
      </p:sp>
    </p:spTree>
    <p:extLst>
      <p:ext uri="{BB962C8B-B14F-4D97-AF65-F5344CB8AC3E}">
        <p14:creationId xmlns:p14="http://schemas.microsoft.com/office/powerpoint/2010/main" val="2550251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9382" y="420416"/>
            <a:ext cx="11452302" cy="430909"/>
          </a:xfrm>
        </p:spPr>
        <p:txBody>
          <a:bodyPr>
            <a:noAutofit/>
          </a:bodyPr>
          <a:lstStyle/>
          <a:p>
            <a:r>
              <a:rPr lang="en-GB" sz="3600" dirty="0" err="1"/>
              <a:t>WiFiMon</a:t>
            </a:r>
            <a:r>
              <a:rPr lang="en-GB" sz="3600" dirty="0"/>
              <a:t> </a:t>
            </a:r>
            <a:r>
              <a:rPr lang="mr-IN" sz="3600" dirty="0"/>
              <a:t>–</a:t>
            </a:r>
            <a:r>
              <a:rPr lang="en-GB" sz="3600" dirty="0"/>
              <a:t> </a:t>
            </a:r>
            <a:r>
              <a:rPr lang="en-GB" sz="3600" dirty="0" smtClean="0"/>
              <a:t>Data Collection Technology</a:t>
            </a:r>
            <a:endParaRPr lang="en-GB" sz="3600" dirty="0"/>
          </a:p>
        </p:txBody>
      </p:sp>
      <p:sp>
        <p:nvSpPr>
          <p:cNvPr id="6" name="Content Placeholder 1"/>
          <p:cNvSpPr>
            <a:spLocks noGrp="1"/>
          </p:cNvSpPr>
          <p:nvPr>
            <p:ph idx="1"/>
          </p:nvPr>
        </p:nvSpPr>
        <p:spPr>
          <a:xfrm>
            <a:off x="197416" y="1468080"/>
            <a:ext cx="11119275" cy="660849"/>
          </a:xfrm>
        </p:spPr>
        <p:txBody>
          <a:bodyPr>
            <a:normAutofit fontScale="85000" lnSpcReduction="20000"/>
          </a:bodyPr>
          <a:lstStyle/>
          <a:p>
            <a:pPr>
              <a:buFontTx/>
              <a:buChar char="-"/>
            </a:pPr>
            <a:r>
              <a:rPr lang="en-US" b="1" dirty="0" smtClean="0">
                <a:solidFill>
                  <a:schemeClr val="tx1"/>
                </a:solidFill>
              </a:rPr>
              <a:t>The </a:t>
            </a:r>
            <a:r>
              <a:rPr lang="en-US" b="1" dirty="0">
                <a:solidFill>
                  <a:schemeClr val="tx1"/>
                </a:solidFill>
              </a:rPr>
              <a:t>end user </a:t>
            </a:r>
            <a:r>
              <a:rPr lang="en-US" b="1" dirty="0" smtClean="0">
                <a:solidFill>
                  <a:schemeClr val="tx1"/>
                </a:solidFill>
              </a:rPr>
              <a:t>visits a </a:t>
            </a:r>
            <a:r>
              <a:rPr lang="en-US" b="1" dirty="0">
                <a:solidFill>
                  <a:schemeClr val="tx1"/>
                </a:solidFill>
              </a:rPr>
              <a:t>web page </a:t>
            </a:r>
            <a:r>
              <a:rPr lang="en-US" b="1" dirty="0" smtClean="0">
                <a:solidFill>
                  <a:schemeClr val="tx1"/>
                </a:solidFill>
              </a:rPr>
              <a:t>and measurements are triggered based on JavaScript scripts</a:t>
            </a:r>
          </a:p>
          <a:p>
            <a:pPr>
              <a:buFontTx/>
              <a:buChar char="-"/>
            </a:pPr>
            <a:r>
              <a:rPr lang="en-US" b="1" dirty="0" smtClean="0">
                <a:solidFill>
                  <a:schemeClr val="tx1"/>
                </a:solidFill>
              </a:rPr>
              <a:t>Available Test Tools: </a:t>
            </a:r>
            <a:r>
              <a:rPr lang="en-US" b="1" dirty="0" err="1" smtClean="0">
                <a:solidFill>
                  <a:schemeClr val="tx1"/>
                </a:solidFill>
              </a:rPr>
              <a:t>NetTest</a:t>
            </a:r>
            <a:r>
              <a:rPr lang="en-US" b="1" dirty="0" smtClean="0">
                <a:solidFill>
                  <a:schemeClr val="tx1"/>
                </a:solidFill>
              </a:rPr>
              <a:t>, </a:t>
            </a:r>
            <a:r>
              <a:rPr lang="en-US" b="1" dirty="0" err="1" smtClean="0">
                <a:solidFill>
                  <a:schemeClr val="tx1"/>
                </a:solidFill>
              </a:rPr>
              <a:t>Speedtest</a:t>
            </a:r>
            <a:r>
              <a:rPr lang="en-US" b="1" dirty="0" smtClean="0">
                <a:solidFill>
                  <a:schemeClr val="tx1"/>
                </a:solidFill>
              </a:rPr>
              <a:t>, Boomerang</a:t>
            </a: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416" y="2268638"/>
            <a:ext cx="10856673" cy="1587048"/>
          </a:xfrm>
          <a:prstGeom prst="rect">
            <a:avLst/>
          </a:prstGeom>
        </p:spPr>
      </p:pic>
      <p:sp>
        <p:nvSpPr>
          <p:cNvPr id="8" name="Content Placeholder 1"/>
          <p:cNvSpPr txBox="1">
            <a:spLocks/>
          </p:cNvSpPr>
          <p:nvPr/>
        </p:nvSpPr>
        <p:spPr>
          <a:xfrm>
            <a:off x="66114" y="4082051"/>
            <a:ext cx="11119275" cy="4500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solidFill>
                  <a:schemeClr val="tx1"/>
                </a:solidFill>
              </a:rPr>
              <a:t>Example for </a:t>
            </a:r>
            <a:r>
              <a:rPr lang="en-US" sz="2000" b="1" dirty="0" err="1" smtClean="0">
                <a:solidFill>
                  <a:schemeClr val="tx1"/>
                </a:solidFill>
              </a:rPr>
              <a:t>NetTest</a:t>
            </a:r>
            <a:r>
              <a:rPr lang="en-US" sz="2000" b="1" dirty="0" smtClean="0">
                <a:solidFill>
                  <a:schemeClr val="tx1"/>
                </a:solidFill>
              </a:rPr>
              <a:t>:</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217" r="866"/>
          <a:stretch/>
        </p:blipFill>
        <p:spPr>
          <a:xfrm>
            <a:off x="54539" y="4696621"/>
            <a:ext cx="10652043" cy="1082466"/>
          </a:xfrm>
          <a:prstGeom prst="rect">
            <a:avLst/>
          </a:prstGeom>
        </p:spPr>
      </p:pic>
    </p:spTree>
    <p:extLst>
      <p:ext uri="{BB962C8B-B14F-4D97-AF65-F5344CB8AC3E}">
        <p14:creationId xmlns:p14="http://schemas.microsoft.com/office/powerpoint/2010/main" val="51662052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4.googleusercontent.com/HEqjLQNRqIVGS0We7S1gjUR2HJqMAIZ69pA2Ih4DhMAZqpFe-o5unkw1FNsPAp_v1CVbjUjAwSCmJbZtRT1bnDEntZMlygTEGxfJY7N1OSjbpd8PV_RDmIrkFyDQ-4TkBd7q1VWr">
            <a:extLst>
              <a:ext uri="{FF2B5EF4-FFF2-40B4-BE49-F238E27FC236}">
                <a16:creationId xmlns:a16="http://schemas.microsoft.com/office/drawing/2014/main" xmlns="" id="{614E97A3-AA3A-42C3-9A83-1ECF88F58E5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806" t="8267" r="6856" b="7335"/>
          <a:stretch/>
        </p:blipFill>
        <p:spPr bwMode="auto">
          <a:xfrm>
            <a:off x="506138" y="1675283"/>
            <a:ext cx="6184030" cy="440193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636775" y="427440"/>
            <a:ext cx="8437777" cy="430909"/>
          </a:xfrm>
        </p:spPr>
        <p:txBody>
          <a:bodyPr>
            <a:noAutofit/>
          </a:bodyPr>
          <a:lstStyle/>
          <a:p>
            <a:r>
              <a:rPr lang="en-GB" sz="3600" dirty="0" err="1"/>
              <a:t>WiFiMon</a:t>
            </a:r>
            <a:r>
              <a:rPr lang="en-GB" sz="3600" dirty="0"/>
              <a:t> - Performing / Storing measurements</a:t>
            </a:r>
          </a:p>
        </p:txBody>
      </p:sp>
      <p:sp>
        <p:nvSpPr>
          <p:cNvPr id="5" name="TextBox 5"/>
          <p:cNvSpPr txBox="1"/>
          <p:nvPr/>
        </p:nvSpPr>
        <p:spPr>
          <a:xfrm>
            <a:off x="6929999" y="2279757"/>
            <a:ext cx="4147538" cy="2062099"/>
          </a:xfrm>
          <a:prstGeom prst="rect">
            <a:avLst/>
          </a:prstGeom>
          <a:noFill/>
        </p:spPr>
        <p:txBody>
          <a:bodyPr wrap="square" lIns="121917" tIns="60958" rIns="121917" bIns="60958" rtlCol="0">
            <a:spAutoFit/>
          </a:bodyPr>
          <a:lstStyle/>
          <a:p>
            <a:r>
              <a:rPr lang="en-GB" sz="2100" b="1" dirty="0" smtClean="0"/>
              <a:t>Network Overloading Avoidance:</a:t>
            </a:r>
          </a:p>
          <a:p>
            <a:pPr>
              <a:buFont typeface="Arial" pitchFamily="34" charset="0"/>
              <a:buChar char="•"/>
            </a:pPr>
            <a:r>
              <a:rPr lang="en-GB" sz="2100" dirty="0" smtClean="0"/>
              <a:t>Measurements accepted only from registered subnets</a:t>
            </a:r>
          </a:p>
          <a:p>
            <a:pPr>
              <a:buFont typeface="Arial" pitchFamily="34" charset="0"/>
              <a:buChar char="•"/>
            </a:pPr>
            <a:r>
              <a:rPr lang="en-GB" sz="2100" dirty="0" smtClean="0"/>
              <a:t>Cookie: repeated measurements in short time intervals are not permitted</a:t>
            </a:r>
            <a:endParaRPr lang="en-GB" sz="2100" dirty="0"/>
          </a:p>
        </p:txBody>
      </p:sp>
    </p:spTree>
    <p:extLst>
      <p:ext uri="{BB962C8B-B14F-4D97-AF65-F5344CB8AC3E}">
        <p14:creationId xmlns:p14="http://schemas.microsoft.com/office/powerpoint/2010/main" val="208468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22914" y="445810"/>
            <a:ext cx="8273846" cy="430909"/>
          </a:xfrm>
        </p:spPr>
        <p:txBody>
          <a:bodyPr>
            <a:noAutofit/>
          </a:bodyPr>
          <a:lstStyle/>
          <a:p>
            <a:r>
              <a:rPr lang="en-GB" sz="3600" dirty="0"/>
              <a:t>WiFiMon </a:t>
            </a:r>
            <a:r>
              <a:rPr lang="en-GB" sz="3600" dirty="0" smtClean="0"/>
              <a:t>– Correlation with RADIUS Logs</a:t>
            </a:r>
            <a:endParaRPr lang="en-GB" sz="3600" dirty="0"/>
          </a:p>
        </p:txBody>
      </p:sp>
      <p:pic>
        <p:nvPicPr>
          <p:cNvPr id="7170" name="Picture 2" descr="What_we_need"/>
          <p:cNvPicPr>
            <a:picLocks noChangeAspect="1" noChangeArrowheads="1"/>
          </p:cNvPicPr>
          <p:nvPr/>
        </p:nvPicPr>
        <p:blipFill>
          <a:blip r:embed="rId3" cstate="print"/>
          <a:srcRect/>
          <a:stretch>
            <a:fillRect/>
          </a:stretch>
        </p:blipFill>
        <p:spPr bwMode="auto">
          <a:xfrm>
            <a:off x="483783" y="1714832"/>
            <a:ext cx="4817360" cy="3605901"/>
          </a:xfrm>
          <a:prstGeom prst="rect">
            <a:avLst/>
          </a:prstGeom>
          <a:noFill/>
          <a:ln w="9525">
            <a:noFill/>
            <a:miter lim="800000"/>
            <a:headEnd/>
            <a:tailEnd/>
          </a:ln>
        </p:spPr>
      </p:pic>
      <p:pic>
        <p:nvPicPr>
          <p:cNvPr id="2" name="Picture 1" descr="Correlation.png"/>
          <p:cNvPicPr>
            <a:picLocks noChangeAspect="1"/>
          </p:cNvPicPr>
          <p:nvPr/>
        </p:nvPicPr>
        <p:blipFill rotWithShape="1">
          <a:blip r:embed="rId4" cstate="print">
            <a:extLst>
              <a:ext uri="{28A0092B-C50C-407E-A947-70E740481C1C}">
                <a14:useLocalDpi xmlns:a14="http://schemas.microsoft.com/office/drawing/2010/main" val="0"/>
              </a:ext>
            </a:extLst>
          </a:blip>
          <a:srcRect l="1681" t="5026" r="4403" b="9110"/>
          <a:stretch/>
        </p:blipFill>
        <p:spPr>
          <a:xfrm>
            <a:off x="5866853" y="2129741"/>
            <a:ext cx="5039240" cy="2490385"/>
          </a:xfrm>
          <a:prstGeom prst="rect">
            <a:avLst/>
          </a:prstGeom>
        </p:spPr>
      </p:pic>
    </p:spTree>
    <p:extLst>
      <p:ext uri="{BB962C8B-B14F-4D97-AF65-F5344CB8AC3E}">
        <p14:creationId xmlns:p14="http://schemas.microsoft.com/office/powerpoint/2010/main" val="137277059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0594" y="462253"/>
            <a:ext cx="9894723" cy="430909"/>
          </a:xfrm>
        </p:spPr>
        <p:txBody>
          <a:bodyPr>
            <a:noAutofit/>
          </a:bodyPr>
          <a:lstStyle/>
          <a:p>
            <a:r>
              <a:rPr lang="en-GB" sz="3600" dirty="0" err="1"/>
              <a:t>WiFiMon</a:t>
            </a:r>
            <a:r>
              <a:rPr lang="en-GB" sz="3600" dirty="0"/>
              <a:t> </a:t>
            </a:r>
            <a:r>
              <a:rPr lang="mr-IN" sz="3600" dirty="0"/>
              <a:t>–</a:t>
            </a:r>
            <a:r>
              <a:rPr lang="en-GB" sz="3600" dirty="0"/>
              <a:t> </a:t>
            </a:r>
            <a:r>
              <a:rPr lang="en-GB" sz="3600" dirty="0" smtClean="0"/>
              <a:t>Hardware Probes</a:t>
            </a:r>
            <a:endParaRPr lang="en-GB" sz="3600" dirty="0"/>
          </a:p>
        </p:txBody>
      </p:sp>
      <p:sp>
        <p:nvSpPr>
          <p:cNvPr id="5" name="TextBox 4"/>
          <p:cNvSpPr txBox="1"/>
          <p:nvPr/>
        </p:nvSpPr>
        <p:spPr>
          <a:xfrm>
            <a:off x="766679" y="1576343"/>
            <a:ext cx="4606576" cy="2708430"/>
          </a:xfrm>
          <a:prstGeom prst="rect">
            <a:avLst/>
          </a:prstGeom>
          <a:noFill/>
        </p:spPr>
        <p:txBody>
          <a:bodyPr wrap="square" lIns="121917" tIns="60958" rIns="121917" bIns="60958" rtlCol="0">
            <a:spAutoFit/>
          </a:bodyPr>
          <a:lstStyle/>
          <a:p>
            <a:r>
              <a:rPr lang="en-US" sz="2400" b="1" dirty="0" smtClean="0"/>
              <a:t>Hardware Probes:</a:t>
            </a:r>
            <a:endParaRPr lang="en-US" sz="2400" dirty="0"/>
          </a:p>
          <a:p>
            <a:pPr marL="380990" indent="-380990">
              <a:buFont typeface="Arial" panose="020B0604020202020204" pitchFamily="34" charset="0"/>
              <a:buChar char="•"/>
            </a:pPr>
            <a:r>
              <a:rPr lang="en-US" sz="2400" dirty="0"/>
              <a:t>A Raspberry Pi 3 Model B+</a:t>
            </a:r>
          </a:p>
          <a:p>
            <a:pPr marL="380990" indent="-380990">
              <a:buFont typeface="Arial" panose="020B0604020202020204" pitchFamily="34" charset="0"/>
              <a:buChar char="•"/>
            </a:pPr>
            <a:r>
              <a:rPr lang="en-US" sz="2400" dirty="0"/>
              <a:t>A micro SD card with at least 16GB size</a:t>
            </a:r>
          </a:p>
          <a:p>
            <a:pPr marL="380990" indent="-380990">
              <a:buFont typeface="Arial" panose="020B0604020202020204" pitchFamily="34" charset="0"/>
              <a:buChar char="•"/>
            </a:pPr>
            <a:r>
              <a:rPr lang="en-US" sz="2400" b="1" dirty="0" err="1"/>
              <a:t>WiFiMon</a:t>
            </a:r>
            <a:r>
              <a:rPr lang="en-US" sz="2400" b="1" dirty="0"/>
              <a:t> Raspberry Pi operating system </a:t>
            </a:r>
            <a:r>
              <a:rPr lang="en-US" sz="2400" b="1" dirty="0" smtClean="0"/>
              <a:t>image</a:t>
            </a:r>
            <a:endParaRPr lang="en-US" sz="2400" dirty="0" smtClean="0"/>
          </a:p>
          <a:p>
            <a:r>
              <a:rPr lang="en-US" sz="2400" dirty="0"/>
              <a:t> </a:t>
            </a:r>
            <a:r>
              <a:rPr lang="en-US" sz="2400" dirty="0" smtClean="0"/>
              <a:t>     (Size </a:t>
            </a:r>
            <a:r>
              <a:rPr lang="en-US" sz="2400" dirty="0"/>
              <a:t>~</a:t>
            </a:r>
            <a:r>
              <a:rPr lang="en-US" sz="2400" dirty="0" smtClean="0"/>
              <a:t> </a:t>
            </a:r>
            <a:r>
              <a:rPr lang="en-US" sz="2400" dirty="0"/>
              <a:t>3.6 </a:t>
            </a:r>
            <a:r>
              <a:rPr lang="en-US" sz="2400" dirty="0" smtClean="0"/>
              <a:t>GB)</a:t>
            </a:r>
            <a:endParaRPr lang="en-US" sz="2400" dirty="0"/>
          </a:p>
        </p:txBody>
      </p:sp>
      <p:pic>
        <p:nvPicPr>
          <p:cNvPr id="4100" name="Picture 4" descr="https://www.raspberrypi.org/homepage-9df4b/static/eef5d5d91acb34be0d7443b02cece1d1/bc3a8/8c67a3e02f41441dae98f8b91c792c1e1b4afef1_770a5842.jpg">
            <a:extLst>
              <a:ext uri="{FF2B5EF4-FFF2-40B4-BE49-F238E27FC236}">
                <a16:creationId xmlns:a16="http://schemas.microsoft.com/office/drawing/2014/main" xmlns="" id="{9D0C552D-257C-44E0-BCF7-53DB744840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1914" y="1576343"/>
            <a:ext cx="4542836" cy="34071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906" y="5198914"/>
            <a:ext cx="9069890" cy="1173629"/>
          </a:xfrm>
          <a:prstGeom prst="rect">
            <a:avLst/>
          </a:prstGeom>
        </p:spPr>
      </p:pic>
      <p:sp>
        <p:nvSpPr>
          <p:cNvPr id="2" name="Rectangle 1"/>
          <p:cNvSpPr/>
          <p:nvPr/>
        </p:nvSpPr>
        <p:spPr>
          <a:xfrm>
            <a:off x="734400" y="4759390"/>
            <a:ext cx="2166619" cy="400110"/>
          </a:xfrm>
          <a:prstGeom prst="rect">
            <a:avLst/>
          </a:prstGeom>
        </p:spPr>
        <p:txBody>
          <a:bodyPr wrap="none">
            <a:spAutoFit/>
          </a:bodyPr>
          <a:lstStyle/>
          <a:p>
            <a:r>
              <a:rPr lang="en-US" sz="2000" b="1" i="1" dirty="0" smtClean="0"/>
              <a:t>Indicative </a:t>
            </a:r>
            <a:r>
              <a:rPr lang="en-US" sz="2000" b="1" i="1" dirty="0" err="1" smtClean="0"/>
              <a:t>crontab</a:t>
            </a:r>
            <a:r>
              <a:rPr lang="en-US" sz="2000" b="1" i="1" dirty="0" smtClean="0"/>
              <a:t>:</a:t>
            </a:r>
            <a:endParaRPr lang="en-US" sz="2000" b="1" i="1" dirty="0"/>
          </a:p>
        </p:txBody>
      </p:sp>
    </p:spTree>
    <p:extLst>
      <p:ext uri="{BB962C8B-B14F-4D97-AF65-F5344CB8AC3E}">
        <p14:creationId xmlns:p14="http://schemas.microsoft.com/office/powerpoint/2010/main" val="1340846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11061096" y="6405561"/>
            <a:ext cx="740833" cy="274411"/>
          </a:xfrm>
          <a:prstGeom prst="rect">
            <a:avLst/>
          </a:prstGeom>
          <a:noFill/>
          <a:ln>
            <a:noFill/>
          </a:ln>
        </p:spPr>
        <p:txBody>
          <a:bodyPr lIns="111731" tIns="55865" rIns="111731" bIns="55865" anchor="ctr" anchorCtr="0">
            <a:noAutofit/>
          </a:bodyPr>
          <a:lstStyle/>
          <a:p>
            <a:pPr algn="r">
              <a:buClr>
                <a:srgbClr val="898989"/>
              </a:buClr>
              <a:buSzPct val="25000"/>
            </a:pPr>
            <a:fld id="{00000000-1234-1234-1234-123412341234}" type="slidenum">
              <a:rPr lang="en-GB" sz="1200">
                <a:solidFill>
                  <a:srgbClr val="898989"/>
                </a:solidFill>
                <a:latin typeface="Calibri"/>
                <a:ea typeface="Calibri"/>
                <a:cs typeface="Calibri"/>
                <a:sym typeface="Calibri"/>
              </a:rPr>
              <a:pPr algn="r">
                <a:buClr>
                  <a:srgbClr val="898989"/>
                </a:buClr>
                <a:buSzPct val="25000"/>
              </a:pPr>
              <a:t>8</a:t>
            </a:fld>
            <a:endParaRPr lang="en-GB" sz="1200" dirty="0">
              <a:solidFill>
                <a:srgbClr val="898989"/>
              </a:solidFill>
              <a:latin typeface="Calibri"/>
              <a:ea typeface="Calibri"/>
              <a:cs typeface="Calibri"/>
              <a:sym typeface="Calibri"/>
            </a:endParaRPr>
          </a:p>
        </p:txBody>
      </p:sp>
      <p:sp>
        <p:nvSpPr>
          <p:cNvPr id="165" name="Shape 165"/>
          <p:cNvSpPr txBox="1">
            <a:spLocks noGrp="1"/>
          </p:cNvSpPr>
          <p:nvPr>
            <p:ph type="title"/>
          </p:nvPr>
        </p:nvSpPr>
        <p:spPr>
          <a:xfrm>
            <a:off x="694363" y="427753"/>
            <a:ext cx="9894723" cy="430909"/>
          </a:xfrm>
          <a:prstGeom prst="rect">
            <a:avLst/>
          </a:prstGeom>
          <a:noFill/>
          <a:ln>
            <a:noFill/>
          </a:ln>
        </p:spPr>
        <p:txBody>
          <a:bodyPr lIns="111731" tIns="55865" rIns="111731" bIns="55865" anchor="ctr" anchorCtr="0">
            <a:noAutofit/>
          </a:bodyPr>
          <a:lstStyle/>
          <a:p>
            <a:pPr>
              <a:spcBef>
                <a:spcPts val="0"/>
              </a:spcBef>
              <a:buClr>
                <a:srgbClr val="004361"/>
              </a:buClr>
              <a:buSzPct val="25000"/>
            </a:pPr>
            <a:r>
              <a:rPr lang="en-GB" sz="3600" dirty="0" err="1">
                <a:latin typeface="Calibri" pitchFamily="34" charset="0"/>
                <a:cs typeface="Times New Roman" pitchFamily="18" charset="0"/>
                <a:sym typeface="Calibri"/>
              </a:rPr>
              <a:t>WiFiMon</a:t>
            </a:r>
            <a:r>
              <a:rPr lang="en-GB" sz="3600" dirty="0">
                <a:latin typeface="Calibri" pitchFamily="34" charset="0"/>
                <a:cs typeface="Times New Roman" pitchFamily="18" charset="0"/>
                <a:sym typeface="Calibri"/>
              </a:rPr>
              <a:t> - Data Flow</a:t>
            </a:r>
          </a:p>
        </p:txBody>
      </p:sp>
      <p:sp>
        <p:nvSpPr>
          <p:cNvPr id="166" name="Shape 166"/>
          <p:cNvSpPr/>
          <p:nvPr/>
        </p:nvSpPr>
        <p:spPr>
          <a:xfrm>
            <a:off x="376965" y="1745780"/>
            <a:ext cx="2690730" cy="854589"/>
          </a:xfrm>
          <a:prstGeom prst="homePlate">
            <a:avLst>
              <a:gd name="adj" fmla="val 2252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PERFORMANCE DATA</a:t>
            </a:r>
            <a:endParaRPr lang="en-GB" sz="2000" b="1" dirty="0">
              <a:ea typeface="Calibri"/>
              <a:cs typeface="Calibri"/>
              <a:sym typeface="Calibri"/>
            </a:endParaRPr>
          </a:p>
        </p:txBody>
      </p:sp>
      <p:sp>
        <p:nvSpPr>
          <p:cNvPr id="168" name="Shape 168"/>
          <p:cNvSpPr/>
          <p:nvPr/>
        </p:nvSpPr>
        <p:spPr>
          <a:xfrm>
            <a:off x="3412600" y="1744558"/>
            <a:ext cx="3328397" cy="871364"/>
          </a:xfrm>
          <a:custGeom>
            <a:avLst/>
            <a:gdLst>
              <a:gd name="connsiteX0" fmla="*/ 0 w 3334125"/>
              <a:gd name="connsiteY0" fmla="*/ 0 h 871364"/>
              <a:gd name="connsiteX1" fmla="*/ 3170291 w 3334125"/>
              <a:gd name="connsiteY1" fmla="*/ 0 h 871364"/>
              <a:gd name="connsiteX2" fmla="*/ 3334125 w 3334125"/>
              <a:gd name="connsiteY2" fmla="*/ 435682 h 871364"/>
              <a:gd name="connsiteX3" fmla="*/ 3170291 w 3334125"/>
              <a:gd name="connsiteY3" fmla="*/ 871364 h 871364"/>
              <a:gd name="connsiteX4" fmla="*/ 0 w 3334125"/>
              <a:gd name="connsiteY4" fmla="*/ 871364 h 871364"/>
              <a:gd name="connsiteX5" fmla="*/ 163834 w 3334125"/>
              <a:gd name="connsiteY5" fmla="*/ 435682 h 871364"/>
              <a:gd name="connsiteX6" fmla="*/ 0 w 3334125"/>
              <a:gd name="connsiteY6" fmla="*/ 0 h 871364"/>
              <a:gd name="connsiteX0" fmla="*/ 0 w 3205788"/>
              <a:gd name="connsiteY0" fmla="*/ 0 h 871364"/>
              <a:gd name="connsiteX1" fmla="*/ 3170291 w 3205788"/>
              <a:gd name="connsiteY1" fmla="*/ 0 h 871364"/>
              <a:gd name="connsiteX2" fmla="*/ 3205788 w 3205788"/>
              <a:gd name="connsiteY2" fmla="*/ 491829 h 871364"/>
              <a:gd name="connsiteX3" fmla="*/ 3170291 w 3205788"/>
              <a:gd name="connsiteY3" fmla="*/ 871364 h 871364"/>
              <a:gd name="connsiteX4" fmla="*/ 0 w 3205788"/>
              <a:gd name="connsiteY4" fmla="*/ 871364 h 871364"/>
              <a:gd name="connsiteX5" fmla="*/ 163834 w 3205788"/>
              <a:gd name="connsiteY5" fmla="*/ 435682 h 871364"/>
              <a:gd name="connsiteX6" fmla="*/ 0 w 3205788"/>
              <a:gd name="connsiteY6" fmla="*/ 0 h 871364"/>
              <a:gd name="connsiteX0" fmla="*/ 0 w 3181725"/>
              <a:gd name="connsiteY0" fmla="*/ 0 h 871364"/>
              <a:gd name="connsiteX1" fmla="*/ 3170291 w 3181725"/>
              <a:gd name="connsiteY1" fmla="*/ 0 h 871364"/>
              <a:gd name="connsiteX2" fmla="*/ 3181725 w 3181725"/>
              <a:gd name="connsiteY2" fmla="*/ 531935 h 871364"/>
              <a:gd name="connsiteX3" fmla="*/ 3170291 w 3181725"/>
              <a:gd name="connsiteY3" fmla="*/ 871364 h 871364"/>
              <a:gd name="connsiteX4" fmla="*/ 0 w 3181725"/>
              <a:gd name="connsiteY4" fmla="*/ 871364 h 871364"/>
              <a:gd name="connsiteX5" fmla="*/ 163834 w 3181725"/>
              <a:gd name="connsiteY5" fmla="*/ 435682 h 871364"/>
              <a:gd name="connsiteX6" fmla="*/ 0 w 3181725"/>
              <a:gd name="connsiteY6" fmla="*/ 0 h 871364"/>
              <a:gd name="connsiteX0" fmla="*/ 0 w 3173704"/>
              <a:gd name="connsiteY0" fmla="*/ 0 h 871364"/>
              <a:gd name="connsiteX1" fmla="*/ 3170291 w 3173704"/>
              <a:gd name="connsiteY1" fmla="*/ 0 h 871364"/>
              <a:gd name="connsiteX2" fmla="*/ 3173704 w 3173704"/>
              <a:gd name="connsiteY2" fmla="*/ 419641 h 871364"/>
              <a:gd name="connsiteX3" fmla="*/ 3170291 w 3173704"/>
              <a:gd name="connsiteY3" fmla="*/ 871364 h 871364"/>
              <a:gd name="connsiteX4" fmla="*/ 0 w 3173704"/>
              <a:gd name="connsiteY4" fmla="*/ 871364 h 871364"/>
              <a:gd name="connsiteX5" fmla="*/ 163834 w 3173704"/>
              <a:gd name="connsiteY5" fmla="*/ 435682 h 871364"/>
              <a:gd name="connsiteX6" fmla="*/ 0 w 3173704"/>
              <a:gd name="connsiteY6" fmla="*/ 0 h 8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3704" h="871364">
                <a:moveTo>
                  <a:pt x="0" y="0"/>
                </a:moveTo>
                <a:lnTo>
                  <a:pt x="3170291" y="0"/>
                </a:lnTo>
                <a:cubicBezTo>
                  <a:pt x="3171429" y="139880"/>
                  <a:pt x="3172566" y="279761"/>
                  <a:pt x="3173704" y="419641"/>
                </a:cubicBezTo>
                <a:cubicBezTo>
                  <a:pt x="3172566" y="570215"/>
                  <a:pt x="3171429" y="720790"/>
                  <a:pt x="3170291" y="871364"/>
                </a:cubicBezTo>
                <a:lnTo>
                  <a:pt x="0" y="871364"/>
                </a:lnTo>
                <a:lnTo>
                  <a:pt x="163834" y="435682"/>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ANALYZE </a:t>
            </a:r>
            <a:r>
              <a:rPr lang="en-GB" sz="2000" b="1" dirty="0">
                <a:ea typeface="Calibri"/>
                <a:cs typeface="Calibri"/>
                <a:sym typeface="Calibri"/>
              </a:rPr>
              <a:t>DATA</a:t>
            </a:r>
          </a:p>
        </p:txBody>
      </p:sp>
      <p:sp>
        <p:nvSpPr>
          <p:cNvPr id="169" name="Shape 169"/>
          <p:cNvSpPr/>
          <p:nvPr/>
        </p:nvSpPr>
        <p:spPr>
          <a:xfrm>
            <a:off x="7334880" y="4317980"/>
            <a:ext cx="2975811" cy="856307"/>
          </a:xfrm>
          <a:custGeom>
            <a:avLst/>
            <a:gdLst>
              <a:gd name="connsiteX0" fmla="*/ 0 w 2573174"/>
              <a:gd name="connsiteY0" fmla="*/ 0 h 867439"/>
              <a:gd name="connsiteX1" fmla="*/ 2415222 w 2573174"/>
              <a:gd name="connsiteY1" fmla="*/ 0 h 867439"/>
              <a:gd name="connsiteX2" fmla="*/ 2573174 w 2573174"/>
              <a:gd name="connsiteY2" fmla="*/ 433720 h 867439"/>
              <a:gd name="connsiteX3" fmla="*/ 2415222 w 2573174"/>
              <a:gd name="connsiteY3" fmla="*/ 867439 h 867439"/>
              <a:gd name="connsiteX4" fmla="*/ 0 w 2573174"/>
              <a:gd name="connsiteY4" fmla="*/ 867439 h 867439"/>
              <a:gd name="connsiteX5" fmla="*/ 157952 w 2573174"/>
              <a:gd name="connsiteY5" fmla="*/ 433720 h 867439"/>
              <a:gd name="connsiteX6" fmla="*/ 0 w 2573174"/>
              <a:gd name="connsiteY6" fmla="*/ 0 h 867439"/>
              <a:gd name="connsiteX0" fmla="*/ 0 w 2420774"/>
              <a:gd name="connsiteY0" fmla="*/ 0 h 867439"/>
              <a:gd name="connsiteX1" fmla="*/ 2415222 w 2420774"/>
              <a:gd name="connsiteY1" fmla="*/ 0 h 867439"/>
              <a:gd name="connsiteX2" fmla="*/ 2420774 w 2420774"/>
              <a:gd name="connsiteY2" fmla="*/ 433720 h 867439"/>
              <a:gd name="connsiteX3" fmla="*/ 2415222 w 2420774"/>
              <a:gd name="connsiteY3" fmla="*/ 867439 h 867439"/>
              <a:gd name="connsiteX4" fmla="*/ 0 w 2420774"/>
              <a:gd name="connsiteY4" fmla="*/ 867439 h 867439"/>
              <a:gd name="connsiteX5" fmla="*/ 157952 w 2420774"/>
              <a:gd name="connsiteY5" fmla="*/ 433720 h 867439"/>
              <a:gd name="connsiteX6" fmla="*/ 0 w 2420774"/>
              <a:gd name="connsiteY6" fmla="*/ 0 h 867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0774" h="867439">
                <a:moveTo>
                  <a:pt x="0" y="0"/>
                </a:moveTo>
                <a:lnTo>
                  <a:pt x="2415222" y="0"/>
                </a:lnTo>
                <a:cubicBezTo>
                  <a:pt x="2417073" y="144573"/>
                  <a:pt x="2418923" y="289147"/>
                  <a:pt x="2420774" y="433720"/>
                </a:cubicBezTo>
                <a:cubicBezTo>
                  <a:pt x="2418923" y="578293"/>
                  <a:pt x="2417073" y="722866"/>
                  <a:pt x="2415222" y="867439"/>
                </a:cubicBezTo>
                <a:lnTo>
                  <a:pt x="0" y="867439"/>
                </a:lnTo>
                <a:lnTo>
                  <a:pt x="157952" y="433720"/>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a:ea typeface="Calibri"/>
                <a:cs typeface="Calibri"/>
                <a:sym typeface="Calibri"/>
              </a:rPr>
              <a:t>CONSUME </a:t>
            </a:r>
            <a:r>
              <a:rPr lang="en-GB" sz="2000" b="1" dirty="0" smtClean="0">
                <a:ea typeface="Calibri"/>
                <a:cs typeface="Calibri"/>
                <a:sym typeface="Calibri"/>
              </a:rPr>
              <a:t>&amp; VISUALIZE DATA</a:t>
            </a:r>
            <a:endParaRPr lang="en-GB" sz="2000" b="1" dirty="0">
              <a:ea typeface="Calibri"/>
              <a:cs typeface="Calibri"/>
              <a:sym typeface="Calibri"/>
            </a:endParaRPr>
          </a:p>
        </p:txBody>
      </p:sp>
      <p:sp>
        <p:nvSpPr>
          <p:cNvPr id="170" name="Shape 170"/>
          <p:cNvSpPr txBox="1"/>
          <p:nvPr/>
        </p:nvSpPr>
        <p:spPr>
          <a:xfrm>
            <a:off x="229740" y="2731941"/>
            <a:ext cx="2930200" cy="1028048"/>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IEEE802.1X / </a:t>
            </a:r>
            <a:r>
              <a:rPr lang="en-GB" sz="1500" b="1" dirty="0" err="1" smtClean="0">
                <a:solidFill>
                  <a:schemeClr val="dk1"/>
                </a:solidFill>
                <a:latin typeface="Calibri"/>
                <a:ea typeface="Calibri"/>
                <a:cs typeface="Calibri"/>
                <a:sym typeface="Calibri"/>
              </a:rPr>
              <a:t>eduroam</a:t>
            </a:r>
            <a:r>
              <a:rPr lang="en-GB" sz="1500" b="1" dirty="0" smtClean="0">
                <a:solidFill>
                  <a:schemeClr val="dk1"/>
                </a:solidFill>
                <a:latin typeface="Calibri"/>
                <a:ea typeface="Calibri"/>
                <a:cs typeface="Calibri"/>
                <a:sym typeface="Calibri"/>
              </a:rPr>
              <a:t> enabled infrastructures:</a:t>
            </a:r>
          </a:p>
          <a:p>
            <a:pPr>
              <a:buClr>
                <a:schemeClr val="dk1"/>
              </a:buClr>
              <a:buSzPct val="25000"/>
            </a:pPr>
            <a:r>
              <a:rPr lang="en-GB" sz="1500" dirty="0" smtClean="0">
                <a:solidFill>
                  <a:schemeClr val="dk1"/>
                </a:solidFill>
                <a:latin typeface="Calibri"/>
                <a:ea typeface="Calibri"/>
                <a:cs typeface="Calibri"/>
                <a:sym typeface="Calibri"/>
              </a:rPr>
              <a:t>- End-users: Smartphones, Laptops</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Hardware Probes</a:t>
            </a:r>
          </a:p>
        </p:txBody>
      </p:sp>
      <p:sp>
        <p:nvSpPr>
          <p:cNvPr id="171" name="Shape 171"/>
          <p:cNvSpPr txBox="1"/>
          <p:nvPr/>
        </p:nvSpPr>
        <p:spPr>
          <a:xfrm>
            <a:off x="3147908" y="5317277"/>
            <a:ext cx="3697703" cy="1355872"/>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Data Storage (Elasticsearch)</a:t>
            </a:r>
            <a:r>
              <a:rPr lang="en-GB" sz="1500" dirty="0" smtClean="0">
                <a:solidFill>
                  <a:schemeClr val="dk1"/>
                </a:solidFill>
                <a:latin typeface="Calibri"/>
                <a:ea typeface="Calibri"/>
                <a:cs typeface="Calibri"/>
                <a:sym typeface="Calibri"/>
              </a:rPr>
              <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Filtered RADIUS Logs</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Correlated Results: Performance Data  correlated with RADIUS Logs</a:t>
            </a:r>
            <a:endParaRPr lang="en-GB" sz="1500" dirty="0">
              <a:solidFill>
                <a:schemeClr val="dk1"/>
              </a:solidFill>
              <a:latin typeface="Calibri"/>
              <a:ea typeface="Calibri"/>
              <a:cs typeface="Calibri"/>
              <a:sym typeface="Calibri"/>
            </a:endParaRPr>
          </a:p>
        </p:txBody>
      </p:sp>
      <p:sp>
        <p:nvSpPr>
          <p:cNvPr id="172" name="Shape 172"/>
          <p:cNvSpPr txBox="1"/>
          <p:nvPr/>
        </p:nvSpPr>
        <p:spPr>
          <a:xfrm>
            <a:off x="7000757" y="1595233"/>
            <a:ext cx="3136232" cy="1735360"/>
          </a:xfrm>
          <a:prstGeom prst="rect">
            <a:avLst/>
          </a:prstGeom>
          <a:noFill/>
          <a:ln>
            <a:noFill/>
          </a:ln>
        </p:spPr>
        <p:txBody>
          <a:bodyPr lIns="111731" tIns="55865" rIns="111731" bIns="55865" anchor="t" anchorCtr="0">
            <a:noAutofit/>
          </a:bodyPr>
          <a:lstStyle/>
          <a:p>
            <a:pPr>
              <a:buClr>
                <a:schemeClr val="dk1"/>
              </a:buClr>
              <a:buSzPct val="25000"/>
            </a:pPr>
            <a:r>
              <a:rPr lang="en-GB" sz="1500" b="1" dirty="0">
                <a:solidFill>
                  <a:schemeClr val="dk1"/>
                </a:solidFill>
                <a:latin typeface="Calibri"/>
                <a:ea typeface="Calibri"/>
                <a:cs typeface="Calibri"/>
                <a:sym typeface="Calibri"/>
              </a:rPr>
              <a:t>Real Time Analysis</a:t>
            </a:r>
            <a:r>
              <a:rPr lang="en-GB" sz="1500" b="1" dirty="0" smtClean="0">
                <a:solidFill>
                  <a:schemeClr val="dk1"/>
                </a:solidFill>
                <a:latin typeface="Calibri"/>
                <a:ea typeface="Calibri"/>
                <a:cs typeface="Calibri"/>
                <a:sym typeface="Calibri"/>
              </a:rPr>
              <a:t>:</a:t>
            </a:r>
          </a:p>
          <a:p>
            <a:pPr>
              <a:buClr>
                <a:schemeClr val="dk1"/>
              </a:buClr>
              <a:buSzPct val="25000"/>
            </a:pPr>
            <a:r>
              <a:rPr lang="en-GB" sz="1500" dirty="0" smtClean="0">
                <a:solidFill>
                  <a:schemeClr val="dk1"/>
                </a:solidFill>
                <a:latin typeface="Calibri"/>
                <a:ea typeface="Calibri"/>
                <a:cs typeface="Calibri"/>
                <a:sym typeface="Calibri"/>
              </a:rPr>
              <a:t>- Performance Data Parsing</a:t>
            </a:r>
            <a:endParaRPr lang="en-GB" sz="1500" dirty="0">
              <a:solidFill>
                <a:schemeClr val="dk1"/>
              </a:solidFill>
              <a:latin typeface="Calibri"/>
              <a:ea typeface="Calibri"/>
              <a:cs typeface="Calibri"/>
              <a:sym typeface="Calibri"/>
            </a:endParaRPr>
          </a:p>
          <a:p>
            <a:pPr indent="8466">
              <a:buClr>
                <a:schemeClr val="dk1"/>
              </a:buClr>
              <a:buSzPct val="100000"/>
              <a:buFont typeface="Calibri"/>
              <a:buChar char="-"/>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Correlation of Performance</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Data with Accounting Data</a:t>
            </a:r>
          </a:p>
          <a:p>
            <a:pPr indent="8466">
              <a:buClr>
                <a:schemeClr val="dk1"/>
              </a:buClr>
              <a:buSzPct val="100000"/>
              <a:buFont typeface="Calibri"/>
              <a:buChar char="-"/>
            </a:pPr>
            <a:r>
              <a:rPr lang="en-GB" sz="1500" dirty="0" smtClean="0">
                <a:solidFill>
                  <a:schemeClr val="dk1"/>
                </a:solidFill>
                <a:latin typeface="Calibri"/>
                <a:ea typeface="Calibri"/>
                <a:cs typeface="Calibri"/>
                <a:sym typeface="Calibri"/>
              </a:rPr>
              <a:t> Mobility </a:t>
            </a:r>
            <a:r>
              <a:rPr lang="en-GB" sz="1500" dirty="0">
                <a:solidFill>
                  <a:schemeClr val="dk1"/>
                </a:solidFill>
                <a:latin typeface="Calibri"/>
                <a:ea typeface="Calibri"/>
                <a:cs typeface="Calibri"/>
                <a:sym typeface="Calibri"/>
              </a:rPr>
              <a:t>Prediction </a:t>
            </a:r>
            <a:r>
              <a:rPr lang="en-GB" sz="1500" dirty="0" smtClean="0">
                <a:solidFill>
                  <a:schemeClr val="dk1"/>
                </a:solidFill>
                <a:latin typeface="Calibri"/>
                <a:ea typeface="Calibri"/>
                <a:cs typeface="Calibri"/>
                <a:sym typeface="Calibri"/>
              </a:rPr>
              <a:t>(Future Work)</a:t>
            </a:r>
          </a:p>
          <a:p>
            <a:pPr>
              <a:buClr>
                <a:schemeClr val="dk1"/>
              </a:buClr>
              <a:buSzPct val="100000"/>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      - Focus: </a:t>
            </a:r>
            <a:r>
              <a:rPr lang="en-GB" sz="1500" dirty="0">
                <a:solidFill>
                  <a:schemeClr val="dk1"/>
                </a:solidFill>
                <a:latin typeface="Calibri"/>
                <a:ea typeface="Calibri"/>
                <a:cs typeface="Calibri"/>
                <a:sym typeface="Calibri"/>
              </a:rPr>
              <a:t>Network </a:t>
            </a:r>
            <a:r>
              <a:rPr lang="en-GB" sz="1500" dirty="0" smtClean="0">
                <a:solidFill>
                  <a:schemeClr val="dk1"/>
                </a:solidFill>
                <a:latin typeface="Calibri"/>
                <a:ea typeface="Calibri"/>
                <a:cs typeface="Calibri"/>
                <a:sym typeface="Calibri"/>
              </a:rPr>
              <a:t>Performance</a:t>
            </a:r>
          </a:p>
          <a:p>
            <a:pPr>
              <a:buClr>
                <a:schemeClr val="dk1"/>
              </a:buClr>
              <a:buSzPct val="100000"/>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      - Focus: # Users Prediction </a:t>
            </a:r>
            <a:endParaRPr lang="en-GB" sz="1500" dirty="0">
              <a:solidFill>
                <a:schemeClr val="dk1"/>
              </a:solidFill>
              <a:latin typeface="Calibri"/>
              <a:ea typeface="Calibri"/>
              <a:cs typeface="Calibri"/>
              <a:sym typeface="Calibri"/>
            </a:endParaRPr>
          </a:p>
          <a:p>
            <a:pPr marL="761981" lvl="1" indent="-211661">
              <a:buClr>
                <a:schemeClr val="dk1"/>
              </a:buClr>
              <a:buSzPct val="100000"/>
              <a:buFont typeface="Calibri"/>
              <a:buChar char="-"/>
            </a:pPr>
            <a:endParaRPr lang="en-GB" sz="1500" dirty="0">
              <a:solidFill>
                <a:schemeClr val="dk1"/>
              </a:solidFill>
              <a:latin typeface="Calibri"/>
              <a:ea typeface="Calibri"/>
              <a:cs typeface="Calibri"/>
              <a:sym typeface="Calibri"/>
            </a:endParaRPr>
          </a:p>
        </p:txBody>
      </p:sp>
      <p:sp>
        <p:nvSpPr>
          <p:cNvPr id="173" name="Shape 173"/>
          <p:cNvSpPr txBox="1"/>
          <p:nvPr/>
        </p:nvSpPr>
        <p:spPr>
          <a:xfrm>
            <a:off x="7433893" y="5286230"/>
            <a:ext cx="2471428" cy="731261"/>
          </a:xfrm>
          <a:prstGeom prst="rect">
            <a:avLst/>
          </a:prstGeom>
          <a:noFill/>
          <a:ln>
            <a:noFill/>
          </a:ln>
        </p:spPr>
        <p:txBody>
          <a:bodyPr lIns="111731" tIns="55865" rIns="111731" bIns="55865" anchor="t" anchorCtr="0">
            <a:noAutofit/>
          </a:bodyPr>
          <a:lstStyle/>
          <a:p>
            <a:pPr>
              <a:buClr>
                <a:schemeClr val="dk1"/>
              </a:buClr>
              <a:buSzPct val="25000"/>
            </a:pPr>
            <a:r>
              <a:rPr lang="en-GB" sz="1500" b="1" dirty="0" err="1" smtClean="0">
                <a:solidFill>
                  <a:schemeClr val="dk1"/>
                </a:solidFill>
                <a:latin typeface="Calibri"/>
                <a:ea typeface="Calibri"/>
                <a:cs typeface="Calibri"/>
                <a:sym typeface="Calibri"/>
              </a:rPr>
              <a:t>WiFiMon</a:t>
            </a:r>
            <a:r>
              <a:rPr lang="en-GB" sz="1500" b="1" dirty="0" smtClean="0">
                <a:solidFill>
                  <a:schemeClr val="dk1"/>
                </a:solidFill>
                <a:latin typeface="Calibri"/>
                <a:ea typeface="Calibri"/>
                <a:cs typeface="Calibri"/>
                <a:sym typeface="Calibri"/>
              </a:rPr>
              <a:t> GUI:</a:t>
            </a:r>
            <a:endParaRPr lang="en-GB" sz="1500" b="1" dirty="0">
              <a:solidFill>
                <a:schemeClr val="dk1"/>
              </a:solidFill>
              <a:latin typeface="Calibri"/>
              <a:ea typeface="Calibri"/>
              <a:cs typeface="Calibri"/>
              <a:sym typeface="Calibri"/>
            </a:endParaRPr>
          </a:p>
          <a:p>
            <a:pPr>
              <a:buClr>
                <a:schemeClr val="dk1"/>
              </a:buClr>
              <a:buSzPct val="25000"/>
            </a:pPr>
            <a:r>
              <a:rPr lang="en-GB" sz="1500" dirty="0" smtClean="0">
                <a:solidFill>
                  <a:schemeClr val="dk1"/>
                </a:solidFill>
                <a:latin typeface="Calibri"/>
                <a:ea typeface="Calibri"/>
                <a:cs typeface="Calibri"/>
                <a:sym typeface="Calibri"/>
              </a:rPr>
              <a:t>- Visualization (</a:t>
            </a:r>
            <a:r>
              <a:rPr lang="en-GB" sz="1500" dirty="0" err="1" smtClean="0">
                <a:solidFill>
                  <a:schemeClr val="dk1"/>
                </a:solidFill>
                <a:latin typeface="Calibri"/>
                <a:ea typeface="Calibri"/>
                <a:cs typeface="Calibri"/>
                <a:sym typeface="Calibri"/>
              </a:rPr>
              <a:t>Kibana</a:t>
            </a:r>
            <a:r>
              <a:rPr lang="en-GB" sz="1500" dirty="0" smtClean="0">
                <a:solidFill>
                  <a:schemeClr val="dk1"/>
                </a:solidFill>
                <a:latin typeface="Calibri"/>
                <a:ea typeface="Calibri"/>
                <a:cs typeface="Calibri"/>
                <a:sym typeface="Calibri"/>
              </a:rPr>
              <a:t>)</a:t>
            </a:r>
          </a:p>
          <a:p>
            <a:pPr>
              <a:buClr>
                <a:schemeClr val="dk1"/>
              </a:buClr>
              <a:buSzPct val="25000"/>
            </a:pPr>
            <a:r>
              <a:rPr lang="en-GB" sz="1500" dirty="0">
                <a:solidFill>
                  <a:schemeClr val="dk1"/>
                </a:solidFill>
                <a:latin typeface="Calibri"/>
                <a:ea typeface="Calibri"/>
                <a:cs typeface="Calibri"/>
                <a:sym typeface="Calibri"/>
              </a:rPr>
              <a:t>- User Options</a:t>
            </a:r>
          </a:p>
        </p:txBody>
      </p:sp>
      <p:sp>
        <p:nvSpPr>
          <p:cNvPr id="17" name="Shape 166"/>
          <p:cNvSpPr/>
          <p:nvPr/>
        </p:nvSpPr>
        <p:spPr>
          <a:xfrm>
            <a:off x="376964" y="4317980"/>
            <a:ext cx="2690731" cy="854589"/>
          </a:xfrm>
          <a:prstGeom prst="homePlate">
            <a:avLst>
              <a:gd name="adj" fmla="val 22078"/>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ACCOUNTING DATA</a:t>
            </a:r>
            <a:endParaRPr lang="en-GB" sz="2000" b="1" dirty="0">
              <a:ea typeface="Calibri"/>
              <a:cs typeface="Calibri"/>
              <a:sym typeface="Calibri"/>
            </a:endParaRPr>
          </a:p>
        </p:txBody>
      </p:sp>
      <p:sp>
        <p:nvSpPr>
          <p:cNvPr id="18" name="Shape 170"/>
          <p:cNvSpPr txBox="1"/>
          <p:nvPr/>
        </p:nvSpPr>
        <p:spPr>
          <a:xfrm>
            <a:off x="308346" y="5334356"/>
            <a:ext cx="2432891" cy="466044"/>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RADIUS Logs:</a:t>
            </a:r>
          </a:p>
          <a:p>
            <a:pPr>
              <a:buClr>
                <a:schemeClr val="dk1"/>
              </a:buClr>
              <a:buSzPct val="25000"/>
            </a:pPr>
            <a:r>
              <a:rPr lang="en-GB" sz="1500" dirty="0" smtClean="0">
                <a:solidFill>
                  <a:schemeClr val="dk1"/>
                </a:solidFill>
                <a:latin typeface="Calibri"/>
                <a:ea typeface="Calibri"/>
                <a:cs typeface="Calibri"/>
                <a:sym typeface="Calibri"/>
              </a:rPr>
              <a:t>- Data Filtering (</a:t>
            </a:r>
            <a:r>
              <a:rPr lang="en-GB" sz="1500" dirty="0" err="1" smtClean="0">
                <a:solidFill>
                  <a:schemeClr val="dk1"/>
                </a:solidFill>
                <a:latin typeface="Calibri"/>
                <a:ea typeface="Calibri"/>
                <a:cs typeface="Calibri"/>
                <a:sym typeface="Calibri"/>
              </a:rPr>
              <a:t>Logstash</a:t>
            </a:r>
            <a:r>
              <a:rPr lang="en-GB" sz="1500" dirty="0" smtClean="0">
                <a:solidFill>
                  <a:schemeClr val="dk1"/>
                </a:solidFill>
                <a:latin typeface="Calibri"/>
                <a:ea typeface="Calibri"/>
                <a:cs typeface="Calibri"/>
                <a:sym typeface="Calibri"/>
              </a:rPr>
              <a:t>)</a:t>
            </a:r>
          </a:p>
        </p:txBody>
      </p:sp>
      <p:sp>
        <p:nvSpPr>
          <p:cNvPr id="4" name="Chevron 3"/>
          <p:cNvSpPr/>
          <p:nvPr/>
        </p:nvSpPr>
        <p:spPr>
          <a:xfrm>
            <a:off x="3404579" y="4317980"/>
            <a:ext cx="3556072" cy="854589"/>
          </a:xfrm>
          <a:custGeom>
            <a:avLst/>
            <a:gdLst>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427295 w 2727158"/>
              <a:gd name="connsiteY5" fmla="*/ 427295 h 854589"/>
              <a:gd name="connsiteX6" fmla="*/ 0 w 2727158"/>
              <a:gd name="connsiteY6" fmla="*/ 0 h 854589"/>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122495 w 2727158"/>
              <a:gd name="connsiteY5" fmla="*/ 419274 h 854589"/>
              <a:gd name="connsiteX6" fmla="*/ 0 w 2727158"/>
              <a:gd name="connsiteY6" fmla="*/ 0 h 854589"/>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162600 w 2727158"/>
              <a:gd name="connsiteY5" fmla="*/ 427295 h 854589"/>
              <a:gd name="connsiteX6" fmla="*/ 0 w 2727158"/>
              <a:gd name="connsiteY6" fmla="*/ 0 h 854589"/>
              <a:gd name="connsiteX0" fmla="*/ 0 w 2550695"/>
              <a:gd name="connsiteY0" fmla="*/ 0 h 854589"/>
              <a:gd name="connsiteX1" fmla="*/ 2299864 w 2550695"/>
              <a:gd name="connsiteY1" fmla="*/ 0 h 854589"/>
              <a:gd name="connsiteX2" fmla="*/ 2550695 w 2550695"/>
              <a:gd name="connsiteY2" fmla="*/ 411253 h 854589"/>
              <a:gd name="connsiteX3" fmla="*/ 2299864 w 2550695"/>
              <a:gd name="connsiteY3" fmla="*/ 854589 h 854589"/>
              <a:gd name="connsiteX4" fmla="*/ 0 w 2550695"/>
              <a:gd name="connsiteY4" fmla="*/ 854589 h 854589"/>
              <a:gd name="connsiteX5" fmla="*/ 162600 w 2550695"/>
              <a:gd name="connsiteY5" fmla="*/ 427295 h 854589"/>
              <a:gd name="connsiteX6" fmla="*/ 0 w 2550695"/>
              <a:gd name="connsiteY6" fmla="*/ 0 h 854589"/>
              <a:gd name="connsiteX0" fmla="*/ 0 w 2472614"/>
              <a:gd name="connsiteY0" fmla="*/ 0 h 854589"/>
              <a:gd name="connsiteX1" fmla="*/ 2299864 w 2472614"/>
              <a:gd name="connsiteY1" fmla="*/ 0 h 854589"/>
              <a:gd name="connsiteX2" fmla="*/ 2472614 w 2472614"/>
              <a:gd name="connsiteY2" fmla="*/ 435316 h 854589"/>
              <a:gd name="connsiteX3" fmla="*/ 2299864 w 2472614"/>
              <a:gd name="connsiteY3" fmla="*/ 854589 h 854589"/>
              <a:gd name="connsiteX4" fmla="*/ 0 w 2472614"/>
              <a:gd name="connsiteY4" fmla="*/ 854589 h 854589"/>
              <a:gd name="connsiteX5" fmla="*/ 162600 w 2472614"/>
              <a:gd name="connsiteY5" fmla="*/ 427295 h 854589"/>
              <a:gd name="connsiteX6" fmla="*/ 0 w 2472614"/>
              <a:gd name="connsiteY6" fmla="*/ 0 h 85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2614" h="854589">
                <a:moveTo>
                  <a:pt x="0" y="0"/>
                </a:moveTo>
                <a:lnTo>
                  <a:pt x="2299864" y="0"/>
                </a:lnTo>
                <a:lnTo>
                  <a:pt x="2472614" y="435316"/>
                </a:lnTo>
                <a:lnTo>
                  <a:pt x="2299864" y="854589"/>
                </a:lnTo>
                <a:lnTo>
                  <a:pt x="0" y="854589"/>
                </a:lnTo>
                <a:lnTo>
                  <a:pt x="162600" y="427295"/>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r>
              <a:rPr lang="en-US" sz="2000" b="1" dirty="0" smtClean="0">
                <a:solidFill>
                  <a:schemeClr val="dk1"/>
                </a:solidFill>
                <a:ea typeface="Calibri"/>
                <a:cs typeface="Calibri"/>
              </a:rPr>
              <a:t>STORE DATA</a:t>
            </a:r>
            <a:endParaRPr lang="el-GR" sz="2000" b="1" dirty="0">
              <a:solidFill>
                <a:schemeClr val="dk1"/>
              </a:solidFill>
              <a:ea typeface="Calibri"/>
              <a:cs typeface="Calibri"/>
            </a:endParaRPr>
          </a:p>
        </p:txBody>
      </p:sp>
      <p:sp>
        <p:nvSpPr>
          <p:cNvPr id="11" name="Bent Arrow 10"/>
          <p:cNvSpPr/>
          <p:nvPr/>
        </p:nvSpPr>
        <p:spPr>
          <a:xfrm rot="19636835">
            <a:off x="4160169" y="2776117"/>
            <a:ext cx="1016981" cy="1249182"/>
          </a:xfrm>
          <a:prstGeom prst="bentArrow">
            <a:avLst>
              <a:gd name="adj1" fmla="val 22353"/>
              <a:gd name="adj2" fmla="val 25181"/>
              <a:gd name="adj3" fmla="val 32743"/>
              <a:gd name="adj4" fmla="val 6725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endParaRPr lang="el-GR" sz="2000" b="1">
              <a:solidFill>
                <a:schemeClr val="dk1"/>
              </a:solidFill>
              <a:ea typeface="Calibri"/>
              <a:cs typeface="Calibri"/>
            </a:endParaRPr>
          </a:p>
        </p:txBody>
      </p:sp>
      <p:sp>
        <p:nvSpPr>
          <p:cNvPr id="33" name="Bent Arrow 32"/>
          <p:cNvSpPr/>
          <p:nvPr/>
        </p:nvSpPr>
        <p:spPr>
          <a:xfrm rot="8927619">
            <a:off x="4949557" y="2918225"/>
            <a:ext cx="1010983" cy="1226588"/>
          </a:xfrm>
          <a:prstGeom prst="bentArrow">
            <a:avLst>
              <a:gd name="adj1" fmla="val 22353"/>
              <a:gd name="adj2" fmla="val 25181"/>
              <a:gd name="adj3" fmla="val 32743"/>
              <a:gd name="adj4" fmla="val 6725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endParaRPr lang="el-GR" sz="2000" dirty="0">
              <a:solidFill>
                <a:schemeClr val="dk1"/>
              </a:solidFill>
              <a:ea typeface="Calibri"/>
              <a:cs typeface="Calibri"/>
            </a:endParaRPr>
          </a:p>
        </p:txBody>
      </p:sp>
      <p:sp>
        <p:nvSpPr>
          <p:cNvPr id="34" name="Shape 173"/>
          <p:cNvSpPr txBox="1"/>
          <p:nvPr/>
        </p:nvSpPr>
        <p:spPr>
          <a:xfrm>
            <a:off x="3190419" y="3013488"/>
            <a:ext cx="1244543" cy="731261"/>
          </a:xfrm>
          <a:prstGeom prst="rect">
            <a:avLst/>
          </a:prstGeom>
          <a:noFill/>
          <a:ln>
            <a:noFill/>
          </a:ln>
        </p:spPr>
        <p:txBody>
          <a:bodyPr lIns="111731" tIns="55865" rIns="111731" bIns="55865" anchor="t" anchorCtr="0">
            <a:noAutofit/>
          </a:bodyPr>
          <a:lstStyle/>
          <a:p>
            <a:pPr algn="ctr">
              <a:buClr>
                <a:schemeClr val="dk1"/>
              </a:buClr>
              <a:buSzPct val="25000"/>
            </a:pPr>
            <a:r>
              <a:rPr lang="en-GB" sz="1500" b="1" dirty="0" smtClean="0">
                <a:solidFill>
                  <a:schemeClr val="dk1"/>
                </a:solidFill>
                <a:latin typeface="Calibri"/>
                <a:ea typeface="Calibri"/>
                <a:cs typeface="Calibri"/>
                <a:sym typeface="Calibri"/>
              </a:rPr>
              <a:t>Filtered RADIUS </a:t>
            </a:r>
          </a:p>
          <a:p>
            <a:pPr algn="ctr">
              <a:buClr>
                <a:schemeClr val="dk1"/>
              </a:buClr>
              <a:buSzPct val="25000"/>
            </a:pPr>
            <a:r>
              <a:rPr lang="en-GB" sz="1500" b="1" dirty="0" smtClean="0">
                <a:solidFill>
                  <a:schemeClr val="dk1"/>
                </a:solidFill>
                <a:latin typeface="Calibri"/>
                <a:ea typeface="Calibri"/>
                <a:cs typeface="Calibri"/>
                <a:sym typeface="Calibri"/>
              </a:rPr>
              <a:t>Logs</a:t>
            </a:r>
            <a:endParaRPr lang="en-GB" sz="1500" dirty="0">
              <a:solidFill>
                <a:schemeClr val="dk1"/>
              </a:solidFill>
              <a:latin typeface="Calibri"/>
              <a:ea typeface="Calibri"/>
              <a:cs typeface="Calibri"/>
              <a:sym typeface="Calibri"/>
            </a:endParaRPr>
          </a:p>
        </p:txBody>
      </p:sp>
      <p:sp>
        <p:nvSpPr>
          <p:cNvPr id="35" name="Shape 173"/>
          <p:cNvSpPr txBox="1"/>
          <p:nvPr/>
        </p:nvSpPr>
        <p:spPr>
          <a:xfrm>
            <a:off x="5870514" y="3035077"/>
            <a:ext cx="1244543" cy="731261"/>
          </a:xfrm>
          <a:prstGeom prst="rect">
            <a:avLst/>
          </a:prstGeom>
          <a:noFill/>
          <a:ln>
            <a:noFill/>
          </a:ln>
        </p:spPr>
        <p:txBody>
          <a:bodyPr lIns="111731" tIns="55865" rIns="111731" bIns="55865" anchor="t" anchorCtr="0">
            <a:noAutofit/>
          </a:bodyPr>
          <a:lstStyle/>
          <a:p>
            <a:pPr algn="ctr">
              <a:buClr>
                <a:schemeClr val="dk1"/>
              </a:buClr>
              <a:buSzPct val="25000"/>
            </a:pPr>
            <a:r>
              <a:rPr lang="en-GB" sz="1500" b="1" dirty="0" smtClean="0">
                <a:solidFill>
                  <a:schemeClr val="dk1"/>
                </a:solidFill>
                <a:latin typeface="Calibri"/>
                <a:ea typeface="Calibri"/>
                <a:cs typeface="Calibri"/>
                <a:sym typeface="Calibri"/>
              </a:rPr>
              <a:t>Correlation Results</a:t>
            </a:r>
            <a:endParaRPr lang="en-GB" sz="15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53119593"/>
      </p:ext>
    </p:extLst>
  </p:cSld>
  <p:clrMapOvr>
    <a:masterClrMapping/>
  </p:clrMapOvr>
  <p:transition spd="slow" advTm="6852">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848735" y="2226246"/>
            <a:ext cx="5887731" cy="71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a:spcBef>
                <a:spcPct val="20000"/>
              </a:spcBef>
              <a:buClr>
                <a:srgbClr val="B4D100"/>
              </a:buClr>
              <a:buSzPct val="80000"/>
            </a:pPr>
            <a:r>
              <a:rPr lang="en-US" dirty="0">
                <a:solidFill>
                  <a:schemeClr val="bg1"/>
                </a:solidFill>
                <a:latin typeface="+mn-lt"/>
              </a:rPr>
              <a:t>gn4-3-wp6-t3-wifimon@lists.geant.org</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2" name="Rectangle 2"/>
          <p:cNvSpPr txBox="1">
            <a:spLocks noChangeArrowheads="1"/>
          </p:cNvSpPr>
          <p:nvPr/>
        </p:nvSpPr>
        <p:spPr bwMode="auto">
          <a:xfrm>
            <a:off x="848735" y="1459258"/>
            <a:ext cx="5397326" cy="101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
        <p:nvSpPr>
          <p:cNvPr id="5" name="TextBox 4">
            <a:extLst>
              <a:ext uri="{FF2B5EF4-FFF2-40B4-BE49-F238E27FC236}">
                <a16:creationId xmlns="" xmlns:a16="http://schemas.microsoft.com/office/drawing/2014/main" id="{C87936E2-00C5-470E-9013-2970A7B184F1}"/>
              </a:ext>
            </a:extLst>
          </p:cNvPr>
          <p:cNvSpPr txBox="1"/>
          <p:nvPr/>
        </p:nvSpPr>
        <p:spPr>
          <a:xfrm>
            <a:off x="7720555" y="5717297"/>
            <a:ext cx="4471445" cy="954107"/>
          </a:xfrm>
          <a:prstGeom prst="rect">
            <a:avLst/>
          </a:prstGeom>
          <a:noFill/>
        </p:spPr>
        <p:txBody>
          <a:bodyPr wrap="square" rtlCol="0">
            <a:spAutoFit/>
          </a:bodyPr>
          <a:lstStyle/>
          <a:p>
            <a:pPr algn="l"/>
            <a:r>
              <a:rPr lang="en-GB" sz="1400" dirty="0">
                <a:solidFill>
                  <a:schemeClr val="bg1"/>
                </a:solidFill>
              </a:rPr>
              <a:t>As part of the GÉANT 2020 Framework Partnership Agreement (FPA), the project receives funding from the European Union's Horizon 2020 research and innovation programme under Grant Agreement No. 856726  (GN4-3).​​​</a:t>
            </a:r>
          </a:p>
        </p:txBody>
      </p:sp>
      <p:pic>
        <p:nvPicPr>
          <p:cNvPr id="8" name="Picture 7">
            <a:extLst>
              <a:ext uri="{FF2B5EF4-FFF2-40B4-BE49-F238E27FC236}">
                <a16:creationId xmlns="" xmlns:a16="http://schemas.microsoft.com/office/drawing/2014/main" id="{CA4E326B-BDC6-4E99-8A17-75DC9A3731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7687" y="5771912"/>
            <a:ext cx="621727" cy="422438"/>
          </a:xfrm>
          <a:prstGeom prst="rect">
            <a:avLst/>
          </a:prstGeom>
        </p:spPr>
      </p:pic>
    </p:spTree>
    <p:extLst>
      <p:ext uri="{BB962C8B-B14F-4D97-AF65-F5344CB8AC3E}">
        <p14:creationId xmlns:p14="http://schemas.microsoft.com/office/powerpoint/2010/main" val="16105794"/>
      </p:ext>
    </p:extLst>
  </p:cSld>
  <p:clrMapOvr>
    <a:masterClrMapping/>
  </p:clrMapOvr>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est practice for GN4-2 Period 2 EC Review AM.pptx  -  Read-Only" id="{4CAFA2D0-1A7D-467D-A1FC-E32C0EF6E44D}" vid="{AA3F1CD6-7679-4B7F-89BC-8EEDE5B651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N7PTXPAKPZVS-511-21</_dlc_DocId>
    <Document_x0020_ID xmlns="33c70a20-266a-45ad-bf4a-dd457e1766dc" xsi:nil="true"/>
    <_dlc_DocIdUrl xmlns="e2e8627e-9120-4592-bf70-1c86d23ddb27">
      <Url>https://intranet.geant.org/gn4/1/Management/pmt/GN4-1ECReview/_layouts/15/DocIdRedir.aspx?ID=N7PTXPAKPZVS-511-21</Url>
      <Description>N7PTXPAKPZVS-511-21</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65519F8D811D04CA3DCC8D1BAB7A630" ma:contentTypeVersion="1" ma:contentTypeDescription="Create a new document." ma:contentTypeScope="" ma:versionID="7b01e4a74c5c210c6a8093be93fa2e4b">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e1a02ba93cf82f7fdc7a65e9f5d656dc"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D943FB-BE63-4EA3-9350-2005CF76D58D}">
  <ds:schemaRefs>
    <ds:schemaRef ds:uri="http://schemas.microsoft.com/sharepoint/v3"/>
    <ds:schemaRef ds:uri="http://schemas.openxmlformats.org/package/2006/metadata/core-propertie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microsoft.com/office/2006/documentManagement/types"/>
    <ds:schemaRef ds:uri="33c70a20-266a-45ad-bf4a-dd457e1766dc"/>
    <ds:schemaRef ds:uri="e2e8627e-9120-4592-bf70-1c86d23ddb27"/>
    <ds:schemaRef ds:uri="http://purl.org/dc/elements/1.1/"/>
  </ds:schemaRefs>
</ds:datastoreItem>
</file>

<file path=customXml/itemProps2.xml><?xml version="1.0" encoding="utf-8"?>
<ds:datastoreItem xmlns:ds="http://schemas.openxmlformats.org/officeDocument/2006/customXml" ds:itemID="{B82A8CAC-EDA0-4A53-A175-8C5016D198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5FDE185-CAA1-433B-A977-AE9D6C1FFB42}">
  <ds:schemaRefs>
    <ds:schemaRef ds:uri="http://schemas.microsoft.com/sharepoint/events"/>
  </ds:schemaRefs>
</ds:datastoreItem>
</file>

<file path=customXml/itemProps4.xml><?xml version="1.0" encoding="utf-8"?>
<ds:datastoreItem xmlns:ds="http://schemas.openxmlformats.org/officeDocument/2006/customXml" ds:itemID="{7FB8DE6F-4723-47CC-BC82-1B35FF7077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156</TotalTime>
  <Words>763</Words>
  <Application>Microsoft Office PowerPoint</Application>
  <PresentationFormat>Custom</PresentationFormat>
  <Paragraphs>110</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GEANT EC Review</vt:lpstr>
      <vt:lpstr>PowerPoint Presentation</vt:lpstr>
      <vt:lpstr>PowerPoint Presentation</vt:lpstr>
      <vt:lpstr>WiFiMon: Introduction</vt:lpstr>
      <vt:lpstr>WiFiMon – Data Collection Technology</vt:lpstr>
      <vt:lpstr>WiFiMon - Performing / Storing measurements</vt:lpstr>
      <vt:lpstr>WiFiMon – Correlation with RADIUS Logs</vt:lpstr>
      <vt:lpstr>WiFiMon – Hardware Probes</vt:lpstr>
      <vt:lpstr>WiFiMon - Data Flow</vt:lpstr>
      <vt:lpstr>PowerPoint Presentation</vt:lpstr>
    </vt:vector>
  </TitlesOfParts>
  <Company>DANTE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GN4-2 Period 2 EC Review slides GN4-2 Period 2: 1 September 2017 to 31 December 2018 </dc:title>
  <dc:creator>Bridget Hannigan</dc:creator>
  <cp:lastModifiedBy>user</cp:lastModifiedBy>
  <cp:revision>32</cp:revision>
  <cp:lastPrinted>2016-05-20T16:08:32Z</cp:lastPrinted>
  <dcterms:created xsi:type="dcterms:W3CDTF">2020-01-13T10:18:08Z</dcterms:created>
  <dcterms:modified xsi:type="dcterms:W3CDTF">2020-01-28T11:48:14Z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21940042-bfb9-461c-809f-b0837ff36859</vt:lpwstr>
  </property>
  <property fmtid="{D5CDD505-2E9C-101B-9397-08002B2CF9AE}" pid="3" name="ContentTypeId">
    <vt:lpwstr>0x010100F65519F8D811D04CA3DCC8D1BAB7A630</vt:lpwstr>
  </property>
</Properties>
</file>