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544" r:id="rId3"/>
    <p:sldId id="322" r:id="rId4"/>
    <p:sldId id="548" r:id="rId5"/>
    <p:sldId id="556" r:id="rId6"/>
    <p:sldId id="539" r:id="rId7"/>
    <p:sldId id="558" r:id="rId8"/>
    <p:sldId id="554" r:id="rId9"/>
    <p:sldId id="25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F5F"/>
    <a:srgbClr val="ED1556"/>
    <a:srgbClr val="003E5E"/>
    <a:srgbClr val="154561"/>
    <a:srgbClr val="BEBEBE"/>
    <a:srgbClr val="1D4999"/>
    <a:srgbClr val="DCDCDC"/>
    <a:srgbClr val="68899A"/>
    <a:srgbClr val="60C0D8"/>
    <a:srgbClr val="84B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B7119-A3BE-42A2-A7C9-AF423CB9D5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3714B0-5477-40D0-AD75-FE34FB903A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DD1E6-3F6A-4FE6-B649-C688A8399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2FEAE9-4A4C-41DE-9D38-E715DC615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ECF96-25C8-418B-B75C-E156041CA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467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EF1EC-5ECC-43CB-A824-52433B2AE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43A868-2288-493D-B4F1-88ED6BBD1B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8CA90-A870-434B-A8B5-D0024E201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C8B06-E348-4492-819D-18EFD1763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42C94-42D5-4C16-9796-6E1B41A75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628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D08A5F-6EAD-4E82-B5BA-4B7B96ABA3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D6E696-6845-4B7F-96DD-9240471EEA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F4D90-2E29-46A2-9235-C178F7EF8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7D9FC-5B37-478E-8E34-64707058C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4F776-54B9-404F-9538-821F066FC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938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F3A90-7F71-4B2B-A6B8-4EBD455FA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7F0C1-B760-48A8-89AE-ABF063963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086B86-DE4D-4146-A28F-C41A12C96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FF856-2067-4559-830C-E1F634C6C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A0EB7-2E48-4174-A985-B02FC12D9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003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A0C63-DBD1-40DC-8749-B93809645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B91BA-1AC3-4D61-86D1-1B2958F1E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9663E-20A4-42D0-9786-68D9F2C19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B9877-1D10-4EAC-99AB-A538DBA94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D2EF9-F666-4588-8821-2CBAA8BD0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468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C2D38-68EA-44C3-A98C-BE8D2173A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23317-240F-4577-BB91-D9AAE11C19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030E44-81CA-4454-A334-F6BBAD6CE5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0C5B73-4F1D-40F1-A0B5-E1F61AEB6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C188CE-63AE-46BE-86F3-852C0E9F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4DC9CF-2D85-42C7-BD30-B7A6016E8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335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1320C-7F51-453F-B157-CBB70368E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ABA68C-BD3B-4076-B6DC-A9BF4574B1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085039-2484-40E6-A7E3-CEEB5148F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0B1BA3-2617-417E-AC4E-07E54924F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EFC057-1CB9-4363-A3FB-4800E15C44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DD4804-8492-44F8-AF4E-836F23699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AF6E7-941E-4318-8786-5CDBB0F38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49189B-5E70-40C2-9876-AFBE399B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01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54046-A3FF-4641-B725-BC98B61D1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E927D9-038D-4351-B028-6ADB8E3B8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F7A571-3640-4255-ACC1-AF9AF7398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456834-EB7F-427E-A200-F881C4E1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773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188EA5-1515-4505-B4EB-DCA7EBB33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A80136-756A-475A-9EBF-4EC57B3C3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333DEE-B8AE-4946-AF77-E78543D25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91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A43F3-FA1E-4788-971D-BBF3A6F44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7E8F8-E9BF-475A-8117-C56AFEB07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486D48-8E85-4D95-9FBA-75F695791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5E7D5-6561-451D-839A-B1CD9B1EE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AA38DD-4C41-484E-822B-05E88AEF5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5F668-3FBA-4F4D-8056-F5DFDD2CC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124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BDE10-B062-41F0-87DE-A89A05FD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BD61F3-AA73-4339-85ED-59930B9EE9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02C96-78D9-4FE0-821F-3C7A7A77CB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DCA535-278E-4BBC-8C86-1371ABF9F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3CE8D0-2063-45BF-B418-AB2E5CD3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261102-8CA2-4363-9D23-EFF524AF7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979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EFE46E-E2FF-4E18-B29C-FE6A5F98E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F5DEBB-B4C1-492F-A119-45D9A279FE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57FEA-EF79-43C2-89DD-04CC9DF576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90386-372B-417C-B353-DF2CF72F854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A36A2-FE8E-4D58-9598-BC3FF794A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6B779-745E-4251-A78B-5C557B731D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90CCD-57B5-4C06-A716-55E75BADB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28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sv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7.svg"/><Relationship Id="rId7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9.png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1.svg"/><Relationship Id="rId7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3.svg"/><Relationship Id="rId4" Type="http://schemas.openxmlformats.org/officeDocument/2006/relationships/image" Target="../media/image22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4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svg"/><Relationship Id="rId3" Type="http://schemas.openxmlformats.org/officeDocument/2006/relationships/image" Target="../media/image29.svg"/><Relationship Id="rId7" Type="http://schemas.openxmlformats.org/officeDocument/2006/relationships/image" Target="../media/image33.sv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5" Type="http://schemas.openxmlformats.org/officeDocument/2006/relationships/image" Target="../media/image31.sv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E8BAFBA3-3BED-4985-970B-341333AB93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2" t="-11427" r="-38" b="19388"/>
          <a:stretch/>
        </p:blipFill>
        <p:spPr>
          <a:xfrm>
            <a:off x="4165" y="-964341"/>
            <a:ext cx="11497456" cy="776755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54E3605-B277-4640-BE9D-1853AE6CCB2F}"/>
              </a:ext>
            </a:extLst>
          </p:cNvPr>
          <p:cNvSpPr/>
          <p:nvPr/>
        </p:nvSpPr>
        <p:spPr>
          <a:xfrm>
            <a:off x="0" y="6088934"/>
            <a:ext cx="12192000" cy="784056"/>
          </a:xfrm>
          <a:prstGeom prst="rect">
            <a:avLst/>
          </a:prstGeom>
          <a:solidFill>
            <a:srgbClr val="BEBEB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47C6BA-8C24-4868-A7E8-81CB763B8623}"/>
              </a:ext>
            </a:extLst>
          </p:cNvPr>
          <p:cNvSpPr/>
          <p:nvPr/>
        </p:nvSpPr>
        <p:spPr>
          <a:xfrm>
            <a:off x="3061" y="-44113"/>
            <a:ext cx="12192000" cy="611805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24826B9-20FB-4A81-BE68-90AFC3E84BB6}"/>
              </a:ext>
            </a:extLst>
          </p:cNvPr>
          <p:cNvCxnSpPr/>
          <p:nvPr/>
        </p:nvCxnSpPr>
        <p:spPr>
          <a:xfrm flipH="1">
            <a:off x="0" y="6073946"/>
            <a:ext cx="609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F7533EE9-259E-4BC7-8C65-38B099F64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788" y="5922573"/>
            <a:ext cx="1613212" cy="11406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7E854C-304D-4AAC-AB1C-20193BD7E0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11" y="5376281"/>
            <a:ext cx="2287851" cy="2272366"/>
          </a:xfrm>
          <a:prstGeom prst="rect">
            <a:avLst/>
          </a:prstGeom>
        </p:spPr>
      </p:pic>
      <p:pic>
        <p:nvPicPr>
          <p:cNvPr id="16" name="Picture 1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35216166-C1EB-4B9B-ACCC-BB53982206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7" t="-11426" r="-38" b="27842"/>
          <a:stretch/>
        </p:blipFill>
        <p:spPr>
          <a:xfrm>
            <a:off x="10200740" y="-965156"/>
            <a:ext cx="1998112" cy="705409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EEA291-536A-471B-AF5F-C9481762472C}"/>
              </a:ext>
            </a:extLst>
          </p:cNvPr>
          <p:cNvCxnSpPr/>
          <p:nvPr/>
        </p:nvCxnSpPr>
        <p:spPr>
          <a:xfrm flipH="1">
            <a:off x="6103497" y="6076444"/>
            <a:ext cx="609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2915D68C-74DB-47EA-B60D-BD944438D7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058" y="-1416181"/>
            <a:ext cx="4814142" cy="477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0546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868BB94-F9E0-4CEA-80EF-DFFBC843FC04}"/>
              </a:ext>
            </a:extLst>
          </p:cNvPr>
          <p:cNvSpPr/>
          <p:nvPr/>
        </p:nvSpPr>
        <p:spPr>
          <a:xfrm>
            <a:off x="0" y="-98385"/>
            <a:ext cx="12203430" cy="6956385"/>
          </a:xfrm>
          <a:prstGeom prst="rect">
            <a:avLst/>
          </a:prstGeom>
          <a:solidFill>
            <a:srgbClr val="BEBEB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pic>
        <p:nvPicPr>
          <p:cNvPr id="4" name="Graphic 3" descr="Lightbulb">
            <a:extLst>
              <a:ext uri="{FF2B5EF4-FFF2-40B4-BE49-F238E27FC236}">
                <a16:creationId xmlns:a16="http://schemas.microsoft.com/office/drawing/2014/main" id="{AD6847F9-8DA5-472D-B088-DD760C6BF2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515314">
            <a:off x="-488292" y="-215407"/>
            <a:ext cx="7437644" cy="7437644"/>
          </a:xfrm>
          <a:prstGeom prst="rect">
            <a:avLst/>
          </a:prstGeom>
        </p:spPr>
      </p:pic>
      <p:pic>
        <p:nvPicPr>
          <p:cNvPr id="24" name="Graphic 23" descr="Lightbulb">
            <a:extLst>
              <a:ext uri="{FF2B5EF4-FFF2-40B4-BE49-F238E27FC236}">
                <a16:creationId xmlns:a16="http://schemas.microsoft.com/office/drawing/2014/main" id="{639ADA68-2F02-4D01-8B46-C6E574C170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80986">
            <a:off x="4762971" y="-434224"/>
            <a:ext cx="7494287" cy="749428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288017"/>
            <a:ext cx="10190374" cy="1171151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+mn-lt"/>
              </a:rPr>
              <a:t>	</a:t>
            </a:r>
            <a:r>
              <a:rPr lang="en-GB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Why do we need InAcademia?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D957EF-31F7-4949-8B0C-256A37D9D69E}"/>
              </a:ext>
            </a:extLst>
          </p:cNvPr>
          <p:cNvGrpSpPr/>
          <p:nvPr/>
        </p:nvGrpSpPr>
        <p:grpSpPr>
          <a:xfrm>
            <a:off x="1006704" y="1494361"/>
            <a:ext cx="9970255" cy="3402245"/>
            <a:chOff x="1006704" y="1494361"/>
            <a:chExt cx="9970255" cy="340224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E718373-45EB-4A67-BD90-B8C60A93B34E}"/>
                </a:ext>
              </a:extLst>
            </p:cNvPr>
            <p:cNvSpPr/>
            <p:nvPr/>
          </p:nvSpPr>
          <p:spPr>
            <a:xfrm rot="16200000">
              <a:off x="-328309" y="3245982"/>
              <a:ext cx="2985639" cy="315610"/>
            </a:xfrm>
            <a:custGeom>
              <a:avLst/>
              <a:gdLst>
                <a:gd name="connsiteX0" fmla="*/ 0 w 2985639"/>
                <a:gd name="connsiteY0" fmla="*/ 0 h 315610"/>
                <a:gd name="connsiteX1" fmla="*/ 2985639 w 2985639"/>
                <a:gd name="connsiteY1" fmla="*/ 0 h 315610"/>
                <a:gd name="connsiteX2" fmla="*/ 2985639 w 2985639"/>
                <a:gd name="connsiteY2" fmla="*/ 315610 h 315610"/>
                <a:gd name="connsiteX3" fmla="*/ 0 w 2985639"/>
                <a:gd name="connsiteY3" fmla="*/ 315610 h 315610"/>
                <a:gd name="connsiteX4" fmla="*/ 0 w 2985639"/>
                <a:gd name="connsiteY4" fmla="*/ 0 h 315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5639" h="315610">
                  <a:moveTo>
                    <a:pt x="0" y="0"/>
                  </a:moveTo>
                  <a:lnTo>
                    <a:pt x="2985639" y="0"/>
                  </a:lnTo>
                  <a:lnTo>
                    <a:pt x="2985639" y="315610"/>
                  </a:lnTo>
                  <a:lnTo>
                    <a:pt x="0" y="3156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0" rIns="278351" bIns="-1" numCol="1" spcCol="1270" anchor="t" anchorCtr="0">
              <a:noAutofit/>
            </a:bodyPr>
            <a:lstStyle/>
            <a:p>
              <a:pPr marL="0" lvl="0" indent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200" kern="1200" dirty="0"/>
                <a:t> </a:t>
              </a: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D2B54D-4914-429E-BDE1-BC602727BCE5}"/>
                </a:ext>
              </a:extLst>
            </p:cNvPr>
            <p:cNvSpPr/>
            <p:nvPr/>
          </p:nvSpPr>
          <p:spPr>
            <a:xfrm>
              <a:off x="1031654" y="1917222"/>
              <a:ext cx="2153398" cy="2973129"/>
            </a:xfrm>
            <a:custGeom>
              <a:avLst/>
              <a:gdLst>
                <a:gd name="connsiteX0" fmla="*/ 0 w 2153398"/>
                <a:gd name="connsiteY0" fmla="*/ 358907 h 2973129"/>
                <a:gd name="connsiteX1" fmla="*/ 358907 w 2153398"/>
                <a:gd name="connsiteY1" fmla="*/ 0 h 2973129"/>
                <a:gd name="connsiteX2" fmla="*/ 1794491 w 2153398"/>
                <a:gd name="connsiteY2" fmla="*/ 0 h 2973129"/>
                <a:gd name="connsiteX3" fmla="*/ 2153398 w 2153398"/>
                <a:gd name="connsiteY3" fmla="*/ 358907 h 2973129"/>
                <a:gd name="connsiteX4" fmla="*/ 2153398 w 2153398"/>
                <a:gd name="connsiteY4" fmla="*/ 2614222 h 2973129"/>
                <a:gd name="connsiteX5" fmla="*/ 1794491 w 2153398"/>
                <a:gd name="connsiteY5" fmla="*/ 2973129 h 2973129"/>
                <a:gd name="connsiteX6" fmla="*/ 358907 w 2153398"/>
                <a:gd name="connsiteY6" fmla="*/ 2973129 h 2973129"/>
                <a:gd name="connsiteX7" fmla="*/ 0 w 2153398"/>
                <a:gd name="connsiteY7" fmla="*/ 2614222 h 2973129"/>
                <a:gd name="connsiteX8" fmla="*/ 0 w 2153398"/>
                <a:gd name="connsiteY8" fmla="*/ 358907 h 2973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3398" h="2973129">
                  <a:moveTo>
                    <a:pt x="0" y="358907"/>
                  </a:moveTo>
                  <a:cubicBezTo>
                    <a:pt x="0" y="160688"/>
                    <a:pt x="160688" y="0"/>
                    <a:pt x="358907" y="0"/>
                  </a:cubicBezTo>
                  <a:lnTo>
                    <a:pt x="1794491" y="0"/>
                  </a:lnTo>
                  <a:cubicBezTo>
                    <a:pt x="1992710" y="0"/>
                    <a:pt x="2153398" y="160688"/>
                    <a:pt x="2153398" y="358907"/>
                  </a:cubicBezTo>
                  <a:lnTo>
                    <a:pt x="2153398" y="2614222"/>
                  </a:lnTo>
                  <a:cubicBezTo>
                    <a:pt x="2153398" y="2812441"/>
                    <a:pt x="1992710" y="2973129"/>
                    <a:pt x="1794491" y="2973129"/>
                  </a:cubicBezTo>
                  <a:lnTo>
                    <a:pt x="358907" y="2973129"/>
                  </a:lnTo>
                  <a:cubicBezTo>
                    <a:pt x="160688" y="2973129"/>
                    <a:pt x="0" y="2812441"/>
                    <a:pt x="0" y="2614222"/>
                  </a:cubicBezTo>
                  <a:lnTo>
                    <a:pt x="0" y="358907"/>
                  </a:lnTo>
                  <a:close/>
                </a:path>
              </a:pathLst>
            </a:custGeom>
            <a:solidFill>
              <a:srgbClr val="003F5F">
                <a:alpha val="74902"/>
              </a:srgb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120" tIns="285120" rIns="177120" bIns="233136" numCol="1" spcCol="1270" anchor="ctr" anchorCtr="0">
              <a:noAutofit/>
            </a:bodyPr>
            <a:lstStyle/>
            <a:p>
              <a:pPr marL="0" lvl="1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003F5E"/>
                </a:buClr>
                <a:buSzPts val="2640"/>
                <a:buFont typeface="Arial" panose="020B0604020202020204" pitchFamily="34" charset="0"/>
                <a:buNone/>
              </a:pPr>
              <a:r>
                <a:rPr lang="en-GB" sz="1800" kern="1200" dirty="0">
                  <a:solidFill>
                    <a:schemeClr val="bg1"/>
                  </a:solidFill>
                  <a:latin typeface="Calibri"/>
                  <a:cs typeface="Calibri"/>
                  <a:sym typeface="Calibri"/>
                </a:rPr>
                <a:t>There are over 50 million students, researchers and staff in the EU.</a:t>
              </a:r>
              <a:endParaRPr lang="en-GB" sz="1800" kern="1200" dirty="0">
                <a:solidFill>
                  <a:schemeClr val="bg1"/>
                </a:solidFill>
              </a:endParaRPr>
            </a:p>
            <a:p>
              <a:pPr marL="0" lvl="1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003F5E"/>
                </a:buClr>
                <a:buSzPts val="2640"/>
                <a:buFont typeface="Arial" panose="020B0604020202020204" pitchFamily="34" charset="0"/>
                <a:buNone/>
              </a:pPr>
              <a:r>
                <a:rPr lang="en-GB" sz="1800" kern="1200" dirty="0">
                  <a:solidFill>
                    <a:schemeClr val="bg1"/>
                  </a:solidFill>
                  <a:latin typeface="Calibri"/>
                  <a:cs typeface="Calibri"/>
                  <a:sym typeface="Calibri"/>
                </a:rPr>
                <a:t>This is a huge addressable market and represents a significant retail opportunity</a:t>
              </a:r>
              <a:endParaRPr lang="en-GB" sz="1800" kern="1200" dirty="0">
                <a:solidFill>
                  <a:schemeClr val="bg1"/>
                </a:solidFill>
              </a:endParaRPr>
            </a:p>
          </p:txBody>
        </p:sp>
        <p:sp>
          <p:nvSpPr>
            <p:cNvPr id="11" name="Oval 10" descr="Lightbulb">
              <a:extLst>
                <a:ext uri="{FF2B5EF4-FFF2-40B4-BE49-F238E27FC236}">
                  <a16:creationId xmlns:a16="http://schemas.microsoft.com/office/drawing/2014/main" id="{E3DA548E-8805-4E3A-AC5C-FAAECE641097}"/>
                </a:ext>
              </a:extLst>
            </p:cNvPr>
            <p:cNvSpPr/>
            <p:nvPr/>
          </p:nvSpPr>
          <p:spPr>
            <a:xfrm>
              <a:off x="1006704" y="1494361"/>
              <a:ext cx="631221" cy="631221"/>
            </a:xfrm>
            <a:prstGeom prst="ellipse">
              <a:avLst/>
            </a:prstGeom>
            <a:solidFill>
              <a:srgbClr val="ED1556"/>
            </a:solidFill>
            <a:ln w="34925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42E965D-C773-43A4-BAE2-D1A5E4010D1E}"/>
                </a:ext>
              </a:extLst>
            </p:cNvPr>
            <p:cNvSpPr/>
            <p:nvPr/>
          </p:nvSpPr>
          <p:spPr>
            <a:xfrm rot="16200000">
              <a:off x="2271662" y="3245982"/>
              <a:ext cx="2985639" cy="315610"/>
            </a:xfrm>
            <a:custGeom>
              <a:avLst/>
              <a:gdLst>
                <a:gd name="connsiteX0" fmla="*/ 0 w 2985639"/>
                <a:gd name="connsiteY0" fmla="*/ 0 h 315610"/>
                <a:gd name="connsiteX1" fmla="*/ 2985639 w 2985639"/>
                <a:gd name="connsiteY1" fmla="*/ 0 h 315610"/>
                <a:gd name="connsiteX2" fmla="*/ 2985639 w 2985639"/>
                <a:gd name="connsiteY2" fmla="*/ 315610 h 315610"/>
                <a:gd name="connsiteX3" fmla="*/ 0 w 2985639"/>
                <a:gd name="connsiteY3" fmla="*/ 315610 h 315610"/>
                <a:gd name="connsiteX4" fmla="*/ 0 w 2985639"/>
                <a:gd name="connsiteY4" fmla="*/ 0 h 315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5639" h="315610">
                  <a:moveTo>
                    <a:pt x="0" y="0"/>
                  </a:moveTo>
                  <a:lnTo>
                    <a:pt x="2985639" y="0"/>
                  </a:lnTo>
                  <a:lnTo>
                    <a:pt x="2985639" y="315610"/>
                  </a:lnTo>
                  <a:lnTo>
                    <a:pt x="0" y="3156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0" rIns="278351" bIns="-1" numCol="1" spcCol="1270" anchor="t" anchorCtr="0">
              <a:noAutofit/>
            </a:bodyPr>
            <a:lstStyle/>
            <a:p>
              <a:pPr marL="0" lvl="0" indent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200" kern="1200" dirty="0"/>
                <a:t> </a:t>
              </a: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C33A38E-84C2-47B5-BA9A-FF1188E6099E}"/>
                </a:ext>
              </a:extLst>
            </p:cNvPr>
            <p:cNvSpPr/>
            <p:nvPr/>
          </p:nvSpPr>
          <p:spPr>
            <a:xfrm>
              <a:off x="3629135" y="1910967"/>
              <a:ext cx="2158381" cy="2985639"/>
            </a:xfrm>
            <a:custGeom>
              <a:avLst/>
              <a:gdLst>
                <a:gd name="connsiteX0" fmla="*/ 0 w 2158381"/>
                <a:gd name="connsiteY0" fmla="*/ 359737 h 2985639"/>
                <a:gd name="connsiteX1" fmla="*/ 359737 w 2158381"/>
                <a:gd name="connsiteY1" fmla="*/ 0 h 2985639"/>
                <a:gd name="connsiteX2" fmla="*/ 1798644 w 2158381"/>
                <a:gd name="connsiteY2" fmla="*/ 0 h 2985639"/>
                <a:gd name="connsiteX3" fmla="*/ 2158381 w 2158381"/>
                <a:gd name="connsiteY3" fmla="*/ 359737 h 2985639"/>
                <a:gd name="connsiteX4" fmla="*/ 2158381 w 2158381"/>
                <a:gd name="connsiteY4" fmla="*/ 2625902 h 2985639"/>
                <a:gd name="connsiteX5" fmla="*/ 1798644 w 2158381"/>
                <a:gd name="connsiteY5" fmla="*/ 2985639 h 2985639"/>
                <a:gd name="connsiteX6" fmla="*/ 359737 w 2158381"/>
                <a:gd name="connsiteY6" fmla="*/ 2985639 h 2985639"/>
                <a:gd name="connsiteX7" fmla="*/ 0 w 2158381"/>
                <a:gd name="connsiteY7" fmla="*/ 2625902 h 2985639"/>
                <a:gd name="connsiteX8" fmla="*/ 0 w 2158381"/>
                <a:gd name="connsiteY8" fmla="*/ 359737 h 298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8381" h="2985639">
                  <a:moveTo>
                    <a:pt x="0" y="359737"/>
                  </a:moveTo>
                  <a:cubicBezTo>
                    <a:pt x="0" y="161060"/>
                    <a:pt x="161060" y="0"/>
                    <a:pt x="359737" y="0"/>
                  </a:cubicBezTo>
                  <a:lnTo>
                    <a:pt x="1798644" y="0"/>
                  </a:lnTo>
                  <a:cubicBezTo>
                    <a:pt x="1997321" y="0"/>
                    <a:pt x="2158381" y="161060"/>
                    <a:pt x="2158381" y="359737"/>
                  </a:cubicBezTo>
                  <a:lnTo>
                    <a:pt x="2158381" y="2625902"/>
                  </a:lnTo>
                  <a:cubicBezTo>
                    <a:pt x="2158381" y="2824579"/>
                    <a:pt x="1997321" y="2985639"/>
                    <a:pt x="1798644" y="2985639"/>
                  </a:cubicBezTo>
                  <a:lnTo>
                    <a:pt x="359737" y="2985639"/>
                  </a:lnTo>
                  <a:cubicBezTo>
                    <a:pt x="161060" y="2985639"/>
                    <a:pt x="0" y="2824579"/>
                    <a:pt x="0" y="2625902"/>
                  </a:cubicBezTo>
                  <a:lnTo>
                    <a:pt x="0" y="359737"/>
                  </a:lnTo>
                  <a:close/>
                </a:path>
              </a:pathLst>
            </a:custGeom>
            <a:solidFill>
              <a:srgbClr val="003F5F">
                <a:alpha val="74902"/>
              </a:srgb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363" tIns="285363" rIns="177363" bIns="233379" numCol="1" spcCol="1270" anchor="ctr" anchorCtr="0">
              <a:noAutofit/>
            </a:bodyPr>
            <a:lstStyle/>
            <a:p>
              <a:pPr marL="0" lvl="1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003F5E"/>
                </a:buClr>
                <a:buSzPts val="2640"/>
                <a:buFont typeface="Arial" panose="020B0604020202020204" pitchFamily="34" charset="0"/>
                <a:buNone/>
              </a:pPr>
              <a:r>
                <a:rPr lang="en-GB" sz="1800" b="0" i="0" u="none" strike="noStrike" kern="1200" cap="none" dirty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Offering discounts or special services to the academic community is a key </a:t>
              </a:r>
              <a:r>
                <a:rPr lang="en-GB" sz="1800" kern="1200" dirty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element in</a:t>
              </a:r>
              <a:r>
                <a:rPr lang="en-GB" sz="1800" b="0" i="0" u="none" strike="noStrike" kern="1200" cap="none" dirty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 many businesses</a:t>
              </a:r>
              <a:r>
                <a:rPr lang="en-GB" sz="1800" kern="1200" dirty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’ go to market strategy and helps foster brand loyalty</a:t>
              </a:r>
              <a:endParaRPr lang="en-GB" sz="1800" kern="1200" dirty="0">
                <a:solidFill>
                  <a:schemeClr val="bg1"/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2519494-0F51-47C5-8493-258B549DF186}"/>
                </a:ext>
              </a:extLst>
            </p:cNvPr>
            <p:cNvSpPr/>
            <p:nvPr/>
          </p:nvSpPr>
          <p:spPr>
            <a:xfrm>
              <a:off x="3606677" y="1494361"/>
              <a:ext cx="631221" cy="631221"/>
            </a:xfrm>
            <a:prstGeom prst="ellipse">
              <a:avLst/>
            </a:prstGeom>
            <a:solidFill>
              <a:srgbClr val="ED155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F2D8B18-ACB1-49CE-A34E-77BD369155E7}"/>
                </a:ext>
              </a:extLst>
            </p:cNvPr>
            <p:cNvSpPr/>
            <p:nvPr/>
          </p:nvSpPr>
          <p:spPr>
            <a:xfrm rot="16200000">
              <a:off x="4874126" y="3245982"/>
              <a:ext cx="2985639" cy="315610"/>
            </a:xfrm>
            <a:custGeom>
              <a:avLst/>
              <a:gdLst>
                <a:gd name="connsiteX0" fmla="*/ 0 w 2985639"/>
                <a:gd name="connsiteY0" fmla="*/ 0 h 315610"/>
                <a:gd name="connsiteX1" fmla="*/ 2985639 w 2985639"/>
                <a:gd name="connsiteY1" fmla="*/ 0 h 315610"/>
                <a:gd name="connsiteX2" fmla="*/ 2985639 w 2985639"/>
                <a:gd name="connsiteY2" fmla="*/ 315610 h 315610"/>
                <a:gd name="connsiteX3" fmla="*/ 0 w 2985639"/>
                <a:gd name="connsiteY3" fmla="*/ 315610 h 315610"/>
                <a:gd name="connsiteX4" fmla="*/ 0 w 2985639"/>
                <a:gd name="connsiteY4" fmla="*/ 0 h 315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5639" h="315610">
                  <a:moveTo>
                    <a:pt x="0" y="0"/>
                  </a:moveTo>
                  <a:lnTo>
                    <a:pt x="2985639" y="0"/>
                  </a:lnTo>
                  <a:lnTo>
                    <a:pt x="2985639" y="315610"/>
                  </a:lnTo>
                  <a:lnTo>
                    <a:pt x="0" y="3156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0" rIns="278351" bIns="-1" numCol="1" spcCol="1270" anchor="t" anchorCtr="0">
              <a:noAutofit/>
            </a:bodyPr>
            <a:lstStyle/>
            <a:p>
              <a:pPr marL="0" lvl="0" indent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200" kern="1200" dirty="0"/>
                <a:t> 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B047F05-94C8-4929-ADB7-396C7032A5C7}"/>
                </a:ext>
              </a:extLst>
            </p:cNvPr>
            <p:cNvSpPr/>
            <p:nvPr/>
          </p:nvSpPr>
          <p:spPr>
            <a:xfrm>
              <a:off x="6258961" y="1910967"/>
              <a:ext cx="2103657" cy="2985639"/>
            </a:xfrm>
            <a:custGeom>
              <a:avLst/>
              <a:gdLst>
                <a:gd name="connsiteX0" fmla="*/ 0 w 2103657"/>
                <a:gd name="connsiteY0" fmla="*/ 350617 h 2985639"/>
                <a:gd name="connsiteX1" fmla="*/ 350617 w 2103657"/>
                <a:gd name="connsiteY1" fmla="*/ 0 h 2985639"/>
                <a:gd name="connsiteX2" fmla="*/ 1753040 w 2103657"/>
                <a:gd name="connsiteY2" fmla="*/ 0 h 2985639"/>
                <a:gd name="connsiteX3" fmla="*/ 2103657 w 2103657"/>
                <a:gd name="connsiteY3" fmla="*/ 350617 h 2985639"/>
                <a:gd name="connsiteX4" fmla="*/ 2103657 w 2103657"/>
                <a:gd name="connsiteY4" fmla="*/ 2635022 h 2985639"/>
                <a:gd name="connsiteX5" fmla="*/ 1753040 w 2103657"/>
                <a:gd name="connsiteY5" fmla="*/ 2985639 h 2985639"/>
                <a:gd name="connsiteX6" fmla="*/ 350617 w 2103657"/>
                <a:gd name="connsiteY6" fmla="*/ 2985639 h 2985639"/>
                <a:gd name="connsiteX7" fmla="*/ 0 w 2103657"/>
                <a:gd name="connsiteY7" fmla="*/ 2635022 h 2985639"/>
                <a:gd name="connsiteX8" fmla="*/ 0 w 2103657"/>
                <a:gd name="connsiteY8" fmla="*/ 350617 h 298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3657" h="2985639">
                  <a:moveTo>
                    <a:pt x="0" y="350617"/>
                  </a:moveTo>
                  <a:cubicBezTo>
                    <a:pt x="0" y="156977"/>
                    <a:pt x="156977" y="0"/>
                    <a:pt x="350617" y="0"/>
                  </a:cubicBezTo>
                  <a:lnTo>
                    <a:pt x="1753040" y="0"/>
                  </a:lnTo>
                  <a:cubicBezTo>
                    <a:pt x="1946680" y="0"/>
                    <a:pt x="2103657" y="156977"/>
                    <a:pt x="2103657" y="350617"/>
                  </a:cubicBezTo>
                  <a:lnTo>
                    <a:pt x="2103657" y="2635022"/>
                  </a:lnTo>
                  <a:cubicBezTo>
                    <a:pt x="2103657" y="2828662"/>
                    <a:pt x="1946680" y="2985639"/>
                    <a:pt x="1753040" y="2985639"/>
                  </a:cubicBezTo>
                  <a:lnTo>
                    <a:pt x="350617" y="2985639"/>
                  </a:lnTo>
                  <a:cubicBezTo>
                    <a:pt x="156977" y="2985639"/>
                    <a:pt x="0" y="2828662"/>
                    <a:pt x="0" y="2635022"/>
                  </a:cubicBezTo>
                  <a:lnTo>
                    <a:pt x="0" y="350617"/>
                  </a:lnTo>
                  <a:close/>
                </a:path>
              </a:pathLst>
            </a:custGeom>
            <a:solidFill>
              <a:srgbClr val="003F5F">
                <a:alpha val="74902"/>
              </a:srgb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4692" tIns="246692" rIns="174692" bIns="230708" numCol="1" spcCol="1270" anchor="ctr" anchorCtr="0">
              <a:noAutofit/>
            </a:bodyPr>
            <a:lstStyle/>
            <a:p>
              <a:pPr marL="0" lvl="1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003F5E"/>
                </a:buClr>
                <a:buSzPts val="2640"/>
                <a:buFont typeface="Arial" panose="020B0604020202020204" pitchFamily="34" charset="0"/>
                <a:buNone/>
              </a:pPr>
              <a:r>
                <a:rPr lang="en-GB" sz="1800" kern="1200" dirty="0"/>
                <a:t> Verification of academic email addresses does not prove the type of affiliation, is open to misuse and excludes students that prefer to use their personal email.</a:t>
              </a:r>
              <a:endParaRPr lang="en-GB" sz="1800" kern="1200" dirty="0">
                <a:solidFill>
                  <a:schemeClr val="bg1"/>
                </a:solidFill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CCB6879-B16A-4EBB-B4A8-34B72F86155B}"/>
                </a:ext>
              </a:extLst>
            </p:cNvPr>
            <p:cNvSpPr/>
            <p:nvPr/>
          </p:nvSpPr>
          <p:spPr>
            <a:xfrm>
              <a:off x="6209141" y="1494361"/>
              <a:ext cx="631221" cy="631221"/>
            </a:xfrm>
            <a:prstGeom prst="ellipse">
              <a:avLst/>
            </a:prstGeom>
            <a:solidFill>
              <a:srgbClr val="ED155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6C2392E-D5AF-4C9B-AACD-100DEDD9F417}"/>
                </a:ext>
              </a:extLst>
            </p:cNvPr>
            <p:cNvSpPr/>
            <p:nvPr/>
          </p:nvSpPr>
          <p:spPr>
            <a:xfrm rot="16200000">
              <a:off x="7449228" y="3245982"/>
              <a:ext cx="2985639" cy="315610"/>
            </a:xfrm>
            <a:custGeom>
              <a:avLst/>
              <a:gdLst>
                <a:gd name="connsiteX0" fmla="*/ 0 w 2985639"/>
                <a:gd name="connsiteY0" fmla="*/ 0 h 315610"/>
                <a:gd name="connsiteX1" fmla="*/ 2985639 w 2985639"/>
                <a:gd name="connsiteY1" fmla="*/ 0 h 315610"/>
                <a:gd name="connsiteX2" fmla="*/ 2985639 w 2985639"/>
                <a:gd name="connsiteY2" fmla="*/ 315610 h 315610"/>
                <a:gd name="connsiteX3" fmla="*/ 0 w 2985639"/>
                <a:gd name="connsiteY3" fmla="*/ 315610 h 315610"/>
                <a:gd name="connsiteX4" fmla="*/ 0 w 2985639"/>
                <a:gd name="connsiteY4" fmla="*/ 0 h 315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5639" h="315610">
                  <a:moveTo>
                    <a:pt x="0" y="0"/>
                  </a:moveTo>
                  <a:lnTo>
                    <a:pt x="2985639" y="0"/>
                  </a:lnTo>
                  <a:lnTo>
                    <a:pt x="2985639" y="315610"/>
                  </a:lnTo>
                  <a:lnTo>
                    <a:pt x="0" y="3156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0" rIns="278351" bIns="-1" numCol="1" spcCol="1270" anchor="t" anchorCtr="0">
              <a:noAutofit/>
            </a:bodyPr>
            <a:lstStyle/>
            <a:p>
              <a:pPr marL="0" lvl="0" indent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200" kern="120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04AA89C-D641-41D1-81BF-B04F7657C03B}"/>
                </a:ext>
              </a:extLst>
            </p:cNvPr>
            <p:cNvSpPr/>
            <p:nvPr/>
          </p:nvSpPr>
          <p:spPr>
            <a:xfrm>
              <a:off x="8846859" y="1885321"/>
              <a:ext cx="2130100" cy="2985639"/>
            </a:xfrm>
            <a:custGeom>
              <a:avLst/>
              <a:gdLst>
                <a:gd name="connsiteX0" fmla="*/ 0 w 2130100"/>
                <a:gd name="connsiteY0" fmla="*/ 355024 h 2985639"/>
                <a:gd name="connsiteX1" fmla="*/ 355024 w 2130100"/>
                <a:gd name="connsiteY1" fmla="*/ 0 h 2985639"/>
                <a:gd name="connsiteX2" fmla="*/ 1775076 w 2130100"/>
                <a:gd name="connsiteY2" fmla="*/ 0 h 2985639"/>
                <a:gd name="connsiteX3" fmla="*/ 2130100 w 2130100"/>
                <a:gd name="connsiteY3" fmla="*/ 355024 h 2985639"/>
                <a:gd name="connsiteX4" fmla="*/ 2130100 w 2130100"/>
                <a:gd name="connsiteY4" fmla="*/ 2630615 h 2985639"/>
                <a:gd name="connsiteX5" fmla="*/ 1775076 w 2130100"/>
                <a:gd name="connsiteY5" fmla="*/ 2985639 h 2985639"/>
                <a:gd name="connsiteX6" fmla="*/ 355024 w 2130100"/>
                <a:gd name="connsiteY6" fmla="*/ 2985639 h 2985639"/>
                <a:gd name="connsiteX7" fmla="*/ 0 w 2130100"/>
                <a:gd name="connsiteY7" fmla="*/ 2630615 h 2985639"/>
                <a:gd name="connsiteX8" fmla="*/ 0 w 2130100"/>
                <a:gd name="connsiteY8" fmla="*/ 355024 h 298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0100" h="2985639">
                  <a:moveTo>
                    <a:pt x="0" y="355024"/>
                  </a:moveTo>
                  <a:cubicBezTo>
                    <a:pt x="0" y="158950"/>
                    <a:pt x="158950" y="0"/>
                    <a:pt x="355024" y="0"/>
                  </a:cubicBezTo>
                  <a:lnTo>
                    <a:pt x="1775076" y="0"/>
                  </a:lnTo>
                  <a:cubicBezTo>
                    <a:pt x="1971150" y="0"/>
                    <a:pt x="2130100" y="158950"/>
                    <a:pt x="2130100" y="355024"/>
                  </a:cubicBezTo>
                  <a:lnTo>
                    <a:pt x="2130100" y="2630615"/>
                  </a:lnTo>
                  <a:cubicBezTo>
                    <a:pt x="2130100" y="2826689"/>
                    <a:pt x="1971150" y="2985639"/>
                    <a:pt x="1775076" y="2985639"/>
                  </a:cubicBezTo>
                  <a:lnTo>
                    <a:pt x="355024" y="2985639"/>
                  </a:lnTo>
                  <a:cubicBezTo>
                    <a:pt x="158950" y="2985639"/>
                    <a:pt x="0" y="2826689"/>
                    <a:pt x="0" y="2630615"/>
                  </a:cubicBezTo>
                  <a:lnTo>
                    <a:pt x="0" y="355024"/>
                  </a:lnTo>
                  <a:close/>
                </a:path>
              </a:pathLst>
            </a:custGeom>
            <a:solidFill>
              <a:srgbClr val="003F5F">
                <a:alpha val="74902"/>
              </a:srgb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5983" tIns="283983" rIns="175983" bIns="231999" numCol="1" spcCol="1270" anchor="ctr" anchorCtr="0">
              <a:noAutofit/>
            </a:bodyPr>
            <a:lstStyle/>
            <a:p>
              <a:pPr marL="0" lvl="1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003F5E"/>
                </a:buClr>
                <a:buSzPts val="2640"/>
                <a:buFont typeface="Arial" panose="020B0604020202020204" pitchFamily="34" charset="0"/>
                <a:buNone/>
              </a:pPr>
              <a:r>
                <a:rPr lang="en-GB" sz="1800" kern="1200" dirty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Manually checking documentation presents GDPR challenges and increases the risk of a data breach. It is time consuming and not cost effective.</a:t>
              </a:r>
              <a:endParaRPr lang="en-GB" sz="1800" kern="1200" dirty="0">
                <a:solidFill>
                  <a:schemeClr val="bg1"/>
                </a:solidFill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C3E437D-A12A-46E7-B7AC-A0C418256669}"/>
                </a:ext>
              </a:extLst>
            </p:cNvPr>
            <p:cNvSpPr/>
            <p:nvPr/>
          </p:nvSpPr>
          <p:spPr>
            <a:xfrm>
              <a:off x="8784243" y="1494361"/>
              <a:ext cx="631221" cy="631221"/>
            </a:xfrm>
            <a:prstGeom prst="ellipse">
              <a:avLst/>
            </a:prstGeom>
            <a:solidFill>
              <a:srgbClr val="ED155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4C88280-BBD3-440B-B79E-6457310CDABB}"/>
              </a:ext>
            </a:extLst>
          </p:cNvPr>
          <p:cNvSpPr/>
          <p:nvPr/>
        </p:nvSpPr>
        <p:spPr>
          <a:xfrm>
            <a:off x="904461" y="5263532"/>
            <a:ext cx="10157791" cy="621186"/>
          </a:xfrm>
          <a:prstGeom prst="roundRect">
            <a:avLst>
              <a:gd name="adj" fmla="val 50000"/>
            </a:avLst>
          </a:prstGeom>
          <a:solidFill>
            <a:srgbClr val="ED155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ea typeface="Calibri"/>
                <a:cs typeface="Calibri"/>
                <a:sym typeface="Calibri"/>
              </a:rPr>
              <a:t>This calls for a simple, fast, secure and scalable solution for validating academic affiliation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5FF2702-D89B-493F-BF6F-2FC0B220E9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11" y="5376281"/>
            <a:ext cx="2287851" cy="2272366"/>
          </a:xfrm>
          <a:prstGeom prst="rect">
            <a:avLst/>
          </a:prstGeom>
        </p:spPr>
      </p:pic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479F26E0-08DE-4D70-9019-B6D94D7886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788" y="5922573"/>
            <a:ext cx="1613212" cy="1140604"/>
          </a:xfrm>
          <a:prstGeom prst="rect">
            <a:avLst/>
          </a:prstGeom>
        </p:spPr>
      </p:pic>
      <p:sp>
        <p:nvSpPr>
          <p:cNvPr id="17" name="Title 2">
            <a:extLst>
              <a:ext uri="{FF2B5EF4-FFF2-40B4-BE49-F238E27FC236}">
                <a16:creationId xmlns:a16="http://schemas.microsoft.com/office/drawing/2014/main" id="{46750D80-67B9-42A3-8D1A-31632A50594C}"/>
              </a:ext>
            </a:extLst>
          </p:cNvPr>
          <p:cNvSpPr txBox="1">
            <a:spLocks/>
          </p:cNvSpPr>
          <p:nvPr/>
        </p:nvSpPr>
        <p:spPr>
          <a:xfrm>
            <a:off x="1181295" y="1505548"/>
            <a:ext cx="627529" cy="640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</a:t>
            </a:r>
            <a:endParaRPr lang="en-GB" sz="33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AECFAE4B-2E31-4B2F-8225-CAE3E129BE02}"/>
              </a:ext>
            </a:extLst>
          </p:cNvPr>
          <p:cNvSpPr txBox="1">
            <a:spLocks/>
          </p:cNvSpPr>
          <p:nvPr/>
        </p:nvSpPr>
        <p:spPr>
          <a:xfrm>
            <a:off x="3728734" y="1473543"/>
            <a:ext cx="627529" cy="712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ii</a:t>
            </a: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00AEE4D8-3F02-4E4B-A920-11C6349B0EB4}"/>
              </a:ext>
            </a:extLst>
          </p:cNvPr>
          <p:cNvSpPr txBox="1">
            <a:spLocks/>
          </p:cNvSpPr>
          <p:nvPr/>
        </p:nvSpPr>
        <p:spPr>
          <a:xfrm>
            <a:off x="6286112" y="1593472"/>
            <a:ext cx="627529" cy="524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iii</a:t>
            </a:r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6BA3D6BE-3343-4A5E-B9E6-C99418DB7C74}"/>
              </a:ext>
            </a:extLst>
          </p:cNvPr>
          <p:cNvSpPr txBox="1">
            <a:spLocks/>
          </p:cNvSpPr>
          <p:nvPr/>
        </p:nvSpPr>
        <p:spPr>
          <a:xfrm>
            <a:off x="8863481" y="1568597"/>
            <a:ext cx="627529" cy="534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iv</a:t>
            </a:r>
          </a:p>
        </p:txBody>
      </p:sp>
    </p:spTree>
    <p:extLst>
      <p:ext uri="{BB962C8B-B14F-4D97-AF65-F5344CB8AC3E}">
        <p14:creationId xmlns:p14="http://schemas.microsoft.com/office/powerpoint/2010/main" val="249440060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868BB94-F9E0-4CEA-80EF-DFFBC843FC04}"/>
              </a:ext>
            </a:extLst>
          </p:cNvPr>
          <p:cNvSpPr/>
          <p:nvPr/>
        </p:nvSpPr>
        <p:spPr>
          <a:xfrm>
            <a:off x="0" y="-98385"/>
            <a:ext cx="12203430" cy="6956385"/>
          </a:xfrm>
          <a:prstGeom prst="rect">
            <a:avLst/>
          </a:prstGeom>
          <a:solidFill>
            <a:srgbClr val="BEBEB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pic>
        <p:nvPicPr>
          <p:cNvPr id="7" name="Graphic 6" descr="Help">
            <a:extLst>
              <a:ext uri="{FF2B5EF4-FFF2-40B4-BE49-F238E27FC236}">
                <a16:creationId xmlns:a16="http://schemas.microsoft.com/office/drawing/2014/main" id="{F07F19C5-807A-4147-8FC0-A77BFDF075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27696">
            <a:off x="4335783" y="-1803015"/>
            <a:ext cx="9552483" cy="955248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288017"/>
            <a:ext cx="10190374" cy="1171151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+mn-lt"/>
              </a:rPr>
              <a:t>	</a:t>
            </a:r>
            <a:r>
              <a:rPr lang="en-GB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What is InAcademia?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2C3A89-CB15-6B4A-969C-55EF4599C9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473" t="47392" r="42343"/>
          <a:stretch/>
        </p:blipFill>
        <p:spPr>
          <a:xfrm>
            <a:off x="10839741" y="6128726"/>
            <a:ext cx="1047459" cy="674491"/>
          </a:xfrm>
          <a:prstGeom prst="rect">
            <a:avLst/>
          </a:prstGeom>
        </p:spPr>
      </p:pic>
      <p:sp>
        <p:nvSpPr>
          <p:cNvPr id="13" name="Google Shape;150;g6e5470b34d_1_944">
            <a:extLst>
              <a:ext uri="{FF2B5EF4-FFF2-40B4-BE49-F238E27FC236}">
                <a16:creationId xmlns:a16="http://schemas.microsoft.com/office/drawing/2014/main" id="{7C2B1635-46F9-4493-AC28-81B14078FAB8}"/>
              </a:ext>
            </a:extLst>
          </p:cNvPr>
          <p:cNvSpPr txBox="1">
            <a:spLocks/>
          </p:cNvSpPr>
          <p:nvPr/>
        </p:nvSpPr>
        <p:spPr>
          <a:xfrm>
            <a:off x="137538" y="1291086"/>
            <a:ext cx="11491005" cy="122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576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F5E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576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6576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576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576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457200" lvl="1" indent="0" algn="ctr">
              <a:lnSpc>
                <a:spcPct val="80000"/>
              </a:lnSpc>
              <a:spcBef>
                <a:spcPts val="1700"/>
              </a:spcBef>
              <a:buSzPts val="2664"/>
              <a:buFont typeface="Arial"/>
              <a:buNone/>
            </a:pPr>
            <a:r>
              <a:rPr lang="en-GB" sz="3200" b="1" i="1" dirty="0">
                <a:solidFill>
                  <a:srgbClr val="154561"/>
                </a:solidFill>
              </a:rPr>
              <a:t>InAcademia is the digital equivalent of asking a student to show their student card to access or buy discounted or specialist services and products</a:t>
            </a:r>
            <a:endParaRPr lang="en-GB" sz="3200" b="1" dirty="0">
              <a:solidFill>
                <a:srgbClr val="154561"/>
              </a:solidFill>
            </a:endParaRPr>
          </a:p>
          <a:p>
            <a:pPr marL="228600" indent="-59436">
              <a:lnSpc>
                <a:spcPct val="80000"/>
              </a:lnSpc>
              <a:buSzPts val="2664"/>
              <a:buFont typeface="Arial"/>
              <a:buNone/>
            </a:pPr>
            <a:endParaRPr lang="en-GB" sz="2800" dirty="0"/>
          </a:p>
        </p:txBody>
      </p:sp>
      <p:sp>
        <p:nvSpPr>
          <p:cNvPr id="27" name="Google Shape;150;g6e5470b34d_1_944">
            <a:extLst>
              <a:ext uri="{FF2B5EF4-FFF2-40B4-BE49-F238E27FC236}">
                <a16:creationId xmlns:a16="http://schemas.microsoft.com/office/drawing/2014/main" id="{35B6EA39-2132-40E8-B361-1C7E4B09B21A}"/>
              </a:ext>
            </a:extLst>
          </p:cNvPr>
          <p:cNvSpPr txBox="1">
            <a:spLocks/>
          </p:cNvSpPr>
          <p:nvPr/>
        </p:nvSpPr>
        <p:spPr>
          <a:xfrm>
            <a:off x="0" y="5400533"/>
            <a:ext cx="12203429" cy="36721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  <a:buSzPts val="2160"/>
            </a:pPr>
            <a:r>
              <a:rPr lang="en-GB" sz="2200" dirty="0" err="1">
                <a:solidFill>
                  <a:srgbClr val="154561"/>
                </a:solidFill>
              </a:rPr>
              <a:t>InAcademia</a:t>
            </a:r>
            <a:r>
              <a:rPr lang="en-GB" sz="2200" dirty="0">
                <a:solidFill>
                  <a:srgbClr val="154561"/>
                </a:solidFill>
              </a:rPr>
              <a:t> achieves all of this  </a:t>
            </a:r>
            <a:r>
              <a:rPr lang="en-GB" sz="2220" dirty="0">
                <a:solidFill>
                  <a:srgbClr val="154561"/>
                </a:solidFill>
              </a:rPr>
              <a:t>- </a:t>
            </a:r>
            <a:r>
              <a:rPr lang="en-GB" sz="3200" b="1" dirty="0">
                <a:solidFill>
                  <a:srgbClr val="EF004F"/>
                </a:solidFill>
              </a:rPr>
              <a:t>In Real Time!</a:t>
            </a:r>
            <a:endParaRPr lang="en-GB" sz="2220" b="1" dirty="0">
              <a:solidFill>
                <a:srgbClr val="EF004F"/>
              </a:solidFill>
            </a:endParaRPr>
          </a:p>
          <a:p>
            <a:pPr marL="228600" indent="-59436" algn="l">
              <a:lnSpc>
                <a:spcPct val="80000"/>
              </a:lnSpc>
              <a:buSzPts val="2664"/>
            </a:pPr>
            <a:endParaRPr lang="en-GB" sz="2220" dirty="0">
              <a:solidFill>
                <a:srgbClr val="15456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DC8CACE-44E6-43B5-A37D-EFE040AB5627}"/>
              </a:ext>
            </a:extLst>
          </p:cNvPr>
          <p:cNvSpPr/>
          <p:nvPr/>
        </p:nvSpPr>
        <p:spPr>
          <a:xfrm>
            <a:off x="0" y="6073946"/>
            <a:ext cx="12192000" cy="784056"/>
          </a:xfrm>
          <a:prstGeom prst="rect">
            <a:avLst/>
          </a:prstGeom>
          <a:solidFill>
            <a:srgbClr val="ED155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4155E7B-079C-4F20-A5C8-5A7DF48F399F}"/>
              </a:ext>
            </a:extLst>
          </p:cNvPr>
          <p:cNvCxnSpPr/>
          <p:nvPr/>
        </p:nvCxnSpPr>
        <p:spPr>
          <a:xfrm flipH="1">
            <a:off x="-12032" y="6073946"/>
            <a:ext cx="609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47E2ED8-84BB-44A4-8276-6275BF84BADC}"/>
              </a:ext>
            </a:extLst>
          </p:cNvPr>
          <p:cNvCxnSpPr>
            <a:cxnSpLocks/>
          </p:cNvCxnSpPr>
          <p:nvPr/>
        </p:nvCxnSpPr>
        <p:spPr>
          <a:xfrm flipH="1">
            <a:off x="6079184" y="6073946"/>
            <a:ext cx="625812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4771FB01-27A0-4671-83B8-4153D88B35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11" y="5376281"/>
            <a:ext cx="2287851" cy="2272366"/>
          </a:xfrm>
          <a:prstGeom prst="rect">
            <a:avLst/>
          </a:prstGeom>
        </p:spPr>
      </p:pic>
      <p:sp>
        <p:nvSpPr>
          <p:cNvPr id="23" name="Google Shape;159;g6e5470b34d_1_944">
            <a:extLst>
              <a:ext uri="{FF2B5EF4-FFF2-40B4-BE49-F238E27FC236}">
                <a16:creationId xmlns:a16="http://schemas.microsoft.com/office/drawing/2014/main" id="{DBB6B19B-FC22-47E9-85BD-507A2BE560F1}"/>
              </a:ext>
            </a:extLst>
          </p:cNvPr>
          <p:cNvSpPr txBox="1"/>
          <p:nvPr/>
        </p:nvSpPr>
        <p:spPr>
          <a:xfrm>
            <a:off x="8548409" y="4116297"/>
            <a:ext cx="2322978" cy="9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b="0" i="0" u="none" strike="noStrike" cap="none" dirty="0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rPr>
              <a:t>It is privacy preserving and helps with GDPR compliance</a:t>
            </a:r>
            <a:endParaRPr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154;g6e5470b34d_1_944">
            <a:extLst>
              <a:ext uri="{FF2B5EF4-FFF2-40B4-BE49-F238E27FC236}">
                <a16:creationId xmlns:a16="http://schemas.microsoft.com/office/drawing/2014/main" id="{9BB545E7-D224-4423-B0BB-04725BAAC7D8}"/>
              </a:ext>
            </a:extLst>
          </p:cNvPr>
          <p:cNvSpPr txBox="1"/>
          <p:nvPr/>
        </p:nvSpPr>
        <p:spPr>
          <a:xfrm>
            <a:off x="4766635" y="4094665"/>
            <a:ext cx="2826905" cy="11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b="0" i="0" u="none" strike="noStrike" cap="none" dirty="0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rPr>
              <a:t>End users authenticate in the same way as they would with their home institution</a:t>
            </a:r>
            <a:endParaRPr b="0" i="0" u="none" strike="noStrike" cap="none" dirty="0">
              <a:solidFill>
                <a:srgbClr val="0043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156;g6e5470b34d_1_944">
            <a:extLst>
              <a:ext uri="{FF2B5EF4-FFF2-40B4-BE49-F238E27FC236}">
                <a16:creationId xmlns:a16="http://schemas.microsoft.com/office/drawing/2014/main" id="{6086AE04-9344-491F-B545-A1D980E25DE0}"/>
              </a:ext>
            </a:extLst>
          </p:cNvPr>
          <p:cNvSpPr txBox="1"/>
          <p:nvPr/>
        </p:nvSpPr>
        <p:spPr>
          <a:xfrm>
            <a:off x="1320613" y="4110486"/>
            <a:ext cx="2491153" cy="122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b="0" i="0" u="none" strike="noStrike" cap="none" dirty="0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rPr>
              <a:t>Provides merchants with a quick, easy, reliable and secure way to verify academic affiliation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Picture 32" descr="Logo&#10;&#10;Description automatically generated">
            <a:extLst>
              <a:ext uri="{FF2B5EF4-FFF2-40B4-BE49-F238E27FC236}">
                <a16:creationId xmlns:a16="http://schemas.microsoft.com/office/drawing/2014/main" id="{1D6C2C59-3B5A-4FA6-AC48-62CA6A5DC4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788" y="5922573"/>
            <a:ext cx="1613212" cy="1140604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423EF266-FDFB-4FD5-BBF8-D9A16E59B38B}"/>
              </a:ext>
            </a:extLst>
          </p:cNvPr>
          <p:cNvGrpSpPr/>
          <p:nvPr/>
        </p:nvGrpSpPr>
        <p:grpSpPr>
          <a:xfrm>
            <a:off x="1968316" y="2973227"/>
            <a:ext cx="1195747" cy="1195747"/>
            <a:chOff x="1968316" y="2973227"/>
            <a:chExt cx="1195747" cy="1195747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93D8360-2B29-4536-BA1A-0A839011FC85}"/>
                </a:ext>
              </a:extLst>
            </p:cNvPr>
            <p:cNvSpPr/>
            <p:nvPr/>
          </p:nvSpPr>
          <p:spPr>
            <a:xfrm>
              <a:off x="1968316" y="2973227"/>
              <a:ext cx="1195747" cy="1195747"/>
            </a:xfrm>
            <a:prstGeom prst="ellipse">
              <a:avLst/>
            </a:prstGeom>
            <a:solidFill>
              <a:srgbClr val="003F5F"/>
            </a:solidFill>
            <a:ln>
              <a:solidFill>
                <a:srgbClr val="003F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52A45B7-68E8-4F74-9F46-DD34B1269310}"/>
                </a:ext>
              </a:extLst>
            </p:cNvPr>
            <p:cNvSpPr/>
            <p:nvPr/>
          </p:nvSpPr>
          <p:spPr>
            <a:xfrm>
              <a:off x="2247899" y="3715274"/>
              <a:ext cx="581025" cy="286114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27816BA-A814-4833-B451-DBB6F82B53BC}"/>
                </a:ext>
              </a:extLst>
            </p:cNvPr>
            <p:cNvSpPr/>
            <p:nvPr/>
          </p:nvSpPr>
          <p:spPr>
            <a:xfrm>
              <a:off x="2606499" y="3217955"/>
              <a:ext cx="254687" cy="254687"/>
            </a:xfrm>
            <a:prstGeom prst="ellipse">
              <a:avLst/>
            </a:prstGeom>
            <a:solidFill>
              <a:srgbClr val="003F5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D49598C-5408-4188-97C8-68F4C036E852}"/>
                </a:ext>
              </a:extLst>
            </p:cNvPr>
            <p:cNvSpPr/>
            <p:nvPr/>
          </p:nvSpPr>
          <p:spPr>
            <a:xfrm>
              <a:off x="2610041" y="3463181"/>
              <a:ext cx="347102" cy="347102"/>
            </a:xfrm>
            <a:prstGeom prst="ellipse">
              <a:avLst/>
            </a:prstGeom>
            <a:solidFill>
              <a:srgbClr val="003F5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569C9ED-51AF-4B7C-A4E9-D93F64F3958F}"/>
                </a:ext>
              </a:extLst>
            </p:cNvPr>
            <p:cNvSpPr/>
            <p:nvPr/>
          </p:nvSpPr>
          <p:spPr>
            <a:xfrm>
              <a:off x="2578400" y="3633891"/>
              <a:ext cx="446262" cy="209656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79369DA-6A4A-4F03-B3A5-C49E2DE5EC90}"/>
                </a:ext>
              </a:extLst>
            </p:cNvPr>
            <p:cNvSpPr/>
            <p:nvPr/>
          </p:nvSpPr>
          <p:spPr>
            <a:xfrm rot="19727517">
              <a:off x="2569089" y="3147478"/>
              <a:ext cx="174650" cy="292575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6B3F323-F6F5-46E3-9457-ECF58705DB2B}"/>
                </a:ext>
              </a:extLst>
            </p:cNvPr>
            <p:cNvSpPr/>
            <p:nvPr/>
          </p:nvSpPr>
          <p:spPr>
            <a:xfrm rot="20557195">
              <a:off x="2564732" y="3439315"/>
              <a:ext cx="233188" cy="136666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0AC3370-22E0-41C8-B79F-5A0D9EEB7C24}"/>
                </a:ext>
              </a:extLst>
            </p:cNvPr>
            <p:cNvSpPr/>
            <p:nvPr/>
          </p:nvSpPr>
          <p:spPr>
            <a:xfrm>
              <a:off x="2382230" y="3217955"/>
              <a:ext cx="291578" cy="291578"/>
            </a:xfrm>
            <a:prstGeom prst="ellipse">
              <a:avLst/>
            </a:prstGeom>
            <a:solidFill>
              <a:srgbClr val="003F5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2251C6E-54F1-4E57-B158-C53A4290811E}"/>
                </a:ext>
              </a:extLst>
            </p:cNvPr>
            <p:cNvSpPr/>
            <p:nvPr/>
          </p:nvSpPr>
          <p:spPr>
            <a:xfrm>
              <a:off x="2286000" y="3507811"/>
              <a:ext cx="490691" cy="490691"/>
            </a:xfrm>
            <a:prstGeom prst="ellipse">
              <a:avLst/>
            </a:prstGeom>
            <a:solidFill>
              <a:srgbClr val="003F5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73C8A1E-8EFC-4B4A-B50E-6637C6FFE0C3}"/>
                </a:ext>
              </a:extLst>
            </p:cNvPr>
            <p:cNvSpPr/>
            <p:nvPr/>
          </p:nvSpPr>
          <p:spPr>
            <a:xfrm>
              <a:off x="2234640" y="3731575"/>
              <a:ext cx="581024" cy="293852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€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6EECFB7-1965-4863-A3A4-6F9A846A7A8D}"/>
                </a:ext>
              </a:extLst>
            </p:cNvPr>
            <p:cNvSpPr/>
            <p:nvPr/>
          </p:nvSpPr>
          <p:spPr>
            <a:xfrm>
              <a:off x="2352675" y="3662293"/>
              <a:ext cx="339743" cy="401023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b="1" dirty="0"/>
                <a:t>€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64E8B28-60D3-4B07-B860-CF7AFF6EAE41}"/>
              </a:ext>
            </a:extLst>
          </p:cNvPr>
          <p:cNvGrpSpPr/>
          <p:nvPr/>
        </p:nvGrpSpPr>
        <p:grpSpPr>
          <a:xfrm>
            <a:off x="5567336" y="2973227"/>
            <a:ext cx="1195747" cy="1195747"/>
            <a:chOff x="4019879" y="2940571"/>
            <a:chExt cx="1195747" cy="1195747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96DE8451-614A-41D9-9E61-53C12B3F70A1}"/>
                </a:ext>
              </a:extLst>
            </p:cNvPr>
            <p:cNvSpPr/>
            <p:nvPr/>
          </p:nvSpPr>
          <p:spPr>
            <a:xfrm>
              <a:off x="4019879" y="2940571"/>
              <a:ext cx="1195747" cy="1195747"/>
            </a:xfrm>
            <a:prstGeom prst="ellipse">
              <a:avLst/>
            </a:prstGeom>
            <a:solidFill>
              <a:srgbClr val="ED15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49B4BCA-F02C-400A-81E5-A334A9A03428}"/>
                </a:ext>
              </a:extLst>
            </p:cNvPr>
            <p:cNvGrpSpPr/>
            <p:nvPr/>
          </p:nvGrpSpPr>
          <p:grpSpPr>
            <a:xfrm>
              <a:off x="4295176" y="3196617"/>
              <a:ext cx="790022" cy="887492"/>
              <a:chOff x="1689810" y="3158385"/>
              <a:chExt cx="790022" cy="887492"/>
            </a:xfrm>
            <a:solidFill>
              <a:srgbClr val="ED1556"/>
            </a:solidFill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C97CB17D-EE1A-4F32-A8D4-7206BB5F5870}"/>
                  </a:ext>
                </a:extLst>
              </p:cNvPr>
              <p:cNvSpPr/>
              <p:nvPr/>
            </p:nvSpPr>
            <p:spPr>
              <a:xfrm>
                <a:off x="1703069" y="3726181"/>
                <a:ext cx="581025" cy="2861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4431782C-4598-4242-B6D8-77732041E8DB}"/>
                  </a:ext>
                </a:extLst>
              </p:cNvPr>
              <p:cNvSpPr/>
              <p:nvPr/>
            </p:nvSpPr>
            <p:spPr>
              <a:xfrm>
                <a:off x="2061669" y="3228862"/>
                <a:ext cx="254687" cy="254687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E56DD0C-66A4-48ED-8079-2095FF816867}"/>
                  </a:ext>
                </a:extLst>
              </p:cNvPr>
              <p:cNvSpPr/>
              <p:nvPr/>
            </p:nvSpPr>
            <p:spPr>
              <a:xfrm>
                <a:off x="2065211" y="3474088"/>
                <a:ext cx="347102" cy="347102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D85225F3-C09C-405E-89FC-013044A77424}"/>
                  </a:ext>
                </a:extLst>
              </p:cNvPr>
              <p:cNvSpPr/>
              <p:nvPr/>
            </p:nvSpPr>
            <p:spPr>
              <a:xfrm>
                <a:off x="2033570" y="3644798"/>
                <a:ext cx="446262" cy="20965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1B781A5-F18D-46EE-BEBB-7FA6A21FF373}"/>
                  </a:ext>
                </a:extLst>
              </p:cNvPr>
              <p:cNvSpPr/>
              <p:nvPr/>
            </p:nvSpPr>
            <p:spPr>
              <a:xfrm rot="19727517">
                <a:off x="2024259" y="3158385"/>
                <a:ext cx="174650" cy="29257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E6D57205-8D03-4883-8F60-0CEC383BDD76}"/>
                  </a:ext>
                </a:extLst>
              </p:cNvPr>
              <p:cNvSpPr/>
              <p:nvPr/>
            </p:nvSpPr>
            <p:spPr>
              <a:xfrm rot="20557195">
                <a:off x="2019902" y="3450222"/>
                <a:ext cx="233188" cy="1366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A139BE5-E3DF-479C-9546-895832AFD34E}"/>
                  </a:ext>
                </a:extLst>
              </p:cNvPr>
              <p:cNvSpPr/>
              <p:nvPr/>
            </p:nvSpPr>
            <p:spPr>
              <a:xfrm>
                <a:off x="1837400" y="3228862"/>
                <a:ext cx="291578" cy="291578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5D74223-B35D-4C83-9719-1ADB6EE337BA}"/>
                  </a:ext>
                </a:extLst>
              </p:cNvPr>
              <p:cNvSpPr/>
              <p:nvPr/>
            </p:nvSpPr>
            <p:spPr>
              <a:xfrm>
                <a:off x="1741170" y="3518718"/>
                <a:ext cx="490691" cy="490691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C6426BF3-25D8-4CE2-85D8-4B46F542A0FB}"/>
                  </a:ext>
                </a:extLst>
              </p:cNvPr>
              <p:cNvSpPr/>
              <p:nvPr/>
            </p:nvSpPr>
            <p:spPr>
              <a:xfrm>
                <a:off x="1689810" y="3742482"/>
                <a:ext cx="581024" cy="2177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46BFD08C-4738-475A-8A3B-D97588162182}"/>
                  </a:ext>
                </a:extLst>
              </p:cNvPr>
              <p:cNvSpPr/>
              <p:nvPr/>
            </p:nvSpPr>
            <p:spPr>
              <a:xfrm>
                <a:off x="1793279" y="3738069"/>
                <a:ext cx="390412" cy="3078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600" b="1" dirty="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60ADB84-2B22-4373-B999-1FA6E5A9DBA8}"/>
              </a:ext>
            </a:extLst>
          </p:cNvPr>
          <p:cNvGrpSpPr/>
          <p:nvPr/>
        </p:nvGrpSpPr>
        <p:grpSpPr>
          <a:xfrm>
            <a:off x="9112025" y="2973227"/>
            <a:ext cx="1195747" cy="1195747"/>
            <a:chOff x="9112025" y="2982224"/>
            <a:chExt cx="1195747" cy="1195747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B9920C7-3821-4AF7-950A-705B8F891382}"/>
                </a:ext>
              </a:extLst>
            </p:cNvPr>
            <p:cNvSpPr/>
            <p:nvPr/>
          </p:nvSpPr>
          <p:spPr>
            <a:xfrm>
              <a:off x="9112025" y="2982224"/>
              <a:ext cx="1195747" cy="1195747"/>
            </a:xfrm>
            <a:prstGeom prst="ellipse">
              <a:avLst/>
            </a:prstGeom>
            <a:solidFill>
              <a:srgbClr val="003F5F"/>
            </a:solidFill>
            <a:ln>
              <a:solidFill>
                <a:srgbClr val="BEB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7DC78999-56AC-44B3-9619-89F353191C7F}"/>
                </a:ext>
              </a:extLst>
            </p:cNvPr>
            <p:cNvGrpSpPr/>
            <p:nvPr/>
          </p:nvGrpSpPr>
          <p:grpSpPr>
            <a:xfrm>
              <a:off x="9265153" y="3227014"/>
              <a:ext cx="858985" cy="572099"/>
              <a:chOff x="8620030" y="3313751"/>
              <a:chExt cx="858985" cy="572099"/>
            </a:xfrm>
          </p:grpSpPr>
          <p:sp>
            <p:nvSpPr>
              <p:cNvPr id="63" name="Isosceles Triangle 62">
                <a:extLst>
                  <a:ext uri="{FF2B5EF4-FFF2-40B4-BE49-F238E27FC236}">
                    <a16:creationId xmlns:a16="http://schemas.microsoft.com/office/drawing/2014/main" id="{DF26823C-6EBF-4E9F-94B7-FC474BD15B10}"/>
                  </a:ext>
                </a:extLst>
              </p:cNvPr>
              <p:cNvSpPr/>
              <p:nvPr/>
            </p:nvSpPr>
            <p:spPr>
              <a:xfrm>
                <a:off x="8679459" y="3510429"/>
                <a:ext cx="212799" cy="272362"/>
              </a:xfrm>
              <a:prstGeom prst="triangl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Isosceles Triangle 63">
                <a:extLst>
                  <a:ext uri="{FF2B5EF4-FFF2-40B4-BE49-F238E27FC236}">
                    <a16:creationId xmlns:a16="http://schemas.microsoft.com/office/drawing/2014/main" id="{B0AFEBBC-A961-4332-8E5B-0B821D83CBD4}"/>
                  </a:ext>
                </a:extLst>
              </p:cNvPr>
              <p:cNvSpPr/>
              <p:nvPr/>
            </p:nvSpPr>
            <p:spPr>
              <a:xfrm>
                <a:off x="9206787" y="3510429"/>
                <a:ext cx="212799" cy="272362"/>
              </a:xfrm>
              <a:prstGeom prst="triangl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5F98D3B7-C371-45AF-A187-85A52EA5868B}"/>
                  </a:ext>
                </a:extLst>
              </p:cNvPr>
              <p:cNvCxnSpPr/>
              <p:nvPr/>
            </p:nvCxnSpPr>
            <p:spPr>
              <a:xfrm>
                <a:off x="8744422" y="3485883"/>
                <a:ext cx="607010" cy="0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Partial Circle 66">
                <a:extLst>
                  <a:ext uri="{FF2B5EF4-FFF2-40B4-BE49-F238E27FC236}">
                    <a16:creationId xmlns:a16="http://schemas.microsoft.com/office/drawing/2014/main" id="{0B61636E-96E1-4E58-BA63-44A064EB8E80}"/>
                  </a:ext>
                </a:extLst>
              </p:cNvPr>
              <p:cNvSpPr/>
              <p:nvPr/>
            </p:nvSpPr>
            <p:spPr>
              <a:xfrm>
                <a:off x="9147358" y="3554193"/>
                <a:ext cx="331657" cy="331657"/>
              </a:xfrm>
              <a:prstGeom prst="pie">
                <a:avLst>
                  <a:gd name="adj1" fmla="val 0"/>
                  <a:gd name="adj2" fmla="val 10795009"/>
                </a:avLst>
              </a:prstGeom>
              <a:solidFill>
                <a:schemeClr val="bg1"/>
              </a:solidFill>
              <a:ln w="28575">
                <a:solidFill>
                  <a:srgbClr val="003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Partial Circle 67">
                <a:extLst>
                  <a:ext uri="{FF2B5EF4-FFF2-40B4-BE49-F238E27FC236}">
                    <a16:creationId xmlns:a16="http://schemas.microsoft.com/office/drawing/2014/main" id="{5688FCFA-DC79-4323-9C84-B2755FE1E28B}"/>
                  </a:ext>
                </a:extLst>
              </p:cNvPr>
              <p:cNvSpPr/>
              <p:nvPr/>
            </p:nvSpPr>
            <p:spPr>
              <a:xfrm>
                <a:off x="8620030" y="3554193"/>
                <a:ext cx="331657" cy="331657"/>
              </a:xfrm>
              <a:prstGeom prst="pie">
                <a:avLst>
                  <a:gd name="adj1" fmla="val 0"/>
                  <a:gd name="adj2" fmla="val 10795009"/>
                </a:avLst>
              </a:prstGeom>
              <a:solidFill>
                <a:schemeClr val="bg1"/>
              </a:solidFill>
              <a:ln w="28575">
                <a:solidFill>
                  <a:srgbClr val="003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Partial Circle 68">
                <a:extLst>
                  <a:ext uri="{FF2B5EF4-FFF2-40B4-BE49-F238E27FC236}">
                    <a16:creationId xmlns:a16="http://schemas.microsoft.com/office/drawing/2014/main" id="{09D5E20A-8FB4-48FD-8159-E41943ADC0A9}"/>
                  </a:ext>
                </a:extLst>
              </p:cNvPr>
              <p:cNvSpPr/>
              <p:nvPr/>
            </p:nvSpPr>
            <p:spPr>
              <a:xfrm rot="10800000">
                <a:off x="8957659" y="3313751"/>
                <a:ext cx="194482" cy="272362"/>
              </a:xfrm>
              <a:prstGeom prst="pie">
                <a:avLst>
                  <a:gd name="adj1" fmla="val 0"/>
                  <a:gd name="adj2" fmla="val 10795009"/>
                </a:avLst>
              </a:prstGeom>
              <a:solidFill>
                <a:schemeClr val="bg1"/>
              </a:solidFill>
              <a:ln w="28575">
                <a:solidFill>
                  <a:srgbClr val="003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309214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868BB94-F9E0-4CEA-80EF-DFFBC843FC04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rgbClr val="ED155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 dirty="0"/>
          </a:p>
        </p:txBody>
      </p:sp>
      <p:pic>
        <p:nvPicPr>
          <p:cNvPr id="5" name="Graphic 4" descr="Single gear">
            <a:extLst>
              <a:ext uri="{FF2B5EF4-FFF2-40B4-BE49-F238E27FC236}">
                <a16:creationId xmlns:a16="http://schemas.microsoft.com/office/drawing/2014/main" id="{EECFCA91-B827-42C7-8A21-FD98629B49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491542" y="-2005288"/>
            <a:ext cx="10958199" cy="10958199"/>
          </a:xfrm>
          <a:prstGeom prst="rect">
            <a:avLst/>
          </a:prstGeom>
        </p:spPr>
      </p:pic>
      <p:pic>
        <p:nvPicPr>
          <p:cNvPr id="7" name="Graphic 6" descr="Gears">
            <a:extLst>
              <a:ext uri="{FF2B5EF4-FFF2-40B4-BE49-F238E27FC236}">
                <a16:creationId xmlns:a16="http://schemas.microsoft.com/office/drawing/2014/main" id="{E10F6A6A-0C8D-4D91-9D47-DD8F33C248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86221" y="-438169"/>
            <a:ext cx="8659483" cy="865948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288017"/>
            <a:ext cx="10190374" cy="1171151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+mn-lt"/>
              </a:rPr>
              <a:t>	</a:t>
            </a:r>
            <a:r>
              <a:rPr lang="en-GB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How it works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1B25789-CC3B-4565-B107-7C1E504F4759}"/>
              </a:ext>
            </a:extLst>
          </p:cNvPr>
          <p:cNvSpPr/>
          <p:nvPr/>
        </p:nvSpPr>
        <p:spPr>
          <a:xfrm>
            <a:off x="8584403" y="526740"/>
            <a:ext cx="2682185" cy="830710"/>
          </a:xfrm>
          <a:prstGeom prst="roundRect">
            <a:avLst/>
          </a:prstGeom>
          <a:solidFill>
            <a:srgbClr val="003F5F"/>
          </a:solidFill>
          <a:ln>
            <a:noFill/>
          </a:ln>
          <a:effectLst>
            <a:outerShdw blurRad="127000" dist="76200" dir="54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Student registers for a service or initiates a purchase</a:t>
            </a: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88A436AD-34B6-4A20-8741-EE8A3370384F}"/>
              </a:ext>
            </a:extLst>
          </p:cNvPr>
          <p:cNvSpPr/>
          <p:nvPr/>
        </p:nvSpPr>
        <p:spPr>
          <a:xfrm>
            <a:off x="5673461" y="514623"/>
            <a:ext cx="1584082" cy="1171150"/>
          </a:xfrm>
          <a:prstGeom prst="wedgeRoundRectCallout">
            <a:avLst>
              <a:gd name="adj1" fmla="val -33452"/>
              <a:gd name="adj2" fmla="val 69920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B32323-981F-405F-A08E-7D14BB16C21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4732"/>
          <a:stretch/>
        </p:blipFill>
        <p:spPr>
          <a:xfrm>
            <a:off x="5777512" y="609969"/>
            <a:ext cx="1388824" cy="962025"/>
          </a:xfrm>
          <a:prstGeom prst="rect">
            <a:avLst/>
          </a:prstGeom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F6EFA2-B172-4209-A476-59D691DFA551}"/>
              </a:ext>
            </a:extLst>
          </p:cNvPr>
          <p:cNvSpPr/>
          <p:nvPr/>
        </p:nvSpPr>
        <p:spPr>
          <a:xfrm>
            <a:off x="8579166" y="1683485"/>
            <a:ext cx="2682185" cy="830710"/>
          </a:xfrm>
          <a:prstGeom prst="roundRect">
            <a:avLst/>
          </a:prstGeom>
          <a:solidFill>
            <a:srgbClr val="003F5F"/>
          </a:solidFill>
          <a:ln>
            <a:noFill/>
          </a:ln>
          <a:effectLst>
            <a:outerShdw blurRad="127000" dist="76200" dir="54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They select their institution they are enrolled at.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ABD145CC-03C0-482E-A704-0E20ACB469D7}"/>
              </a:ext>
            </a:extLst>
          </p:cNvPr>
          <p:cNvSpPr/>
          <p:nvPr/>
        </p:nvSpPr>
        <p:spPr>
          <a:xfrm>
            <a:off x="8589243" y="5124609"/>
            <a:ext cx="2671697" cy="848239"/>
          </a:xfrm>
          <a:prstGeom prst="roundRect">
            <a:avLst/>
          </a:prstGeom>
          <a:solidFill>
            <a:srgbClr val="003F5F"/>
          </a:solidFill>
          <a:ln>
            <a:noFill/>
          </a:ln>
          <a:effectLst>
            <a:outerShdw blurRad="127000" dist="76200" dir="54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Response passed back to the merchant website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AA2CD37-206E-4E1F-99F0-6926A1D29FF5}"/>
              </a:ext>
            </a:extLst>
          </p:cNvPr>
          <p:cNvSpPr/>
          <p:nvPr/>
        </p:nvSpPr>
        <p:spPr>
          <a:xfrm>
            <a:off x="5667745" y="3631721"/>
            <a:ext cx="2671699" cy="909767"/>
          </a:xfrm>
          <a:prstGeom prst="roundRect">
            <a:avLst/>
          </a:prstGeom>
          <a:solidFill>
            <a:srgbClr val="003F5F"/>
          </a:solidFill>
          <a:ln>
            <a:noFill/>
          </a:ln>
          <a:effectLst>
            <a:outerShdw blurRad="127000" dist="76200" dir="54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Their credentials are verified directly with the selected institution.</a:t>
            </a:r>
          </a:p>
        </p:txBody>
      </p:sp>
      <p:sp>
        <p:nvSpPr>
          <p:cNvPr id="45" name="Speech Bubble: Rectangle with Corners Rounded 44">
            <a:extLst>
              <a:ext uri="{FF2B5EF4-FFF2-40B4-BE49-F238E27FC236}">
                <a16:creationId xmlns:a16="http://schemas.microsoft.com/office/drawing/2014/main" id="{C0BD4BF3-5552-4E30-BCE2-AFE2A48FDA27}"/>
              </a:ext>
            </a:extLst>
          </p:cNvPr>
          <p:cNvSpPr/>
          <p:nvPr/>
        </p:nvSpPr>
        <p:spPr>
          <a:xfrm>
            <a:off x="5675178" y="2187074"/>
            <a:ext cx="1584082" cy="655469"/>
          </a:xfrm>
          <a:prstGeom prst="wedgeRoundRectCallout">
            <a:avLst>
              <a:gd name="adj1" fmla="val -33452"/>
              <a:gd name="adj2" fmla="val 69920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7734269-EAF4-4179-AA75-42229486F71E}"/>
              </a:ext>
            </a:extLst>
          </p:cNvPr>
          <p:cNvGrpSpPr/>
          <p:nvPr/>
        </p:nvGrpSpPr>
        <p:grpSpPr>
          <a:xfrm>
            <a:off x="5112644" y="851093"/>
            <a:ext cx="442992" cy="442992"/>
            <a:chOff x="5112644" y="851093"/>
            <a:chExt cx="442992" cy="442992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3C2C30F-E0F5-4740-9A0D-1AB1AF507308}"/>
                </a:ext>
              </a:extLst>
            </p:cNvPr>
            <p:cNvSpPr/>
            <p:nvPr/>
          </p:nvSpPr>
          <p:spPr>
            <a:xfrm>
              <a:off x="5112644" y="851093"/>
              <a:ext cx="442992" cy="4429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270B078-CA16-4022-A220-17DBA48D3523}"/>
                </a:ext>
              </a:extLst>
            </p:cNvPr>
            <p:cNvGrpSpPr/>
            <p:nvPr/>
          </p:nvGrpSpPr>
          <p:grpSpPr>
            <a:xfrm>
              <a:off x="5167718" y="991589"/>
              <a:ext cx="278908" cy="217217"/>
              <a:chOff x="5998050" y="3096733"/>
              <a:chExt cx="278908" cy="217217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BAC42211-F11C-4EC1-99AB-934F5BB86AC3}"/>
                  </a:ext>
                </a:extLst>
              </p:cNvPr>
              <p:cNvSpPr/>
              <p:nvPr/>
            </p:nvSpPr>
            <p:spPr>
              <a:xfrm>
                <a:off x="6108848" y="326823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 cap="flat">
                <a:solidFill>
                  <a:srgbClr val="1545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67F885BC-8164-4A16-B2E8-3D91C809CD43}"/>
                  </a:ext>
                </a:extLst>
              </p:cNvPr>
              <p:cNvSpPr/>
              <p:nvPr/>
            </p:nvSpPr>
            <p:spPr>
              <a:xfrm>
                <a:off x="6182714" y="326823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 cap="flat">
                <a:solidFill>
                  <a:srgbClr val="1545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24C53909-535F-4EF7-85B3-8F02AEB83751}"/>
                  </a:ext>
                </a:extLst>
              </p:cNvPr>
              <p:cNvGrpSpPr/>
              <p:nvPr/>
            </p:nvGrpSpPr>
            <p:grpSpPr>
              <a:xfrm>
                <a:off x="5998050" y="3096733"/>
                <a:ext cx="278908" cy="150537"/>
                <a:chOff x="5997680" y="3096733"/>
                <a:chExt cx="222286" cy="150537"/>
              </a:xfrm>
            </p:grpSpPr>
            <p:sp>
              <p:nvSpPr>
                <p:cNvPr id="16" name="Trapezoid 15">
                  <a:extLst>
                    <a:ext uri="{FF2B5EF4-FFF2-40B4-BE49-F238E27FC236}">
                      <a16:creationId xmlns:a16="http://schemas.microsoft.com/office/drawing/2014/main" id="{0F962FC5-E22E-4E55-B4B9-8DABE9C7293D}"/>
                    </a:ext>
                  </a:extLst>
                </p:cNvPr>
                <p:cNvSpPr/>
                <p:nvPr/>
              </p:nvSpPr>
              <p:spPr>
                <a:xfrm rot="10800000">
                  <a:off x="6040666" y="3131237"/>
                  <a:ext cx="179300" cy="85273"/>
                </a:xfrm>
                <a:prstGeom prst="trapezoid">
                  <a:avLst>
                    <a:gd name="adj" fmla="val 56276"/>
                  </a:avLst>
                </a:prstGeom>
                <a:solidFill>
                  <a:schemeClr val="bg1"/>
                </a:solidFill>
                <a:ln w="19050" cap="flat">
                  <a:solidFill>
                    <a:srgbClr val="15456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6DA7B8DF-9B2A-43D7-B96A-7BBB9B6E71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27329" y="3096733"/>
                  <a:ext cx="61086" cy="150537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EE4A7BEC-9DD3-42F4-B853-38EDB136F1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97680" y="3101143"/>
                  <a:ext cx="34977" cy="0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433AD837-5D2A-4A61-A012-467D6BD111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81569" y="3245342"/>
                  <a:ext cx="99023" cy="0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90E7A84A-0298-473D-BA8E-AA657F1111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89861" y="3133173"/>
                  <a:ext cx="30543" cy="83337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533FD145-FF38-4A0F-BBB6-F03290155E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47013" y="3132484"/>
                  <a:ext cx="30543" cy="83337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60133260-C325-4578-B2D2-9C0B2F39F3A1}"/>
                    </a:ext>
                  </a:extLst>
                </p:cNvPr>
                <p:cNvCxnSpPr>
                  <a:cxnSpLocks/>
                  <a:stCxn id="16" idx="1"/>
                </p:cNvCxnSpPr>
                <p:nvPr/>
              </p:nvCxnSpPr>
              <p:spPr>
                <a:xfrm flipH="1">
                  <a:off x="6061646" y="3173873"/>
                  <a:ext cx="139197" cy="33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DC5BA91F-65B0-41E4-8F53-62B8B853C8D0}"/>
              </a:ext>
            </a:extLst>
          </p:cNvPr>
          <p:cNvSpPr/>
          <p:nvPr/>
        </p:nvSpPr>
        <p:spPr>
          <a:xfrm>
            <a:off x="5930653" y="2518451"/>
            <a:ext cx="464821" cy="261733"/>
          </a:xfrm>
          <a:prstGeom prst="roundRect">
            <a:avLst/>
          </a:prstGeom>
          <a:solidFill>
            <a:srgbClr val="154561"/>
          </a:solidFill>
          <a:ln>
            <a:solidFill>
              <a:srgbClr val="1545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rgbClr val="FFC000"/>
                </a:solidFill>
              </a:rPr>
              <a:t>yes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88087C37-44CF-4358-96EC-157960C29C79}"/>
              </a:ext>
            </a:extLst>
          </p:cNvPr>
          <p:cNvSpPr/>
          <p:nvPr/>
        </p:nvSpPr>
        <p:spPr>
          <a:xfrm>
            <a:off x="6491845" y="2514808"/>
            <a:ext cx="464821" cy="261733"/>
          </a:xfrm>
          <a:prstGeom prst="roundRect">
            <a:avLst/>
          </a:prstGeom>
          <a:solidFill>
            <a:srgbClr val="154561"/>
          </a:solidFill>
          <a:ln>
            <a:solidFill>
              <a:srgbClr val="1545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rgbClr val="FFC000"/>
                </a:solidFill>
              </a:rPr>
              <a:t>no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46B41C3-A55A-4192-8B13-DE3A0ACC1122}"/>
              </a:ext>
            </a:extLst>
          </p:cNvPr>
          <p:cNvSpPr txBox="1"/>
          <p:nvPr/>
        </p:nvSpPr>
        <p:spPr>
          <a:xfrm>
            <a:off x="5956693" y="2180905"/>
            <a:ext cx="10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54561"/>
                </a:solidFill>
              </a:rPr>
              <a:t>Student?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08DD10-CC39-4848-A71A-1DCCE0E88BE0}"/>
              </a:ext>
            </a:extLst>
          </p:cNvPr>
          <p:cNvGrpSpPr/>
          <p:nvPr/>
        </p:nvGrpSpPr>
        <p:grpSpPr>
          <a:xfrm>
            <a:off x="9663411" y="2875058"/>
            <a:ext cx="2136461" cy="818832"/>
            <a:chOff x="8332578" y="3124006"/>
            <a:chExt cx="2136461" cy="818832"/>
          </a:xfrm>
        </p:grpSpPr>
        <p:sp>
          <p:nvSpPr>
            <p:cNvPr id="77" name="Speech Bubble: Rectangle with Corners Rounded 76">
              <a:extLst>
                <a:ext uri="{FF2B5EF4-FFF2-40B4-BE49-F238E27FC236}">
                  <a16:creationId xmlns:a16="http://schemas.microsoft.com/office/drawing/2014/main" id="{F2BB7A65-9BDC-4CFF-B7ED-E1A3686BB309}"/>
                </a:ext>
              </a:extLst>
            </p:cNvPr>
            <p:cNvSpPr/>
            <p:nvPr/>
          </p:nvSpPr>
          <p:spPr>
            <a:xfrm flipH="1">
              <a:off x="8332578" y="3124006"/>
              <a:ext cx="1584082" cy="818832"/>
            </a:xfrm>
            <a:prstGeom prst="wedgeRoundRectCallout">
              <a:avLst>
                <a:gd name="adj1" fmla="val -33452"/>
                <a:gd name="adj2" fmla="val 69920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F473F47-40A7-415A-BB9F-9C4D267190DE}"/>
                </a:ext>
              </a:extLst>
            </p:cNvPr>
            <p:cNvSpPr txBox="1"/>
            <p:nvPr/>
          </p:nvSpPr>
          <p:spPr>
            <a:xfrm>
              <a:off x="8382427" y="3186694"/>
              <a:ext cx="15247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154561"/>
                  </a:solidFill>
                </a:rPr>
                <a:t>Checking with</a:t>
              </a:r>
            </a:p>
            <a:p>
              <a:pPr algn="ctr"/>
              <a:r>
                <a:rPr lang="en-GB" b="1" dirty="0">
                  <a:solidFill>
                    <a:srgbClr val="154561"/>
                  </a:solidFill>
                </a:rPr>
                <a:t>Institution</a:t>
              </a:r>
            </a:p>
          </p:txBody>
        </p:sp>
        <p:pic>
          <p:nvPicPr>
            <p:cNvPr id="8" name="Picture 7" descr="Icon&#10;&#10;Description automatically generated">
              <a:extLst>
                <a:ext uri="{FF2B5EF4-FFF2-40B4-BE49-F238E27FC236}">
                  <a16:creationId xmlns:a16="http://schemas.microsoft.com/office/drawing/2014/main" id="{A8CA7F98-1340-469B-B9DE-B6BFE9153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0796" y="3324541"/>
              <a:ext cx="418243" cy="417761"/>
            </a:xfrm>
            <a:prstGeom prst="rect">
              <a:avLst/>
            </a:prstGeom>
          </p:spPr>
        </p:pic>
      </p:grpSp>
      <p:sp>
        <p:nvSpPr>
          <p:cNvPr id="76" name="Speech Bubble: Rectangle with Corners Rounded 75">
            <a:extLst>
              <a:ext uri="{FF2B5EF4-FFF2-40B4-BE49-F238E27FC236}">
                <a16:creationId xmlns:a16="http://schemas.microsoft.com/office/drawing/2014/main" id="{EBC26760-E3CE-4844-810D-B994464541CC}"/>
              </a:ext>
            </a:extLst>
          </p:cNvPr>
          <p:cNvSpPr/>
          <p:nvPr/>
        </p:nvSpPr>
        <p:spPr>
          <a:xfrm flipH="1">
            <a:off x="9665538" y="4174228"/>
            <a:ext cx="1584082" cy="655469"/>
          </a:xfrm>
          <a:prstGeom prst="wedgeRoundRectCallout">
            <a:avLst>
              <a:gd name="adj1" fmla="val -33452"/>
              <a:gd name="adj2" fmla="val 69920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F5CE09-FBA1-418E-84FE-0607A6243BE9}"/>
              </a:ext>
            </a:extLst>
          </p:cNvPr>
          <p:cNvSpPr txBox="1"/>
          <p:nvPr/>
        </p:nvSpPr>
        <p:spPr>
          <a:xfrm>
            <a:off x="9965339" y="4308447"/>
            <a:ext cx="1265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54561"/>
                </a:solidFill>
              </a:rPr>
              <a:t>Confirmed!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D348A359-D122-4F41-80C6-47D323647E3E}"/>
              </a:ext>
            </a:extLst>
          </p:cNvPr>
          <p:cNvSpPr/>
          <p:nvPr/>
        </p:nvSpPr>
        <p:spPr>
          <a:xfrm>
            <a:off x="9728564" y="4365298"/>
            <a:ext cx="279400" cy="279400"/>
          </a:xfrm>
          <a:prstGeom prst="ellipse">
            <a:avLst/>
          </a:prstGeom>
          <a:solidFill>
            <a:srgbClr val="6EC49C"/>
          </a:solidFill>
          <a:ln>
            <a:solidFill>
              <a:srgbClr val="6EC4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✓</a:t>
            </a:r>
          </a:p>
        </p:txBody>
      </p:sp>
      <p:sp>
        <p:nvSpPr>
          <p:cNvPr id="75" name="Speech Bubble: Rectangle with Corners Rounded 74">
            <a:extLst>
              <a:ext uri="{FF2B5EF4-FFF2-40B4-BE49-F238E27FC236}">
                <a16:creationId xmlns:a16="http://schemas.microsoft.com/office/drawing/2014/main" id="{12B4A07E-2A20-4245-A0C9-B21485D96E12}"/>
              </a:ext>
            </a:extLst>
          </p:cNvPr>
          <p:cNvSpPr/>
          <p:nvPr/>
        </p:nvSpPr>
        <p:spPr>
          <a:xfrm>
            <a:off x="5673808" y="5377314"/>
            <a:ext cx="2315235" cy="832631"/>
          </a:xfrm>
          <a:custGeom>
            <a:avLst/>
            <a:gdLst>
              <a:gd name="connsiteX0" fmla="*/ 0 w 2315235"/>
              <a:gd name="connsiteY0" fmla="*/ 107724 h 646332"/>
              <a:gd name="connsiteX1" fmla="*/ 107724 w 2315235"/>
              <a:gd name="connsiteY1" fmla="*/ 0 h 646332"/>
              <a:gd name="connsiteX2" fmla="*/ 385873 w 2315235"/>
              <a:gd name="connsiteY2" fmla="*/ 0 h 646332"/>
              <a:gd name="connsiteX3" fmla="*/ 385873 w 2315235"/>
              <a:gd name="connsiteY3" fmla="*/ 0 h 646332"/>
              <a:gd name="connsiteX4" fmla="*/ 964681 w 2315235"/>
              <a:gd name="connsiteY4" fmla="*/ 0 h 646332"/>
              <a:gd name="connsiteX5" fmla="*/ 2207511 w 2315235"/>
              <a:gd name="connsiteY5" fmla="*/ 0 h 646332"/>
              <a:gd name="connsiteX6" fmla="*/ 2315235 w 2315235"/>
              <a:gd name="connsiteY6" fmla="*/ 107724 h 646332"/>
              <a:gd name="connsiteX7" fmla="*/ 2315235 w 2315235"/>
              <a:gd name="connsiteY7" fmla="*/ 377027 h 646332"/>
              <a:gd name="connsiteX8" fmla="*/ 2315235 w 2315235"/>
              <a:gd name="connsiteY8" fmla="*/ 377027 h 646332"/>
              <a:gd name="connsiteX9" fmla="*/ 2315235 w 2315235"/>
              <a:gd name="connsiteY9" fmla="*/ 538610 h 646332"/>
              <a:gd name="connsiteX10" fmla="*/ 2315235 w 2315235"/>
              <a:gd name="connsiteY10" fmla="*/ 538608 h 646332"/>
              <a:gd name="connsiteX11" fmla="*/ 2207511 w 2315235"/>
              <a:gd name="connsiteY11" fmla="*/ 646332 h 646332"/>
              <a:gd name="connsiteX12" fmla="*/ 964681 w 2315235"/>
              <a:gd name="connsiteY12" fmla="*/ 646332 h 646332"/>
              <a:gd name="connsiteX13" fmla="*/ 392849 w 2315235"/>
              <a:gd name="connsiteY13" fmla="*/ 832631 h 646332"/>
              <a:gd name="connsiteX14" fmla="*/ 385873 w 2315235"/>
              <a:gd name="connsiteY14" fmla="*/ 646332 h 646332"/>
              <a:gd name="connsiteX15" fmla="*/ 107724 w 2315235"/>
              <a:gd name="connsiteY15" fmla="*/ 646332 h 646332"/>
              <a:gd name="connsiteX16" fmla="*/ 0 w 2315235"/>
              <a:gd name="connsiteY16" fmla="*/ 538608 h 646332"/>
              <a:gd name="connsiteX17" fmla="*/ 0 w 2315235"/>
              <a:gd name="connsiteY17" fmla="*/ 538610 h 646332"/>
              <a:gd name="connsiteX18" fmla="*/ 0 w 2315235"/>
              <a:gd name="connsiteY18" fmla="*/ 377027 h 646332"/>
              <a:gd name="connsiteX19" fmla="*/ 0 w 2315235"/>
              <a:gd name="connsiteY19" fmla="*/ 377027 h 646332"/>
              <a:gd name="connsiteX20" fmla="*/ 0 w 2315235"/>
              <a:gd name="connsiteY20" fmla="*/ 107724 h 646332"/>
              <a:gd name="connsiteX0" fmla="*/ 0 w 2315235"/>
              <a:gd name="connsiteY0" fmla="*/ 107724 h 832631"/>
              <a:gd name="connsiteX1" fmla="*/ 107724 w 2315235"/>
              <a:gd name="connsiteY1" fmla="*/ 0 h 832631"/>
              <a:gd name="connsiteX2" fmla="*/ 385873 w 2315235"/>
              <a:gd name="connsiteY2" fmla="*/ 0 h 832631"/>
              <a:gd name="connsiteX3" fmla="*/ 385873 w 2315235"/>
              <a:gd name="connsiteY3" fmla="*/ 0 h 832631"/>
              <a:gd name="connsiteX4" fmla="*/ 964681 w 2315235"/>
              <a:gd name="connsiteY4" fmla="*/ 0 h 832631"/>
              <a:gd name="connsiteX5" fmla="*/ 2207511 w 2315235"/>
              <a:gd name="connsiteY5" fmla="*/ 0 h 832631"/>
              <a:gd name="connsiteX6" fmla="*/ 2315235 w 2315235"/>
              <a:gd name="connsiteY6" fmla="*/ 107724 h 832631"/>
              <a:gd name="connsiteX7" fmla="*/ 2315235 w 2315235"/>
              <a:gd name="connsiteY7" fmla="*/ 377027 h 832631"/>
              <a:gd name="connsiteX8" fmla="*/ 2315235 w 2315235"/>
              <a:gd name="connsiteY8" fmla="*/ 377027 h 832631"/>
              <a:gd name="connsiteX9" fmla="*/ 2315235 w 2315235"/>
              <a:gd name="connsiteY9" fmla="*/ 538610 h 832631"/>
              <a:gd name="connsiteX10" fmla="*/ 2315235 w 2315235"/>
              <a:gd name="connsiteY10" fmla="*/ 538608 h 832631"/>
              <a:gd name="connsiteX11" fmla="*/ 2207511 w 2315235"/>
              <a:gd name="connsiteY11" fmla="*/ 646332 h 832631"/>
              <a:gd name="connsiteX12" fmla="*/ 702034 w 2315235"/>
              <a:gd name="connsiteY12" fmla="*/ 646332 h 832631"/>
              <a:gd name="connsiteX13" fmla="*/ 392849 w 2315235"/>
              <a:gd name="connsiteY13" fmla="*/ 832631 h 832631"/>
              <a:gd name="connsiteX14" fmla="*/ 385873 w 2315235"/>
              <a:gd name="connsiteY14" fmla="*/ 646332 h 832631"/>
              <a:gd name="connsiteX15" fmla="*/ 107724 w 2315235"/>
              <a:gd name="connsiteY15" fmla="*/ 646332 h 832631"/>
              <a:gd name="connsiteX16" fmla="*/ 0 w 2315235"/>
              <a:gd name="connsiteY16" fmla="*/ 538608 h 832631"/>
              <a:gd name="connsiteX17" fmla="*/ 0 w 2315235"/>
              <a:gd name="connsiteY17" fmla="*/ 538610 h 832631"/>
              <a:gd name="connsiteX18" fmla="*/ 0 w 2315235"/>
              <a:gd name="connsiteY18" fmla="*/ 377027 h 832631"/>
              <a:gd name="connsiteX19" fmla="*/ 0 w 2315235"/>
              <a:gd name="connsiteY19" fmla="*/ 377027 h 832631"/>
              <a:gd name="connsiteX20" fmla="*/ 0 w 2315235"/>
              <a:gd name="connsiteY20" fmla="*/ 107724 h 832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15235" h="832631">
                <a:moveTo>
                  <a:pt x="0" y="107724"/>
                </a:moveTo>
                <a:cubicBezTo>
                  <a:pt x="0" y="48230"/>
                  <a:pt x="48230" y="0"/>
                  <a:pt x="107724" y="0"/>
                </a:cubicBezTo>
                <a:lnTo>
                  <a:pt x="385873" y="0"/>
                </a:lnTo>
                <a:lnTo>
                  <a:pt x="385873" y="0"/>
                </a:lnTo>
                <a:lnTo>
                  <a:pt x="964681" y="0"/>
                </a:lnTo>
                <a:lnTo>
                  <a:pt x="2207511" y="0"/>
                </a:lnTo>
                <a:cubicBezTo>
                  <a:pt x="2267005" y="0"/>
                  <a:pt x="2315235" y="48230"/>
                  <a:pt x="2315235" y="107724"/>
                </a:cubicBezTo>
                <a:lnTo>
                  <a:pt x="2315235" y="377027"/>
                </a:lnTo>
                <a:lnTo>
                  <a:pt x="2315235" y="377027"/>
                </a:lnTo>
                <a:lnTo>
                  <a:pt x="2315235" y="538610"/>
                </a:lnTo>
                <a:lnTo>
                  <a:pt x="2315235" y="538608"/>
                </a:lnTo>
                <a:cubicBezTo>
                  <a:pt x="2315235" y="598102"/>
                  <a:pt x="2267005" y="646332"/>
                  <a:pt x="2207511" y="646332"/>
                </a:cubicBezTo>
                <a:lnTo>
                  <a:pt x="702034" y="646332"/>
                </a:lnTo>
                <a:lnTo>
                  <a:pt x="392849" y="832631"/>
                </a:lnTo>
                <a:lnTo>
                  <a:pt x="385873" y="646332"/>
                </a:lnTo>
                <a:lnTo>
                  <a:pt x="107724" y="646332"/>
                </a:lnTo>
                <a:cubicBezTo>
                  <a:pt x="48230" y="646332"/>
                  <a:pt x="0" y="598102"/>
                  <a:pt x="0" y="538608"/>
                </a:cubicBezTo>
                <a:lnTo>
                  <a:pt x="0" y="538610"/>
                </a:lnTo>
                <a:lnTo>
                  <a:pt x="0" y="377027"/>
                </a:lnTo>
                <a:lnTo>
                  <a:pt x="0" y="377027"/>
                </a:lnTo>
                <a:lnTo>
                  <a:pt x="0" y="10772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E76337D-542D-4211-BE13-65A4CF3BED03}"/>
              </a:ext>
            </a:extLst>
          </p:cNvPr>
          <p:cNvSpPr txBox="1"/>
          <p:nvPr/>
        </p:nvSpPr>
        <p:spPr>
          <a:xfrm>
            <a:off x="6074888" y="5392594"/>
            <a:ext cx="1940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54561"/>
                </a:solidFill>
              </a:rPr>
              <a:t>Thank you</a:t>
            </a:r>
          </a:p>
          <a:p>
            <a:r>
              <a:rPr lang="en-GB" b="1" dirty="0">
                <a:solidFill>
                  <a:srgbClr val="154561"/>
                </a:solidFill>
              </a:rPr>
              <a:t>Discount unlocked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556DAED2-14D2-4BAD-A8BF-1FBFE2CA33FE}"/>
              </a:ext>
            </a:extLst>
          </p:cNvPr>
          <p:cNvGrpSpPr/>
          <p:nvPr/>
        </p:nvGrpSpPr>
        <p:grpSpPr>
          <a:xfrm>
            <a:off x="5804853" y="5489519"/>
            <a:ext cx="291646" cy="431076"/>
            <a:chOff x="7068733" y="6089097"/>
            <a:chExt cx="162358" cy="239978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85B4CC5D-15C8-4C0C-A0BF-BB1CAE0A6323}"/>
                </a:ext>
              </a:extLst>
            </p:cNvPr>
            <p:cNvSpPr/>
            <p:nvPr/>
          </p:nvSpPr>
          <p:spPr>
            <a:xfrm>
              <a:off x="7087552" y="6089097"/>
              <a:ext cx="117158" cy="21454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513E719F-31CF-4041-A646-AF86905BFF4F}"/>
                </a:ext>
              </a:extLst>
            </p:cNvPr>
            <p:cNvSpPr/>
            <p:nvPr/>
          </p:nvSpPr>
          <p:spPr>
            <a:xfrm>
              <a:off x="7113933" y="6161577"/>
              <a:ext cx="117158" cy="839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C789B537-3940-438C-BC4E-472D417A563D}"/>
                </a:ext>
              </a:extLst>
            </p:cNvPr>
            <p:cNvSpPr/>
            <p:nvPr/>
          </p:nvSpPr>
          <p:spPr>
            <a:xfrm>
              <a:off x="7068733" y="6201971"/>
              <a:ext cx="154795" cy="127104"/>
            </a:xfrm>
            <a:prstGeom prst="rect">
              <a:avLst/>
            </a:prstGeom>
            <a:ln>
              <a:solidFill>
                <a:srgbClr val="ED7D3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Trapezoid 100">
              <a:extLst>
                <a:ext uri="{FF2B5EF4-FFF2-40B4-BE49-F238E27FC236}">
                  <a16:creationId xmlns:a16="http://schemas.microsoft.com/office/drawing/2014/main" id="{9D12417D-0075-48D2-B6D7-7BFF7CF8D548}"/>
                </a:ext>
              </a:extLst>
            </p:cNvPr>
            <p:cNvSpPr/>
            <p:nvPr/>
          </p:nvSpPr>
          <p:spPr>
            <a:xfrm>
              <a:off x="7124714" y="6250854"/>
              <a:ext cx="45719" cy="58136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6BFD4B7A-54C8-480F-8CC8-925E8DAB73C4}"/>
                </a:ext>
              </a:extLst>
            </p:cNvPr>
            <p:cNvSpPr/>
            <p:nvPr/>
          </p:nvSpPr>
          <p:spPr>
            <a:xfrm>
              <a:off x="7123270" y="6219126"/>
              <a:ext cx="48607" cy="486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EC2C28D-76AC-4799-830E-B0E66765ECAD}"/>
              </a:ext>
            </a:extLst>
          </p:cNvPr>
          <p:cNvGrpSpPr/>
          <p:nvPr/>
        </p:nvGrpSpPr>
        <p:grpSpPr>
          <a:xfrm>
            <a:off x="5105506" y="2272379"/>
            <a:ext cx="442992" cy="442992"/>
            <a:chOff x="5112644" y="851093"/>
            <a:chExt cx="442992" cy="442992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A3A73CE7-1A9E-4B5A-82CD-FEAE13E1229B}"/>
                </a:ext>
              </a:extLst>
            </p:cNvPr>
            <p:cNvSpPr/>
            <p:nvPr/>
          </p:nvSpPr>
          <p:spPr>
            <a:xfrm>
              <a:off x="5112644" y="851093"/>
              <a:ext cx="442992" cy="4429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F8A4B952-68BE-467D-9B1E-B14FCF771E46}"/>
                </a:ext>
              </a:extLst>
            </p:cNvPr>
            <p:cNvGrpSpPr/>
            <p:nvPr/>
          </p:nvGrpSpPr>
          <p:grpSpPr>
            <a:xfrm>
              <a:off x="5167718" y="991589"/>
              <a:ext cx="278908" cy="217217"/>
              <a:chOff x="5998050" y="3096733"/>
              <a:chExt cx="278908" cy="217217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BFD31EA8-4895-4380-B7C2-0FB91312ADDB}"/>
                  </a:ext>
                </a:extLst>
              </p:cNvPr>
              <p:cNvSpPr/>
              <p:nvPr/>
            </p:nvSpPr>
            <p:spPr>
              <a:xfrm>
                <a:off x="6108848" y="326823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 cap="flat">
                <a:solidFill>
                  <a:srgbClr val="1545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69B058DC-09B7-4348-BBBB-B6E31CF0A22E}"/>
                  </a:ext>
                </a:extLst>
              </p:cNvPr>
              <p:cNvSpPr/>
              <p:nvPr/>
            </p:nvSpPr>
            <p:spPr>
              <a:xfrm>
                <a:off x="6182714" y="326823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 cap="flat">
                <a:solidFill>
                  <a:srgbClr val="1545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2083E037-4E50-47C4-93E3-1403D037BA3C}"/>
                  </a:ext>
                </a:extLst>
              </p:cNvPr>
              <p:cNvGrpSpPr/>
              <p:nvPr/>
            </p:nvGrpSpPr>
            <p:grpSpPr>
              <a:xfrm>
                <a:off x="5998050" y="3096733"/>
                <a:ext cx="278908" cy="150537"/>
                <a:chOff x="5997680" y="3096733"/>
                <a:chExt cx="222286" cy="150537"/>
              </a:xfrm>
            </p:grpSpPr>
            <p:sp>
              <p:nvSpPr>
                <p:cNvPr id="81" name="Trapezoid 80">
                  <a:extLst>
                    <a:ext uri="{FF2B5EF4-FFF2-40B4-BE49-F238E27FC236}">
                      <a16:creationId xmlns:a16="http://schemas.microsoft.com/office/drawing/2014/main" id="{91EC81DB-2D64-4757-98D5-03605C3041D0}"/>
                    </a:ext>
                  </a:extLst>
                </p:cNvPr>
                <p:cNvSpPr/>
                <p:nvPr/>
              </p:nvSpPr>
              <p:spPr>
                <a:xfrm rot="10800000">
                  <a:off x="6040666" y="3131237"/>
                  <a:ext cx="179300" cy="85273"/>
                </a:xfrm>
                <a:prstGeom prst="trapezoid">
                  <a:avLst>
                    <a:gd name="adj" fmla="val 56276"/>
                  </a:avLst>
                </a:prstGeom>
                <a:solidFill>
                  <a:schemeClr val="bg1"/>
                </a:solidFill>
                <a:ln w="19050" cap="flat">
                  <a:solidFill>
                    <a:srgbClr val="15456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2FDF6798-F815-40F9-BDE5-6F3CAE2409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27329" y="3096733"/>
                  <a:ext cx="61086" cy="150537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2913B5B3-3FDE-4725-B4FF-025508D893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97680" y="3101143"/>
                  <a:ext cx="34977" cy="0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030201FA-E8EF-4E2C-934D-44122E2376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81569" y="3245342"/>
                  <a:ext cx="99023" cy="0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>
                  <a:extLst>
                    <a:ext uri="{FF2B5EF4-FFF2-40B4-BE49-F238E27FC236}">
                      <a16:creationId xmlns:a16="http://schemas.microsoft.com/office/drawing/2014/main" id="{5E1C2449-7F99-4552-BBC5-F03525D196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89861" y="3133173"/>
                  <a:ext cx="30543" cy="83337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E94F33D9-BDE6-44E6-BC5F-3B29C5A2EF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47013" y="3132484"/>
                  <a:ext cx="30543" cy="83337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>
                  <a:extLst>
                    <a:ext uri="{FF2B5EF4-FFF2-40B4-BE49-F238E27FC236}">
                      <a16:creationId xmlns:a16="http://schemas.microsoft.com/office/drawing/2014/main" id="{0E7DC0D1-B71E-4840-A0B8-65FB33D5165D}"/>
                    </a:ext>
                  </a:extLst>
                </p:cNvPr>
                <p:cNvCxnSpPr>
                  <a:cxnSpLocks/>
                  <a:stCxn id="81" idx="1"/>
                </p:cNvCxnSpPr>
                <p:nvPr/>
              </p:nvCxnSpPr>
              <p:spPr>
                <a:xfrm flipH="1">
                  <a:off x="6061646" y="3173873"/>
                  <a:ext cx="139197" cy="33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08" name="Oval 107">
            <a:extLst>
              <a:ext uri="{FF2B5EF4-FFF2-40B4-BE49-F238E27FC236}">
                <a16:creationId xmlns:a16="http://schemas.microsoft.com/office/drawing/2014/main" id="{9568EFFF-1063-4C57-BAD7-C8F8531E5364}"/>
              </a:ext>
            </a:extLst>
          </p:cNvPr>
          <p:cNvSpPr/>
          <p:nvPr/>
        </p:nvSpPr>
        <p:spPr>
          <a:xfrm>
            <a:off x="11381886" y="4308994"/>
            <a:ext cx="442992" cy="4429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246D5DA-C2FA-42DB-B90F-52AA1E2B1D78}"/>
              </a:ext>
            </a:extLst>
          </p:cNvPr>
          <p:cNvGrpSpPr/>
          <p:nvPr/>
        </p:nvGrpSpPr>
        <p:grpSpPr>
          <a:xfrm>
            <a:off x="11494091" y="4405849"/>
            <a:ext cx="242935" cy="248978"/>
            <a:chOff x="6037793" y="4726882"/>
            <a:chExt cx="242935" cy="248978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FB31623-5F72-4669-9805-F22598711D4C}"/>
                </a:ext>
              </a:extLst>
            </p:cNvPr>
            <p:cNvSpPr/>
            <p:nvPr/>
          </p:nvSpPr>
          <p:spPr>
            <a:xfrm>
              <a:off x="6063485" y="4796790"/>
              <a:ext cx="176218" cy="111124"/>
            </a:xfrm>
            <a:prstGeom prst="rect">
              <a:avLst/>
            </a:prstGeom>
            <a:solidFill>
              <a:srgbClr val="154561"/>
            </a:solidFill>
            <a:ln>
              <a:solidFill>
                <a:srgbClr val="1545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5DA51FA-A01B-493F-BCAD-CA6B8348C9CB}"/>
                </a:ext>
              </a:extLst>
            </p:cNvPr>
            <p:cNvCxnSpPr/>
            <p:nvPr/>
          </p:nvCxnSpPr>
          <p:spPr>
            <a:xfrm>
              <a:off x="6046545" y="4822457"/>
              <a:ext cx="0" cy="93292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5954725-ECC0-4C8C-98A3-0BEF89239AC3}"/>
                </a:ext>
              </a:extLst>
            </p:cNvPr>
            <p:cNvCxnSpPr/>
            <p:nvPr/>
          </p:nvCxnSpPr>
          <p:spPr>
            <a:xfrm>
              <a:off x="6100234" y="4830077"/>
              <a:ext cx="0" cy="93292"/>
            </a:xfrm>
            <a:prstGeom prst="line">
              <a:avLst/>
            </a:prstGeom>
            <a:ln w="285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C3F796B-3F77-41C4-8CD4-EBB60E2F2EED}"/>
                </a:ext>
              </a:extLst>
            </p:cNvPr>
            <p:cNvCxnSpPr/>
            <p:nvPr/>
          </p:nvCxnSpPr>
          <p:spPr>
            <a:xfrm>
              <a:off x="6152018" y="4830077"/>
              <a:ext cx="0" cy="93292"/>
            </a:xfrm>
            <a:prstGeom prst="line">
              <a:avLst/>
            </a:prstGeom>
            <a:ln w="285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1DD92C7-A66C-4BB8-AA68-5FA382FBB48F}"/>
                </a:ext>
              </a:extLst>
            </p:cNvPr>
            <p:cNvCxnSpPr/>
            <p:nvPr/>
          </p:nvCxnSpPr>
          <p:spPr>
            <a:xfrm>
              <a:off x="6203802" y="4830077"/>
              <a:ext cx="0" cy="93292"/>
            </a:xfrm>
            <a:prstGeom prst="line">
              <a:avLst/>
            </a:prstGeom>
            <a:ln w="285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B4357FDF-BD03-4FAC-B747-36A2FA1E2AC8}"/>
                </a:ext>
              </a:extLst>
            </p:cNvPr>
            <p:cNvCxnSpPr/>
            <p:nvPr/>
          </p:nvCxnSpPr>
          <p:spPr>
            <a:xfrm>
              <a:off x="6257491" y="4824362"/>
              <a:ext cx="0" cy="93292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Isosceles Triangle 86">
              <a:extLst>
                <a:ext uri="{FF2B5EF4-FFF2-40B4-BE49-F238E27FC236}">
                  <a16:creationId xmlns:a16="http://schemas.microsoft.com/office/drawing/2014/main" id="{468D8FC1-D4BA-4136-AA6A-E3A878F93B27}"/>
                </a:ext>
              </a:extLst>
            </p:cNvPr>
            <p:cNvSpPr/>
            <p:nvPr/>
          </p:nvSpPr>
          <p:spPr>
            <a:xfrm>
              <a:off x="6060868" y="4726882"/>
              <a:ext cx="183838" cy="45719"/>
            </a:xfrm>
            <a:prstGeom prst="triangle">
              <a:avLst/>
            </a:prstGeom>
            <a:solidFill>
              <a:srgbClr val="154561"/>
            </a:solidFill>
            <a:ln>
              <a:solidFill>
                <a:srgbClr val="1545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65C2FB34-2663-4DE6-90ED-E1F847011795}"/>
                </a:ext>
              </a:extLst>
            </p:cNvPr>
            <p:cNvCxnSpPr/>
            <p:nvPr/>
          </p:nvCxnSpPr>
          <p:spPr>
            <a:xfrm>
              <a:off x="6041240" y="4937132"/>
              <a:ext cx="239488" cy="0"/>
            </a:xfrm>
            <a:prstGeom prst="line">
              <a:avLst/>
            </a:prstGeom>
            <a:ln w="28575">
              <a:solidFill>
                <a:srgbClr val="1545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E3E10917-E4DC-40C5-AD4B-7941B428D1A1}"/>
                </a:ext>
              </a:extLst>
            </p:cNvPr>
            <p:cNvCxnSpPr>
              <a:cxnSpLocks/>
            </p:cNvCxnSpPr>
            <p:nvPr/>
          </p:nvCxnSpPr>
          <p:spPr>
            <a:xfrm>
              <a:off x="6037793" y="4759060"/>
              <a:ext cx="0" cy="216800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D14F9DCF-BB61-43CB-9C76-929DD94D6F82}"/>
                </a:ext>
              </a:extLst>
            </p:cNvPr>
            <p:cNvCxnSpPr>
              <a:cxnSpLocks/>
            </p:cNvCxnSpPr>
            <p:nvPr/>
          </p:nvCxnSpPr>
          <p:spPr>
            <a:xfrm>
              <a:off x="6266036" y="4731157"/>
              <a:ext cx="0" cy="216800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7CE2AFC7-BCB4-4881-9DE8-A5394DDD15D7}"/>
              </a:ext>
            </a:extLst>
          </p:cNvPr>
          <p:cNvGrpSpPr/>
          <p:nvPr/>
        </p:nvGrpSpPr>
        <p:grpSpPr>
          <a:xfrm>
            <a:off x="5085350" y="5501596"/>
            <a:ext cx="442992" cy="442992"/>
            <a:chOff x="5112644" y="851093"/>
            <a:chExt cx="442992" cy="442992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4C89B671-A239-4D44-B81E-B2D4FE60B03B}"/>
                </a:ext>
              </a:extLst>
            </p:cNvPr>
            <p:cNvSpPr/>
            <p:nvPr/>
          </p:nvSpPr>
          <p:spPr>
            <a:xfrm>
              <a:off x="5112644" y="851093"/>
              <a:ext cx="442992" cy="4429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0B8D6DB3-A03B-4158-9A93-4389AEA62E71}"/>
                </a:ext>
              </a:extLst>
            </p:cNvPr>
            <p:cNvGrpSpPr/>
            <p:nvPr/>
          </p:nvGrpSpPr>
          <p:grpSpPr>
            <a:xfrm>
              <a:off x="5167718" y="991589"/>
              <a:ext cx="278908" cy="217217"/>
              <a:chOff x="5998050" y="3096733"/>
              <a:chExt cx="278908" cy="217217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45B64355-13F3-452C-B04B-55EAE0B7D7A9}"/>
                  </a:ext>
                </a:extLst>
              </p:cNvPr>
              <p:cNvSpPr/>
              <p:nvPr/>
            </p:nvSpPr>
            <p:spPr>
              <a:xfrm>
                <a:off x="6108848" y="326823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 cap="flat">
                <a:solidFill>
                  <a:srgbClr val="1545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8C31BDAA-47A0-4753-ABA8-725373DF469E}"/>
                  </a:ext>
                </a:extLst>
              </p:cNvPr>
              <p:cNvSpPr/>
              <p:nvPr/>
            </p:nvSpPr>
            <p:spPr>
              <a:xfrm>
                <a:off x="6182714" y="326823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 cap="flat">
                <a:solidFill>
                  <a:srgbClr val="1545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142AE9C4-3494-466A-9523-057DF67B7269}"/>
                  </a:ext>
                </a:extLst>
              </p:cNvPr>
              <p:cNvGrpSpPr/>
              <p:nvPr/>
            </p:nvGrpSpPr>
            <p:grpSpPr>
              <a:xfrm>
                <a:off x="5998050" y="3096733"/>
                <a:ext cx="278908" cy="150537"/>
                <a:chOff x="5997680" y="3096733"/>
                <a:chExt cx="222286" cy="150537"/>
              </a:xfrm>
            </p:grpSpPr>
            <p:sp>
              <p:nvSpPr>
                <p:cNvPr id="126" name="Trapezoid 125">
                  <a:extLst>
                    <a:ext uri="{FF2B5EF4-FFF2-40B4-BE49-F238E27FC236}">
                      <a16:creationId xmlns:a16="http://schemas.microsoft.com/office/drawing/2014/main" id="{B4E82E1F-2ED1-4896-A68F-18C17A0AAE03}"/>
                    </a:ext>
                  </a:extLst>
                </p:cNvPr>
                <p:cNvSpPr/>
                <p:nvPr/>
              </p:nvSpPr>
              <p:spPr>
                <a:xfrm rot="10800000">
                  <a:off x="6040666" y="3131237"/>
                  <a:ext cx="179300" cy="85273"/>
                </a:xfrm>
                <a:prstGeom prst="trapezoid">
                  <a:avLst>
                    <a:gd name="adj" fmla="val 56276"/>
                  </a:avLst>
                </a:prstGeom>
                <a:solidFill>
                  <a:schemeClr val="bg1"/>
                </a:solidFill>
                <a:ln w="19050" cap="flat">
                  <a:solidFill>
                    <a:srgbClr val="15456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6BF07842-3678-4575-AEA4-9BCE832EAA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27329" y="3096733"/>
                  <a:ext cx="61086" cy="150537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68B72AE3-4C08-444C-9FF4-F7CB12B798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97680" y="3101143"/>
                  <a:ext cx="34977" cy="0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>
                  <a:extLst>
                    <a:ext uri="{FF2B5EF4-FFF2-40B4-BE49-F238E27FC236}">
                      <a16:creationId xmlns:a16="http://schemas.microsoft.com/office/drawing/2014/main" id="{644F1A0A-F6B2-4DB8-AE7C-53C88455F6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81569" y="3245342"/>
                  <a:ext cx="99023" cy="0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4A1691A5-3A29-456D-8984-C322361B6B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89861" y="3133173"/>
                  <a:ext cx="30543" cy="83337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>
                  <a:extLst>
                    <a:ext uri="{FF2B5EF4-FFF2-40B4-BE49-F238E27FC236}">
                      <a16:creationId xmlns:a16="http://schemas.microsoft.com/office/drawing/2014/main" id="{FB39FC7E-997F-432D-85B4-355090F5E7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47013" y="3132484"/>
                  <a:ext cx="30543" cy="83337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>
                  <a:extLst>
                    <a:ext uri="{FF2B5EF4-FFF2-40B4-BE49-F238E27FC236}">
                      <a16:creationId xmlns:a16="http://schemas.microsoft.com/office/drawing/2014/main" id="{AE5B5360-F89E-4972-B08F-7D997F7899B7}"/>
                    </a:ext>
                  </a:extLst>
                </p:cNvPr>
                <p:cNvCxnSpPr>
                  <a:cxnSpLocks/>
                  <a:stCxn id="126" idx="1"/>
                </p:cNvCxnSpPr>
                <p:nvPr/>
              </p:nvCxnSpPr>
              <p:spPr>
                <a:xfrm flipH="1">
                  <a:off x="6061646" y="3173873"/>
                  <a:ext cx="139197" cy="33"/>
                </a:xfrm>
                <a:prstGeom prst="line">
                  <a:avLst/>
                </a:prstGeom>
                <a:ln w="19050" cap="flat">
                  <a:solidFill>
                    <a:srgbClr val="15456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0D2BD9D-D9FB-420F-821B-A38E3C8F64FD}"/>
              </a:ext>
            </a:extLst>
          </p:cNvPr>
          <p:cNvSpPr/>
          <p:nvPr/>
        </p:nvSpPr>
        <p:spPr>
          <a:xfrm>
            <a:off x="744583" y="1620458"/>
            <a:ext cx="3706620" cy="4262528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rgbClr val="003F5F"/>
                </a:solidFill>
              </a:rPr>
              <a:t>InAcademia</a:t>
            </a:r>
            <a:r>
              <a:rPr lang="en-GB" dirty="0">
                <a:solidFill>
                  <a:srgbClr val="003F5F"/>
                </a:solidFill>
              </a:rPr>
              <a:t> utilises a simple API to connect merchants to a pan European network of academic identity providers.</a:t>
            </a:r>
          </a:p>
          <a:p>
            <a:pPr algn="ctr"/>
            <a:endParaRPr lang="en-GB" dirty="0">
              <a:solidFill>
                <a:srgbClr val="003F5F"/>
              </a:solidFill>
            </a:endParaRPr>
          </a:p>
          <a:p>
            <a:pPr algn="ctr"/>
            <a:r>
              <a:rPr lang="en-GB" dirty="0">
                <a:solidFill>
                  <a:srgbClr val="003F5F"/>
                </a:solidFill>
              </a:rPr>
              <a:t>The merchant redirects the student to </a:t>
            </a:r>
            <a:r>
              <a:rPr lang="en-GB" dirty="0" err="1">
                <a:solidFill>
                  <a:srgbClr val="003F5F"/>
                </a:solidFill>
              </a:rPr>
              <a:t>InAcademia</a:t>
            </a:r>
            <a:r>
              <a:rPr lang="en-GB" dirty="0">
                <a:solidFill>
                  <a:srgbClr val="003F5F"/>
                </a:solidFill>
              </a:rPr>
              <a:t> for authentication, we then validate the student directly with their home institution and return the result back to the merchants site. </a:t>
            </a: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99E230F1-2720-4F58-A315-A8A5A146C6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11" y="5376281"/>
            <a:ext cx="2287851" cy="2272366"/>
          </a:xfrm>
          <a:prstGeom prst="rect">
            <a:avLst/>
          </a:prstGeom>
        </p:spPr>
      </p:pic>
      <p:pic>
        <p:nvPicPr>
          <p:cNvPr id="107" name="Picture 106" descr="Logo&#10;&#10;Description automatically generated">
            <a:extLst>
              <a:ext uri="{FF2B5EF4-FFF2-40B4-BE49-F238E27FC236}">
                <a16:creationId xmlns:a16="http://schemas.microsoft.com/office/drawing/2014/main" id="{FF059033-73C4-4060-8FDE-19575D286F4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788" y="5922573"/>
            <a:ext cx="1613212" cy="114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55923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868BB94-F9E0-4CEA-80EF-DFFBC843FC04}"/>
              </a:ext>
            </a:extLst>
          </p:cNvPr>
          <p:cNvSpPr/>
          <p:nvPr/>
        </p:nvSpPr>
        <p:spPr>
          <a:xfrm>
            <a:off x="0" y="-98385"/>
            <a:ext cx="12203430" cy="6956385"/>
          </a:xfrm>
          <a:prstGeom prst="rect">
            <a:avLst/>
          </a:prstGeom>
          <a:solidFill>
            <a:srgbClr val="ED155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 dirty="0"/>
          </a:p>
        </p:txBody>
      </p:sp>
      <p:pic>
        <p:nvPicPr>
          <p:cNvPr id="15" name="Graphic 14" descr="Map with pin">
            <a:extLst>
              <a:ext uri="{FF2B5EF4-FFF2-40B4-BE49-F238E27FC236}">
                <a16:creationId xmlns:a16="http://schemas.microsoft.com/office/drawing/2014/main" id="{DADED995-40CD-435E-8EE8-A7EFC7903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374113">
            <a:off x="-391031" y="-841201"/>
            <a:ext cx="8304649" cy="83046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2C3A89-CB15-6B4A-969C-55EF4599C9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473" t="47392" r="42343"/>
          <a:stretch/>
        </p:blipFill>
        <p:spPr>
          <a:xfrm>
            <a:off x="10839741" y="6128726"/>
            <a:ext cx="1047459" cy="6744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B89859D-9337-4A72-A8D0-65B3D18EC8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473" t="47392" r="42343"/>
          <a:stretch/>
        </p:blipFill>
        <p:spPr>
          <a:xfrm>
            <a:off x="10839742" y="6128727"/>
            <a:ext cx="1047459" cy="67449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5659" y="288017"/>
            <a:ext cx="10206033" cy="1171151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+mn-lt"/>
              </a:rPr>
              <a:t>	</a:t>
            </a:r>
            <a:r>
              <a:rPr lang="en-GB" b="1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InAcademia</a:t>
            </a:r>
            <a:r>
              <a:rPr lang="en-GB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 in Action</a:t>
            </a:r>
          </a:p>
        </p:txBody>
      </p:sp>
      <p:pic>
        <p:nvPicPr>
          <p:cNvPr id="8" name="Graphic 7" descr="Europe">
            <a:extLst>
              <a:ext uri="{FF2B5EF4-FFF2-40B4-BE49-F238E27FC236}">
                <a16:creationId xmlns:a16="http://schemas.microsoft.com/office/drawing/2014/main" id="{B725CFDC-4C23-4EEA-8FDE-BDE4D8AFE51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4507" t="31439" r="32029" b="13877"/>
          <a:stretch/>
        </p:blipFill>
        <p:spPr>
          <a:xfrm>
            <a:off x="5518409" y="-377160"/>
            <a:ext cx="6673592" cy="682595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4915CEDF-72AF-4577-968A-1613D7A8FA33}"/>
              </a:ext>
            </a:extLst>
          </p:cNvPr>
          <p:cNvSpPr/>
          <p:nvPr/>
        </p:nvSpPr>
        <p:spPr>
          <a:xfrm>
            <a:off x="0" y="6078070"/>
            <a:ext cx="12201528" cy="784056"/>
          </a:xfrm>
          <a:prstGeom prst="rect">
            <a:avLst/>
          </a:prstGeom>
          <a:solidFill>
            <a:srgbClr val="003F5F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977699C-EFBB-4F28-A7AB-7D74879852D1}"/>
              </a:ext>
            </a:extLst>
          </p:cNvPr>
          <p:cNvGrpSpPr/>
          <p:nvPr/>
        </p:nvGrpSpPr>
        <p:grpSpPr>
          <a:xfrm rot="620894">
            <a:off x="6071310" y="4552841"/>
            <a:ext cx="674583" cy="674583"/>
            <a:chOff x="6236314" y="4312945"/>
            <a:chExt cx="603612" cy="6036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Teardrop 9">
              <a:extLst>
                <a:ext uri="{FF2B5EF4-FFF2-40B4-BE49-F238E27FC236}">
                  <a16:creationId xmlns:a16="http://schemas.microsoft.com/office/drawing/2014/main" id="{082B58B9-9CC4-45B9-A079-D19FB846A66D}"/>
                </a:ext>
              </a:extLst>
            </p:cNvPr>
            <p:cNvSpPr/>
            <p:nvPr/>
          </p:nvSpPr>
          <p:spPr>
            <a:xfrm rot="7403179">
              <a:off x="6236314" y="4312945"/>
              <a:ext cx="603612" cy="603612"/>
            </a:xfrm>
            <a:prstGeom prst="teardrop">
              <a:avLst>
                <a:gd name="adj" fmla="val 124331"/>
              </a:avLst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3" name="Picture 32" descr="Icon&#10;&#10;Description automatically generated">
              <a:extLst>
                <a:ext uri="{FF2B5EF4-FFF2-40B4-BE49-F238E27FC236}">
                  <a16:creationId xmlns:a16="http://schemas.microsoft.com/office/drawing/2014/main" id="{0C385802-0660-45FC-BF31-7F6859A99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00926">
              <a:off x="6312027" y="4388919"/>
              <a:ext cx="452186" cy="451666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6ABBE12-69F0-49BB-A83D-E290ACB8641F}"/>
              </a:ext>
            </a:extLst>
          </p:cNvPr>
          <p:cNvGrpSpPr/>
          <p:nvPr/>
        </p:nvGrpSpPr>
        <p:grpSpPr>
          <a:xfrm rot="689442">
            <a:off x="7951083" y="2105121"/>
            <a:ext cx="674582" cy="674583"/>
            <a:chOff x="6321153" y="4192062"/>
            <a:chExt cx="603612" cy="6036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Teardrop 34">
              <a:extLst>
                <a:ext uri="{FF2B5EF4-FFF2-40B4-BE49-F238E27FC236}">
                  <a16:creationId xmlns:a16="http://schemas.microsoft.com/office/drawing/2014/main" id="{C966D9D7-6D9A-4361-B5A9-AA73B2A2B4EB}"/>
                </a:ext>
              </a:extLst>
            </p:cNvPr>
            <p:cNvSpPr/>
            <p:nvPr/>
          </p:nvSpPr>
          <p:spPr>
            <a:xfrm rot="7403179">
              <a:off x="6321153" y="4192062"/>
              <a:ext cx="603612" cy="603612"/>
            </a:xfrm>
            <a:prstGeom prst="teardrop">
              <a:avLst>
                <a:gd name="adj" fmla="val 124331"/>
              </a:avLst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Picture 35" descr="Icon&#10;&#10;Description automatically generated">
              <a:extLst>
                <a:ext uri="{FF2B5EF4-FFF2-40B4-BE49-F238E27FC236}">
                  <a16:creationId xmlns:a16="http://schemas.microsoft.com/office/drawing/2014/main" id="{3ADA2D5D-B023-4677-AA17-82CB0B6A3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00926">
              <a:off x="6394368" y="4268766"/>
              <a:ext cx="452186" cy="451666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B484294-7E44-4AA6-8972-F1FAC3E530B0}"/>
              </a:ext>
            </a:extLst>
          </p:cNvPr>
          <p:cNvGrpSpPr/>
          <p:nvPr/>
        </p:nvGrpSpPr>
        <p:grpSpPr>
          <a:xfrm rot="626967">
            <a:off x="8222257" y="3045152"/>
            <a:ext cx="674583" cy="674583"/>
            <a:chOff x="6236314" y="4312945"/>
            <a:chExt cx="603612" cy="6036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Teardrop 37">
              <a:extLst>
                <a:ext uri="{FF2B5EF4-FFF2-40B4-BE49-F238E27FC236}">
                  <a16:creationId xmlns:a16="http://schemas.microsoft.com/office/drawing/2014/main" id="{1FD9D181-37AD-4525-903E-BCF4253289E7}"/>
                </a:ext>
              </a:extLst>
            </p:cNvPr>
            <p:cNvSpPr/>
            <p:nvPr/>
          </p:nvSpPr>
          <p:spPr>
            <a:xfrm rot="7403179">
              <a:off x="6236314" y="4312945"/>
              <a:ext cx="603612" cy="603612"/>
            </a:xfrm>
            <a:prstGeom prst="teardrop">
              <a:avLst>
                <a:gd name="adj" fmla="val 124331"/>
              </a:avLst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9" name="Picture 38" descr="Icon&#10;&#10;Description automatically generated">
              <a:extLst>
                <a:ext uri="{FF2B5EF4-FFF2-40B4-BE49-F238E27FC236}">
                  <a16:creationId xmlns:a16="http://schemas.microsoft.com/office/drawing/2014/main" id="{C9ACA792-EEFC-49D6-80D9-6229BDF9AC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00926">
              <a:off x="6312027" y="4388919"/>
              <a:ext cx="452186" cy="451666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85ED5C1-A309-4762-84EA-27E41B9033B2}"/>
              </a:ext>
            </a:extLst>
          </p:cNvPr>
          <p:cNvGrpSpPr/>
          <p:nvPr/>
        </p:nvGrpSpPr>
        <p:grpSpPr>
          <a:xfrm rot="521244">
            <a:off x="6906867" y="3646233"/>
            <a:ext cx="674583" cy="674583"/>
            <a:chOff x="6236314" y="4312945"/>
            <a:chExt cx="603612" cy="6036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Teardrop 40">
              <a:extLst>
                <a:ext uri="{FF2B5EF4-FFF2-40B4-BE49-F238E27FC236}">
                  <a16:creationId xmlns:a16="http://schemas.microsoft.com/office/drawing/2014/main" id="{ED4E6706-34B4-473C-98BE-15CD95353EEB}"/>
                </a:ext>
              </a:extLst>
            </p:cNvPr>
            <p:cNvSpPr/>
            <p:nvPr/>
          </p:nvSpPr>
          <p:spPr>
            <a:xfrm rot="7403179">
              <a:off x="6236314" y="4312945"/>
              <a:ext cx="603612" cy="603612"/>
            </a:xfrm>
            <a:prstGeom prst="teardrop">
              <a:avLst>
                <a:gd name="adj" fmla="val 124331"/>
              </a:avLst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2" name="Picture 41" descr="Icon&#10;&#10;Description automatically generated">
              <a:extLst>
                <a:ext uri="{FF2B5EF4-FFF2-40B4-BE49-F238E27FC236}">
                  <a16:creationId xmlns:a16="http://schemas.microsoft.com/office/drawing/2014/main" id="{8B8C6A69-0B7E-4149-93BF-1E91AAB8783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00926">
              <a:off x="6312027" y="4388919"/>
              <a:ext cx="452186" cy="451666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A3AECBD-4CF1-47BA-B46F-815F43D8A077}"/>
              </a:ext>
            </a:extLst>
          </p:cNvPr>
          <p:cNvGrpSpPr/>
          <p:nvPr/>
        </p:nvGrpSpPr>
        <p:grpSpPr>
          <a:xfrm rot="547219">
            <a:off x="7468479" y="2908335"/>
            <a:ext cx="674583" cy="674583"/>
            <a:chOff x="6236314" y="4312945"/>
            <a:chExt cx="603612" cy="6036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Teardrop 43">
              <a:extLst>
                <a:ext uri="{FF2B5EF4-FFF2-40B4-BE49-F238E27FC236}">
                  <a16:creationId xmlns:a16="http://schemas.microsoft.com/office/drawing/2014/main" id="{EFA51982-E752-4769-9654-ECCB4D2871F7}"/>
                </a:ext>
              </a:extLst>
            </p:cNvPr>
            <p:cNvSpPr/>
            <p:nvPr/>
          </p:nvSpPr>
          <p:spPr>
            <a:xfrm rot="7403179">
              <a:off x="6236314" y="4312945"/>
              <a:ext cx="603612" cy="603612"/>
            </a:xfrm>
            <a:prstGeom prst="teardrop">
              <a:avLst>
                <a:gd name="adj" fmla="val 124331"/>
              </a:avLst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5" name="Picture 44" descr="Icon&#10;&#10;Description automatically generated">
              <a:extLst>
                <a:ext uri="{FF2B5EF4-FFF2-40B4-BE49-F238E27FC236}">
                  <a16:creationId xmlns:a16="http://schemas.microsoft.com/office/drawing/2014/main" id="{65FC5F79-C379-4DFF-A6D4-54268225403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00926">
              <a:off x="6312027" y="4388919"/>
              <a:ext cx="452186" cy="451666"/>
            </a:xfrm>
            <a:prstGeom prst="rect">
              <a:avLst/>
            </a:prstGeom>
          </p:spPr>
        </p:pic>
      </p:grpSp>
      <p:sp>
        <p:nvSpPr>
          <p:cNvPr id="49" name="Speech Bubble: Rectangle with Corners Rounded 48">
            <a:extLst>
              <a:ext uri="{FF2B5EF4-FFF2-40B4-BE49-F238E27FC236}">
                <a16:creationId xmlns:a16="http://schemas.microsoft.com/office/drawing/2014/main" id="{E615C8A1-BD1B-44F9-B1A3-85E0C666991E}"/>
              </a:ext>
            </a:extLst>
          </p:cNvPr>
          <p:cNvSpPr/>
          <p:nvPr/>
        </p:nvSpPr>
        <p:spPr>
          <a:xfrm flipH="1">
            <a:off x="9017170" y="1756359"/>
            <a:ext cx="757827" cy="500262"/>
          </a:xfrm>
          <a:prstGeom prst="wedgeRoundRectCallout">
            <a:avLst>
              <a:gd name="adj1" fmla="val 35471"/>
              <a:gd name="adj2" fmla="val 81269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1"/>
          <a:lstStyle/>
          <a:p>
            <a:pPr algn="ctr"/>
            <a:r>
              <a:rPr lang="en-GB" sz="4800" dirty="0">
                <a:solidFill>
                  <a:srgbClr val="ED1556"/>
                </a:solidFill>
              </a:rPr>
              <a:t>…</a:t>
            </a:r>
          </a:p>
        </p:txBody>
      </p:sp>
      <p:sp>
        <p:nvSpPr>
          <p:cNvPr id="64" name="Speech Bubble: Rectangle with Corners Rounded 63">
            <a:extLst>
              <a:ext uri="{FF2B5EF4-FFF2-40B4-BE49-F238E27FC236}">
                <a16:creationId xmlns:a16="http://schemas.microsoft.com/office/drawing/2014/main" id="{96C68B69-F132-4E4F-9FD5-72055DD04F70}"/>
              </a:ext>
            </a:extLst>
          </p:cNvPr>
          <p:cNvSpPr/>
          <p:nvPr/>
        </p:nvSpPr>
        <p:spPr>
          <a:xfrm flipH="1">
            <a:off x="7580240" y="1206780"/>
            <a:ext cx="757827" cy="500262"/>
          </a:xfrm>
          <a:prstGeom prst="wedgeRoundRectCallout">
            <a:avLst>
              <a:gd name="adj1" fmla="val -34950"/>
              <a:gd name="adj2" fmla="val 90348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1"/>
          <a:lstStyle/>
          <a:p>
            <a:pPr algn="ctr"/>
            <a:r>
              <a:rPr lang="en-GB" sz="4800" dirty="0">
                <a:solidFill>
                  <a:srgbClr val="ED1556"/>
                </a:solidFill>
              </a:rPr>
              <a:t>…</a:t>
            </a:r>
          </a:p>
        </p:txBody>
      </p:sp>
      <p:sp>
        <p:nvSpPr>
          <p:cNvPr id="65" name="Speech Bubble: Rectangle with Corners Rounded 64">
            <a:extLst>
              <a:ext uri="{FF2B5EF4-FFF2-40B4-BE49-F238E27FC236}">
                <a16:creationId xmlns:a16="http://schemas.microsoft.com/office/drawing/2014/main" id="{7A2ACF07-3EEB-4F86-94E5-84095CFD0C0F}"/>
              </a:ext>
            </a:extLst>
          </p:cNvPr>
          <p:cNvSpPr/>
          <p:nvPr/>
        </p:nvSpPr>
        <p:spPr>
          <a:xfrm flipH="1">
            <a:off x="10396246" y="458968"/>
            <a:ext cx="757827" cy="500262"/>
          </a:xfrm>
          <a:prstGeom prst="wedgeRoundRectCallout">
            <a:avLst>
              <a:gd name="adj1" fmla="val 35471"/>
              <a:gd name="adj2" fmla="val 81269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1"/>
          <a:lstStyle/>
          <a:p>
            <a:pPr algn="ctr"/>
            <a:r>
              <a:rPr lang="en-GB" sz="4800" dirty="0">
                <a:solidFill>
                  <a:srgbClr val="ED1556"/>
                </a:solidFill>
              </a:rPr>
              <a:t>…</a:t>
            </a:r>
          </a:p>
        </p:txBody>
      </p:sp>
      <p:sp>
        <p:nvSpPr>
          <p:cNvPr id="66" name="Speech Bubble: Rectangle with Corners Rounded 65">
            <a:extLst>
              <a:ext uri="{FF2B5EF4-FFF2-40B4-BE49-F238E27FC236}">
                <a16:creationId xmlns:a16="http://schemas.microsoft.com/office/drawing/2014/main" id="{CC666BDE-3409-4312-AD7B-F826C112E53F}"/>
              </a:ext>
            </a:extLst>
          </p:cNvPr>
          <p:cNvSpPr/>
          <p:nvPr/>
        </p:nvSpPr>
        <p:spPr>
          <a:xfrm flipH="1">
            <a:off x="8059597" y="4442307"/>
            <a:ext cx="757827" cy="500262"/>
          </a:xfrm>
          <a:prstGeom prst="wedgeRoundRectCallout">
            <a:avLst>
              <a:gd name="adj1" fmla="val -34950"/>
              <a:gd name="adj2" fmla="val 90348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1"/>
          <a:lstStyle/>
          <a:p>
            <a:pPr algn="ctr"/>
            <a:r>
              <a:rPr lang="en-GB" sz="4800" dirty="0">
                <a:solidFill>
                  <a:srgbClr val="ED1556"/>
                </a:solidFill>
              </a:rPr>
              <a:t>…</a:t>
            </a:r>
          </a:p>
        </p:txBody>
      </p:sp>
      <p:sp>
        <p:nvSpPr>
          <p:cNvPr id="67" name="Speech Bubble: Rectangle with Corners Rounded 66">
            <a:extLst>
              <a:ext uri="{FF2B5EF4-FFF2-40B4-BE49-F238E27FC236}">
                <a16:creationId xmlns:a16="http://schemas.microsoft.com/office/drawing/2014/main" id="{C0B81A73-25E5-449E-A4B8-F906BD9E7F8E}"/>
              </a:ext>
            </a:extLst>
          </p:cNvPr>
          <p:cNvSpPr/>
          <p:nvPr/>
        </p:nvSpPr>
        <p:spPr>
          <a:xfrm flipH="1">
            <a:off x="9052394" y="3039632"/>
            <a:ext cx="757827" cy="500262"/>
          </a:xfrm>
          <a:prstGeom prst="wedgeRoundRectCallout">
            <a:avLst>
              <a:gd name="adj1" fmla="val 35471"/>
              <a:gd name="adj2" fmla="val 81269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1"/>
          <a:lstStyle/>
          <a:p>
            <a:pPr algn="ctr"/>
            <a:r>
              <a:rPr lang="en-GB" sz="4800" dirty="0">
                <a:solidFill>
                  <a:srgbClr val="ED1556"/>
                </a:solidFill>
              </a:rPr>
              <a:t>…</a:t>
            </a:r>
          </a:p>
        </p:txBody>
      </p:sp>
      <p:sp>
        <p:nvSpPr>
          <p:cNvPr id="68" name="Speech Bubble: Rectangle with Corners Rounded 67">
            <a:extLst>
              <a:ext uri="{FF2B5EF4-FFF2-40B4-BE49-F238E27FC236}">
                <a16:creationId xmlns:a16="http://schemas.microsoft.com/office/drawing/2014/main" id="{F7A367D9-CEFA-42B7-BA72-7EF70C436390}"/>
              </a:ext>
            </a:extLst>
          </p:cNvPr>
          <p:cNvSpPr/>
          <p:nvPr/>
        </p:nvSpPr>
        <p:spPr>
          <a:xfrm flipH="1">
            <a:off x="5409576" y="5179334"/>
            <a:ext cx="757827" cy="500262"/>
          </a:xfrm>
          <a:prstGeom prst="wedgeRoundRectCallout">
            <a:avLst>
              <a:gd name="adj1" fmla="val -34950"/>
              <a:gd name="adj2" fmla="val 90348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1"/>
          <a:lstStyle/>
          <a:p>
            <a:pPr algn="ctr"/>
            <a:r>
              <a:rPr lang="en-GB" sz="4800" dirty="0">
                <a:solidFill>
                  <a:srgbClr val="ED1556"/>
                </a:solidFill>
              </a:rPr>
              <a:t>…</a:t>
            </a:r>
          </a:p>
        </p:txBody>
      </p:sp>
      <p:sp>
        <p:nvSpPr>
          <p:cNvPr id="69" name="Speech Bubble: Rectangle with Corners Rounded 68">
            <a:extLst>
              <a:ext uri="{FF2B5EF4-FFF2-40B4-BE49-F238E27FC236}">
                <a16:creationId xmlns:a16="http://schemas.microsoft.com/office/drawing/2014/main" id="{0F77F08D-CF0A-4E4E-9C29-EF0F9BF034BB}"/>
              </a:ext>
            </a:extLst>
          </p:cNvPr>
          <p:cNvSpPr/>
          <p:nvPr/>
        </p:nvSpPr>
        <p:spPr>
          <a:xfrm flipH="1">
            <a:off x="5341434" y="2810861"/>
            <a:ext cx="757827" cy="500262"/>
          </a:xfrm>
          <a:prstGeom prst="wedgeRoundRectCallout">
            <a:avLst>
              <a:gd name="adj1" fmla="val -34950"/>
              <a:gd name="adj2" fmla="val 90348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1"/>
          <a:lstStyle/>
          <a:p>
            <a:pPr algn="ctr"/>
            <a:r>
              <a:rPr lang="en-GB" sz="4800" dirty="0">
                <a:solidFill>
                  <a:srgbClr val="ED1556"/>
                </a:solidFill>
              </a:rPr>
              <a:t>…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017B7961-BDEC-4299-9597-D0EB3CE93C7C}"/>
              </a:ext>
            </a:extLst>
          </p:cNvPr>
          <p:cNvCxnSpPr>
            <a:cxnSpLocks/>
          </p:cNvCxnSpPr>
          <p:nvPr/>
        </p:nvCxnSpPr>
        <p:spPr>
          <a:xfrm flipH="1">
            <a:off x="5957065" y="6073946"/>
            <a:ext cx="625812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D1A98264-223F-4197-BFCB-C3BFF549E464}"/>
              </a:ext>
            </a:extLst>
          </p:cNvPr>
          <p:cNvSpPr/>
          <p:nvPr/>
        </p:nvSpPr>
        <p:spPr>
          <a:xfrm>
            <a:off x="744583" y="1620458"/>
            <a:ext cx="4127502" cy="386594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rgbClr val="003F5F"/>
                </a:solidFill>
              </a:rPr>
              <a:t>InAcademia</a:t>
            </a:r>
            <a:r>
              <a:rPr lang="en-GB" dirty="0">
                <a:solidFill>
                  <a:srgbClr val="003F5F"/>
                </a:solidFill>
              </a:rPr>
              <a:t> is expanding rapidly across Europe. We already have fully live operations in Denmark, France, Germany, Spain and The Netherlands.</a:t>
            </a:r>
          </a:p>
          <a:p>
            <a:pPr algn="ctr"/>
            <a:endParaRPr lang="en-GB" dirty="0">
              <a:solidFill>
                <a:srgbClr val="003F5F"/>
              </a:solidFill>
            </a:endParaRPr>
          </a:p>
          <a:p>
            <a:pPr algn="ctr"/>
            <a:r>
              <a:rPr lang="en-GB" dirty="0">
                <a:solidFill>
                  <a:srgbClr val="003F5F"/>
                </a:solidFill>
              </a:rPr>
              <a:t>Many more countries are ready and waiting to go live. Chances are we already have the infrastructure in place for the countries you are interested in 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687B6F9-2ABE-4413-8799-CDCA60066F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11" y="5376281"/>
            <a:ext cx="2287851" cy="2272366"/>
          </a:xfrm>
          <a:prstGeom prst="rect">
            <a:avLst/>
          </a:prstGeom>
        </p:spPr>
      </p:pic>
      <p:pic>
        <p:nvPicPr>
          <p:cNvPr id="48" name="Picture 47" descr="Logo&#10;&#10;Description automatically generated">
            <a:extLst>
              <a:ext uri="{FF2B5EF4-FFF2-40B4-BE49-F238E27FC236}">
                <a16:creationId xmlns:a16="http://schemas.microsoft.com/office/drawing/2014/main" id="{C86D1AA1-A03B-4B64-9AAB-AB7A13704F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788" y="5922573"/>
            <a:ext cx="1613212" cy="1140604"/>
          </a:xfrm>
          <a:prstGeom prst="rect">
            <a:avLst/>
          </a:prstGeom>
        </p:spPr>
      </p:pic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FF68261-7879-4DD2-BAAD-6DB49A955CCB}"/>
              </a:ext>
            </a:extLst>
          </p:cNvPr>
          <p:cNvCxnSpPr/>
          <p:nvPr/>
        </p:nvCxnSpPr>
        <p:spPr>
          <a:xfrm flipH="1">
            <a:off x="0" y="6073946"/>
            <a:ext cx="609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9398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5C6A1D-49D3-487E-A7CE-22BC4531712B}"/>
              </a:ext>
            </a:extLst>
          </p:cNvPr>
          <p:cNvSpPr/>
          <p:nvPr/>
        </p:nvSpPr>
        <p:spPr>
          <a:xfrm>
            <a:off x="0" y="-92"/>
            <a:ext cx="12192000" cy="6858000"/>
          </a:xfrm>
          <a:prstGeom prst="rect">
            <a:avLst/>
          </a:prstGeom>
          <a:solidFill>
            <a:srgbClr val="003F5F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CE0DAC-72E8-462C-9367-8BEE5DEDEE9B}"/>
              </a:ext>
            </a:extLst>
          </p:cNvPr>
          <p:cNvGrpSpPr/>
          <p:nvPr/>
        </p:nvGrpSpPr>
        <p:grpSpPr>
          <a:xfrm>
            <a:off x="-2851085" y="-392865"/>
            <a:ext cx="10492664" cy="7072539"/>
            <a:chOff x="-2851085" y="-392865"/>
            <a:chExt cx="10492664" cy="707253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33DAE2B-0F25-42AF-A0BB-6FA49A43F1AE}"/>
                </a:ext>
              </a:extLst>
            </p:cNvPr>
            <p:cNvGrpSpPr/>
            <p:nvPr/>
          </p:nvGrpSpPr>
          <p:grpSpPr>
            <a:xfrm rot="18941892">
              <a:off x="-2851085" y="-392865"/>
              <a:ext cx="10492664" cy="5102699"/>
              <a:chOff x="1336915" y="2466092"/>
              <a:chExt cx="8699125" cy="4230481"/>
            </a:xfrm>
            <a:solidFill>
              <a:schemeClr val="bg1">
                <a:alpha val="20000"/>
              </a:schemeClr>
            </a:solidFill>
          </p:grpSpPr>
          <p:pic>
            <p:nvPicPr>
              <p:cNvPr id="6" name="Graphic 5" descr="Key">
                <a:extLst>
                  <a:ext uri="{FF2B5EF4-FFF2-40B4-BE49-F238E27FC236}">
                    <a16:creationId xmlns:a16="http://schemas.microsoft.com/office/drawing/2014/main" id="{15367126-0CEA-4590-A395-1195C5472C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336915" y="4951637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19" name="Graphic 18" descr="Key">
                <a:extLst>
                  <a:ext uri="{FF2B5EF4-FFF2-40B4-BE49-F238E27FC236}">
                    <a16:creationId xmlns:a16="http://schemas.microsoft.com/office/drawing/2014/main" id="{BE50F7E8-6A16-4E81-A3C4-BAC6C72CC5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601146" y="4095807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20" name="Graphic 19" descr="Key">
                <a:extLst>
                  <a:ext uri="{FF2B5EF4-FFF2-40B4-BE49-F238E27FC236}">
                    <a16:creationId xmlns:a16="http://schemas.microsoft.com/office/drawing/2014/main" id="{E93C3E0B-420F-4B3C-BB72-94B5355731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176012" y="4128055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21" name="Graphic 20" descr="Key">
                <a:extLst>
                  <a:ext uri="{FF2B5EF4-FFF2-40B4-BE49-F238E27FC236}">
                    <a16:creationId xmlns:a16="http://schemas.microsoft.com/office/drawing/2014/main" id="{433FBF92-D465-4BA2-9C91-B63654B864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877121" y="4114757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23" name="Graphic 22" descr="Key">
                <a:extLst>
                  <a:ext uri="{FF2B5EF4-FFF2-40B4-BE49-F238E27FC236}">
                    <a16:creationId xmlns:a16="http://schemas.microsoft.com/office/drawing/2014/main" id="{8E071B60-8BF3-465F-80CF-7176EBAE65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793480" y="4972548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25" name="Graphic 24" descr="Key">
                <a:extLst>
                  <a:ext uri="{FF2B5EF4-FFF2-40B4-BE49-F238E27FC236}">
                    <a16:creationId xmlns:a16="http://schemas.microsoft.com/office/drawing/2014/main" id="{B086DD5A-1D74-4835-9C41-C67220DC2D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085203" y="4957145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26" name="Graphic 25" descr="Key">
                <a:extLst>
                  <a:ext uri="{FF2B5EF4-FFF2-40B4-BE49-F238E27FC236}">
                    <a16:creationId xmlns:a16="http://schemas.microsoft.com/office/drawing/2014/main" id="{C04C5D8E-7EE8-416D-B4D5-80CCDD21D1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525129" y="4965521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27" name="Graphic 26" descr="Key">
                <a:extLst>
                  <a:ext uri="{FF2B5EF4-FFF2-40B4-BE49-F238E27FC236}">
                    <a16:creationId xmlns:a16="http://schemas.microsoft.com/office/drawing/2014/main" id="{EB81B057-15EF-4766-8E82-4EED6888F7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996586" y="3283254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28" name="Graphic 27" descr="Key">
                <a:extLst>
                  <a:ext uri="{FF2B5EF4-FFF2-40B4-BE49-F238E27FC236}">
                    <a16:creationId xmlns:a16="http://schemas.microsoft.com/office/drawing/2014/main" id="{0CE189A1-3B8F-4882-8D86-86DEDA946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312015" y="4965521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29" name="Graphic 28" descr="Key">
                <a:extLst>
                  <a:ext uri="{FF2B5EF4-FFF2-40B4-BE49-F238E27FC236}">
                    <a16:creationId xmlns:a16="http://schemas.microsoft.com/office/drawing/2014/main" id="{CA436801-0C19-4F5D-8A0A-AC7B323FF4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394765" y="4089624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30" name="Graphic 29" descr="Key">
                <a:extLst>
                  <a:ext uri="{FF2B5EF4-FFF2-40B4-BE49-F238E27FC236}">
                    <a16:creationId xmlns:a16="http://schemas.microsoft.com/office/drawing/2014/main" id="{37C7F856-59A6-44E4-878C-8DECC37BBC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833491" y="3301652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31" name="Graphic 30" descr="Key">
                <a:extLst>
                  <a:ext uri="{FF2B5EF4-FFF2-40B4-BE49-F238E27FC236}">
                    <a16:creationId xmlns:a16="http://schemas.microsoft.com/office/drawing/2014/main" id="{83D9ABA3-1D63-4ABD-96B5-8EE7FD87CF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599256" y="3337495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32" name="Graphic 31" descr="Key">
                <a:extLst>
                  <a:ext uri="{FF2B5EF4-FFF2-40B4-BE49-F238E27FC236}">
                    <a16:creationId xmlns:a16="http://schemas.microsoft.com/office/drawing/2014/main" id="{67D1A03B-5D24-4887-B454-06B99B8EA6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603650" y="2473080"/>
                <a:ext cx="1724025" cy="1724025"/>
              </a:xfrm>
              <a:prstGeom prst="rect">
                <a:avLst/>
              </a:prstGeom>
            </p:spPr>
          </p:pic>
          <p:pic>
            <p:nvPicPr>
              <p:cNvPr id="33" name="Graphic 32" descr="Key">
                <a:extLst>
                  <a:ext uri="{FF2B5EF4-FFF2-40B4-BE49-F238E27FC236}">
                    <a16:creationId xmlns:a16="http://schemas.microsoft.com/office/drawing/2014/main" id="{CC957823-B7D6-4CA8-BEB9-5128650662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796835" y="2466092"/>
                <a:ext cx="1724025" cy="1724025"/>
              </a:xfrm>
              <a:prstGeom prst="rect">
                <a:avLst/>
              </a:prstGeom>
            </p:spPr>
          </p:pic>
        </p:grpSp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E602AA2B-D2AB-48B3-B2F5-A56BF903DFC3}"/>
                </a:ext>
              </a:extLst>
            </p:cNvPr>
            <p:cNvSpPr/>
            <p:nvPr/>
          </p:nvSpPr>
          <p:spPr>
            <a:xfrm rot="19063860">
              <a:off x="-598222" y="5787137"/>
              <a:ext cx="2179320" cy="892537"/>
            </a:xfrm>
            <a:prstGeom prst="round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Graphic 3" descr="Lock">
            <a:extLst>
              <a:ext uri="{FF2B5EF4-FFF2-40B4-BE49-F238E27FC236}">
                <a16:creationId xmlns:a16="http://schemas.microsoft.com/office/drawing/2014/main" id="{3AB79E8C-3388-42CB-A5EA-8C58FCE613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15778" y="58465"/>
            <a:ext cx="6858000" cy="6858000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2C8B7462-6193-47CA-B434-0E8972115526}"/>
              </a:ext>
            </a:extLst>
          </p:cNvPr>
          <p:cNvSpPr txBox="1">
            <a:spLocks/>
          </p:cNvSpPr>
          <p:nvPr/>
        </p:nvSpPr>
        <p:spPr>
          <a:xfrm>
            <a:off x="0" y="365125"/>
            <a:ext cx="1173278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3F5F"/>
                </a:solidFill>
                <a:latin typeface="+mn-lt"/>
              </a:rPr>
              <a:t>	</a:t>
            </a:r>
            <a:r>
              <a:rPr lang="en-US" b="1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InAcademia</a:t>
            </a:r>
            <a:r>
              <a:rPr lang="en-US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 Security and Privacy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F1877B4-FF19-9E49-9C00-A1A29C04FDA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3473" t="47392" r="42343"/>
          <a:stretch/>
        </p:blipFill>
        <p:spPr>
          <a:xfrm>
            <a:off x="10839741" y="6128726"/>
            <a:ext cx="1047459" cy="67449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00088C8-C5BC-48E1-9C94-06E55BF87D92}"/>
              </a:ext>
            </a:extLst>
          </p:cNvPr>
          <p:cNvSpPr/>
          <p:nvPr/>
        </p:nvSpPr>
        <p:spPr>
          <a:xfrm>
            <a:off x="619932" y="1275640"/>
            <a:ext cx="9542617" cy="1453041"/>
          </a:xfrm>
          <a:prstGeom prst="roundRect">
            <a:avLst>
              <a:gd name="adj" fmla="val 50000"/>
            </a:avLst>
          </a:prstGeom>
          <a:gradFill>
            <a:gsLst>
              <a:gs pos="30000">
                <a:srgbClr val="ED1556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9AAE8D1-B4A0-4C96-8AD7-8DAEE49A2A1B}"/>
              </a:ext>
            </a:extLst>
          </p:cNvPr>
          <p:cNvSpPr/>
          <p:nvPr/>
        </p:nvSpPr>
        <p:spPr>
          <a:xfrm>
            <a:off x="633781" y="2915060"/>
            <a:ext cx="8287196" cy="1453041"/>
          </a:xfrm>
          <a:prstGeom prst="roundRect">
            <a:avLst>
              <a:gd name="adj" fmla="val 50000"/>
            </a:avLst>
          </a:prstGeom>
          <a:gradFill>
            <a:gsLst>
              <a:gs pos="30000">
                <a:srgbClr val="ED1556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D34428D9-86A3-4FB6-A8B0-43C85B2280BC}"/>
              </a:ext>
            </a:extLst>
          </p:cNvPr>
          <p:cNvSpPr/>
          <p:nvPr/>
        </p:nvSpPr>
        <p:spPr>
          <a:xfrm>
            <a:off x="619931" y="4554499"/>
            <a:ext cx="7185923" cy="1453041"/>
          </a:xfrm>
          <a:prstGeom prst="roundRect">
            <a:avLst>
              <a:gd name="adj" fmla="val 50000"/>
            </a:avLst>
          </a:prstGeom>
          <a:gradFill>
            <a:gsLst>
              <a:gs pos="22000">
                <a:srgbClr val="ED1556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BE5FC7AD-E558-41FB-839B-5FF353085F4E}"/>
              </a:ext>
            </a:extLst>
          </p:cNvPr>
          <p:cNvSpPr txBox="1">
            <a:spLocks/>
          </p:cNvSpPr>
          <p:nvPr/>
        </p:nvSpPr>
        <p:spPr>
          <a:xfrm>
            <a:off x="1660448" y="1727776"/>
            <a:ext cx="8502101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GB" sz="1800" b="1" dirty="0">
                <a:solidFill>
                  <a:schemeClr val="bg1"/>
                </a:solidFill>
              </a:rPr>
              <a:t>InAcademia provides a secure and privacy preserving affiliation validation</a:t>
            </a:r>
          </a:p>
          <a:p>
            <a:pPr lvl="2"/>
            <a:r>
              <a:rPr lang="en-GB" sz="1800" dirty="0">
                <a:solidFill>
                  <a:schemeClr val="bg1"/>
                </a:solidFill>
              </a:rPr>
              <a:t>User data is not shared</a:t>
            </a:r>
          </a:p>
          <a:p>
            <a:pPr marL="914400" lvl="2" indent="0">
              <a:buNone/>
            </a:pPr>
            <a:endParaRPr lang="en-GB" sz="3200" dirty="0">
              <a:solidFill>
                <a:schemeClr val="bg1"/>
              </a:solidFill>
              <a:latin typeface="+mj-lt"/>
            </a:endParaRPr>
          </a:p>
          <a:p>
            <a:pPr marL="914400" lvl="2" indent="0">
              <a:buNone/>
            </a:pPr>
            <a:endParaRPr lang="en-GB" sz="3200" dirty="0">
              <a:solidFill>
                <a:schemeClr val="bg1"/>
              </a:solidFill>
              <a:latin typeface="+mj-lt"/>
            </a:endParaRPr>
          </a:p>
          <a:p>
            <a:pPr marL="457200" lvl="1" indent="0">
              <a:buNone/>
            </a:pPr>
            <a:r>
              <a:rPr lang="en-GB" sz="1800" b="1" dirty="0">
                <a:solidFill>
                  <a:schemeClr val="bg1"/>
                </a:solidFill>
              </a:rPr>
              <a:t>Leveraging the security of eduGAIN</a:t>
            </a:r>
          </a:p>
          <a:p>
            <a:pPr lvl="2"/>
            <a:r>
              <a:rPr lang="en-GB" sz="1800" dirty="0">
                <a:solidFill>
                  <a:schemeClr val="bg1"/>
                </a:solidFill>
              </a:rPr>
              <a:t>Used and trusted by thousands of institutions worldwide</a:t>
            </a:r>
          </a:p>
          <a:p>
            <a:pPr marL="914400" lvl="2" indent="0">
              <a:buNone/>
            </a:pPr>
            <a:endParaRPr lang="en-GB" sz="3200" dirty="0">
              <a:solidFill>
                <a:schemeClr val="bg1"/>
              </a:solidFill>
              <a:latin typeface="+mj-lt"/>
            </a:endParaRPr>
          </a:p>
          <a:p>
            <a:pPr marL="914400" lvl="2" indent="0">
              <a:buNone/>
            </a:pPr>
            <a:endParaRPr lang="en-GB" sz="3200" dirty="0">
              <a:solidFill>
                <a:schemeClr val="bg1"/>
              </a:solidFill>
              <a:latin typeface="+mj-lt"/>
            </a:endParaRPr>
          </a:p>
          <a:p>
            <a:pPr marL="457200" lvl="1" indent="0">
              <a:buNone/>
            </a:pPr>
            <a:r>
              <a:rPr lang="en-GB" sz="1800" b="1" dirty="0">
                <a:solidFill>
                  <a:schemeClr val="bg1"/>
                </a:solidFill>
              </a:rPr>
              <a:t>Affiliations are checked in real-time</a:t>
            </a:r>
          </a:p>
          <a:p>
            <a:pPr lvl="2"/>
            <a:r>
              <a:rPr lang="en-GB" sz="1800" dirty="0">
                <a:solidFill>
                  <a:schemeClr val="bg1"/>
                </a:solidFill>
              </a:rPr>
              <a:t>Expired affiliations purged regularly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45AF190-E744-42E5-B8E6-44687F40D9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11" y="5376281"/>
            <a:ext cx="2287851" cy="2272366"/>
          </a:xfrm>
          <a:prstGeom prst="rect">
            <a:avLst/>
          </a:prstGeom>
        </p:spPr>
      </p:pic>
      <p:pic>
        <p:nvPicPr>
          <p:cNvPr id="41" name="Picture 40" descr="Logo&#10;&#10;Description automatically generated">
            <a:extLst>
              <a:ext uri="{FF2B5EF4-FFF2-40B4-BE49-F238E27FC236}">
                <a16:creationId xmlns:a16="http://schemas.microsoft.com/office/drawing/2014/main" id="{25348E7B-D522-48BB-B2A8-46D1F00BC6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788" y="5922573"/>
            <a:ext cx="1613212" cy="1140604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13CFC59-444F-42CD-A588-AC631F0F4103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09" y="3102256"/>
            <a:ext cx="1082970" cy="108297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5BD4605-9280-42BE-BC99-B5AF1EC883E1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09" y="4739094"/>
            <a:ext cx="1082970" cy="108297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04A6E928-F7B4-4A48-A3D9-1BCE790CB2FE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91" y="1432597"/>
            <a:ext cx="1082970" cy="108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2613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5C6A1D-49D3-487E-A7CE-22BC4531712B}"/>
              </a:ext>
            </a:extLst>
          </p:cNvPr>
          <p:cNvSpPr/>
          <p:nvPr/>
        </p:nvSpPr>
        <p:spPr>
          <a:xfrm>
            <a:off x="0" y="-92"/>
            <a:ext cx="12192000" cy="6858000"/>
          </a:xfrm>
          <a:prstGeom prst="rect">
            <a:avLst/>
          </a:prstGeom>
          <a:solidFill>
            <a:srgbClr val="003E5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pic>
        <p:nvPicPr>
          <p:cNvPr id="21" name="Picture 20" descr="Logo&#10;&#10;Description automatically generated">
            <a:extLst>
              <a:ext uri="{FF2B5EF4-FFF2-40B4-BE49-F238E27FC236}">
                <a16:creationId xmlns:a16="http://schemas.microsoft.com/office/drawing/2014/main" id="{CA58D3C3-BC5B-4E0F-88DE-DF71E918DC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35" t="1784" r="-181" b="-1784"/>
          <a:stretch/>
        </p:blipFill>
        <p:spPr>
          <a:xfrm>
            <a:off x="-4745664" y="-4120351"/>
            <a:ext cx="10150152" cy="15896741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2C8B7462-6193-47CA-B434-0E8972115526}"/>
              </a:ext>
            </a:extLst>
          </p:cNvPr>
          <p:cNvSpPr txBox="1">
            <a:spLocks/>
          </p:cNvSpPr>
          <p:nvPr/>
        </p:nvSpPr>
        <p:spPr>
          <a:xfrm>
            <a:off x="0" y="365125"/>
            <a:ext cx="1173278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3F5F"/>
                </a:solidFill>
                <a:latin typeface="+mn-lt"/>
              </a:rPr>
              <a:t>	</a:t>
            </a:r>
            <a:r>
              <a:rPr lang="en-US" b="1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InAcademia</a:t>
            </a:r>
            <a:r>
              <a:rPr lang="en-US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 and GÉANT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704FDD-5181-4FBE-B171-77A3811B5414}"/>
              </a:ext>
            </a:extLst>
          </p:cNvPr>
          <p:cNvSpPr/>
          <p:nvPr/>
        </p:nvSpPr>
        <p:spPr>
          <a:xfrm>
            <a:off x="0" y="6073944"/>
            <a:ext cx="12192000" cy="784056"/>
          </a:xfrm>
          <a:prstGeom prst="rect">
            <a:avLst/>
          </a:prstGeom>
          <a:solidFill>
            <a:srgbClr val="BEBEB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42CF635-DE3B-463E-AD8C-7D85FC3BF25E}"/>
              </a:ext>
            </a:extLst>
          </p:cNvPr>
          <p:cNvCxnSpPr>
            <a:cxnSpLocks/>
          </p:cNvCxnSpPr>
          <p:nvPr/>
        </p:nvCxnSpPr>
        <p:spPr>
          <a:xfrm flipH="1">
            <a:off x="6086272" y="6073946"/>
            <a:ext cx="625812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4B84E7F7-1ADF-4D8A-B36A-47503C4711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11" y="5376281"/>
            <a:ext cx="2287851" cy="2272366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A28F4C7-AAC1-4C92-93D4-34F3EBC5A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788" y="5922573"/>
            <a:ext cx="1613212" cy="114060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E4EC835-195D-4DA9-A5D2-CC91013CD201}"/>
              </a:ext>
            </a:extLst>
          </p:cNvPr>
          <p:cNvCxnSpPr/>
          <p:nvPr/>
        </p:nvCxnSpPr>
        <p:spPr>
          <a:xfrm flipH="1">
            <a:off x="0" y="6073946"/>
            <a:ext cx="609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8105356-82E1-4DFD-BA11-53DFF22932A1}"/>
              </a:ext>
            </a:extLst>
          </p:cNvPr>
          <p:cNvSpPr txBox="1"/>
          <p:nvPr/>
        </p:nvSpPr>
        <p:spPr>
          <a:xfrm>
            <a:off x="1232434" y="5141540"/>
            <a:ext cx="9707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pPr algn="ctr"/>
            <a:r>
              <a:rPr lang="en-GB" sz="12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</a:t>
            </a:r>
            <a:r>
              <a:rPr lang="is-IS" sz="1200" dirty="0">
                <a:solidFill>
                  <a:schemeClr val="bg1"/>
                </a:solidFill>
              </a:rPr>
              <a:t>856726 </a:t>
            </a:r>
            <a:r>
              <a:rPr lang="en-GB" sz="12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1200" kern="1200" dirty="0">
                <a:solidFill>
                  <a:schemeClr val="bg1"/>
                </a:solidFill>
                <a:effectLst/>
                <a:latin typeface="+mn-lt"/>
              </a:rPr>
              <a:t>GN4-3).</a:t>
            </a:r>
            <a:endParaRPr lang="en-GB" sz="12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C53BAD4-BA2C-4540-B4C2-8749EDBD43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065" y="4372904"/>
            <a:ext cx="918407" cy="5861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B79D94-4A7F-4B4A-9035-6D590EE1EACF}"/>
              </a:ext>
            </a:extLst>
          </p:cNvPr>
          <p:cNvSpPr txBox="1"/>
          <p:nvPr/>
        </p:nvSpPr>
        <p:spPr>
          <a:xfrm>
            <a:off x="1814895" y="1316581"/>
            <a:ext cx="8542751" cy="304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800" dirty="0">
                <a:solidFill>
                  <a:schemeClr val="bg1"/>
                </a:solidFill>
              </a:rPr>
              <a:t>         </a:t>
            </a:r>
            <a:r>
              <a:rPr lang="en-GB" sz="2400" dirty="0">
                <a:solidFill>
                  <a:schemeClr val="bg1"/>
                </a:solidFill>
              </a:rPr>
              <a:t>is developed and operated by  </a:t>
            </a:r>
          </a:p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b="1" dirty="0">
              <a:solidFill>
                <a:schemeClr val="bg1"/>
              </a:solidFill>
            </a:endParaRP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>
                <a:solidFill>
                  <a:schemeClr val="bg1"/>
                </a:solidFill>
              </a:rPr>
              <a:t>GÉANT is a membership organisation acting with and for its members to further research and education networking in Europe and globally. 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>
              <a:solidFill>
                <a:schemeClr val="bg1"/>
              </a:solidFill>
            </a:endParaRPr>
          </a:p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>
                <a:solidFill>
                  <a:schemeClr val="bg1"/>
                </a:solidFill>
              </a:rPr>
              <a:t>We mobilise the expertise and experience of hundreds of professionals from among our staff, member organisations, institutions and the wider research and education networking community. </a:t>
            </a:r>
          </a:p>
          <a:p>
            <a:pPr algn="ctr"/>
            <a:endParaRPr lang="en-GB" dirty="0"/>
          </a:p>
        </p:txBody>
      </p:sp>
      <p:pic>
        <p:nvPicPr>
          <p:cNvPr id="28" name="Picture 27" descr="Graphical user interface&#10;&#10;Description automatically generated">
            <a:extLst>
              <a:ext uri="{FF2B5EF4-FFF2-40B4-BE49-F238E27FC236}">
                <a16:creationId xmlns:a16="http://schemas.microsoft.com/office/drawing/2014/main" id="{B8F804E3-E0E9-4890-BDC8-8A8F81A1200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78" b="36215"/>
          <a:stretch/>
        </p:blipFill>
        <p:spPr>
          <a:xfrm>
            <a:off x="1771172" y="1090974"/>
            <a:ext cx="2930111" cy="9161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559449-25B0-4EC9-AF70-43B5A0A4770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048" t="35227" r="24910" b="24378"/>
          <a:stretch/>
        </p:blipFill>
        <p:spPr>
          <a:xfrm>
            <a:off x="8395619" y="897734"/>
            <a:ext cx="1797686" cy="800263"/>
          </a:xfrm>
          <a:prstGeom prst="rect">
            <a:avLst/>
          </a:prstGeom>
        </p:spPr>
      </p:pic>
      <p:pic>
        <p:nvPicPr>
          <p:cNvPr id="1026" name="Picture 2" descr="Eu Stars Png, Transparent Png , Transparent Png Image - PNGitem">
            <a:extLst>
              <a:ext uri="{FF2B5EF4-FFF2-40B4-BE49-F238E27FC236}">
                <a16:creationId xmlns:a16="http://schemas.microsoft.com/office/drawing/2014/main" id="{8B35338D-EC3E-4E88-84B8-015C4D0309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58"/>
          <a:stretch/>
        </p:blipFill>
        <p:spPr bwMode="auto">
          <a:xfrm>
            <a:off x="9543021" y="-365125"/>
            <a:ext cx="2892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206D009-6E9D-49EE-9968-AE0A23E84EB6}"/>
              </a:ext>
            </a:extLst>
          </p:cNvPr>
          <p:cNvSpPr/>
          <p:nvPr/>
        </p:nvSpPr>
        <p:spPr>
          <a:xfrm>
            <a:off x="2609733" y="1746461"/>
            <a:ext cx="1746460" cy="160345"/>
          </a:xfrm>
          <a:prstGeom prst="rect">
            <a:avLst/>
          </a:prstGeom>
          <a:solidFill>
            <a:srgbClr val="003F5F"/>
          </a:solidFill>
          <a:ln>
            <a:solidFill>
              <a:srgbClr val="003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11675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18979D3-6B75-4A4D-91A5-900B20DB71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2" t="-11427" r="-38" b="19388"/>
          <a:stretch/>
        </p:blipFill>
        <p:spPr>
          <a:xfrm>
            <a:off x="4165" y="-964341"/>
            <a:ext cx="11497456" cy="7767558"/>
          </a:xfrm>
          <a:prstGeom prst="rect">
            <a:avLst/>
          </a:prstGeom>
        </p:spPr>
      </p:pic>
      <p:pic>
        <p:nvPicPr>
          <p:cNvPr id="16" name="Picture 1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C38D3356-3E81-449C-BC76-A4A74F29A3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7" t="-11426" r="-38" b="27842"/>
          <a:stretch/>
        </p:blipFill>
        <p:spPr>
          <a:xfrm>
            <a:off x="10200740" y="-965156"/>
            <a:ext cx="1998112" cy="70540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54E3605-B277-4640-BE9D-1853AE6CCB2F}"/>
              </a:ext>
            </a:extLst>
          </p:cNvPr>
          <p:cNvSpPr/>
          <p:nvPr/>
        </p:nvSpPr>
        <p:spPr>
          <a:xfrm>
            <a:off x="0" y="6073944"/>
            <a:ext cx="12192000" cy="784056"/>
          </a:xfrm>
          <a:prstGeom prst="rect">
            <a:avLst/>
          </a:prstGeom>
          <a:solidFill>
            <a:srgbClr val="BEBEB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0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E90EAE3-8A33-49ED-A108-50593B319A1E}"/>
              </a:ext>
            </a:extLst>
          </p:cNvPr>
          <p:cNvCxnSpPr/>
          <p:nvPr/>
        </p:nvCxnSpPr>
        <p:spPr>
          <a:xfrm flipH="1">
            <a:off x="0" y="6073946"/>
            <a:ext cx="609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72B3CB-99A0-4955-A62C-A377E53E7712}"/>
              </a:ext>
            </a:extLst>
          </p:cNvPr>
          <p:cNvCxnSpPr/>
          <p:nvPr/>
        </p:nvCxnSpPr>
        <p:spPr>
          <a:xfrm flipH="1">
            <a:off x="6103497" y="6076444"/>
            <a:ext cx="609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0FBEAA4-DFD9-45E9-AFEB-1F4CF2E016F4}"/>
              </a:ext>
            </a:extLst>
          </p:cNvPr>
          <p:cNvSpPr txBox="1"/>
          <p:nvPr/>
        </p:nvSpPr>
        <p:spPr>
          <a:xfrm>
            <a:off x="8009215" y="5367507"/>
            <a:ext cx="387798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700" i="1" dirty="0">
                <a:solidFill>
                  <a:schemeClr val="bg1"/>
                </a:solidFill>
                <a:latin typeface="Century Gothic" panose="020B0502020202020204" pitchFamily="34" charset="0"/>
              </a:rPr>
              <a:t>www.inacademia.org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487D0139-2CD6-4212-840A-09605936AA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788" y="5922573"/>
            <a:ext cx="1613212" cy="1140604"/>
          </a:xfrm>
          <a:prstGeom prst="rect">
            <a:avLst/>
          </a:prstGeom>
        </p:spPr>
      </p:pic>
      <p:pic>
        <p:nvPicPr>
          <p:cNvPr id="17" name="Picture 16" descr="Graphical user interface&#10;&#10;Description automatically generated">
            <a:extLst>
              <a:ext uri="{FF2B5EF4-FFF2-40B4-BE49-F238E27FC236}">
                <a16:creationId xmlns:a16="http://schemas.microsoft.com/office/drawing/2014/main" id="{D88EE8D3-3265-45B2-B683-C6355F89C6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058" y="-1416181"/>
            <a:ext cx="4814142" cy="477748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A9DE405-8367-41CE-BEEF-41EB8DAB37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11" y="5376281"/>
            <a:ext cx="2287851" cy="227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4309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 descr="Lightbulb">
            <a:extLst>
              <a:ext uri="{FF2B5EF4-FFF2-40B4-BE49-F238E27FC236}">
                <a16:creationId xmlns:a16="http://schemas.microsoft.com/office/drawing/2014/main" id="{12B98F59-57CA-473C-A40B-5E7851697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18745" y="255014"/>
            <a:ext cx="2079475" cy="2079475"/>
          </a:xfrm>
          <a:prstGeom prst="rect">
            <a:avLst/>
          </a:prstGeom>
        </p:spPr>
      </p:pic>
      <p:pic>
        <p:nvPicPr>
          <p:cNvPr id="5" name="Graphic 4" descr="Help">
            <a:extLst>
              <a:ext uri="{FF2B5EF4-FFF2-40B4-BE49-F238E27FC236}">
                <a16:creationId xmlns:a16="http://schemas.microsoft.com/office/drawing/2014/main" id="{5732B35D-967B-4823-AA7B-1EF9478791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31264" y="255013"/>
            <a:ext cx="2079476" cy="207947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99D3511-5800-4B35-AB9F-A905B8D6F2E3}"/>
              </a:ext>
            </a:extLst>
          </p:cNvPr>
          <p:cNvGrpSpPr/>
          <p:nvPr/>
        </p:nvGrpSpPr>
        <p:grpSpPr>
          <a:xfrm>
            <a:off x="429982" y="3034665"/>
            <a:ext cx="1195747" cy="1195747"/>
            <a:chOff x="1968316" y="2973227"/>
            <a:chExt cx="1195747" cy="119574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3F12ECC-80C2-481A-A461-3BC934039F60}"/>
                </a:ext>
              </a:extLst>
            </p:cNvPr>
            <p:cNvSpPr/>
            <p:nvPr/>
          </p:nvSpPr>
          <p:spPr>
            <a:xfrm>
              <a:off x="1968316" y="2973227"/>
              <a:ext cx="1195747" cy="1195747"/>
            </a:xfrm>
            <a:prstGeom prst="ellipse">
              <a:avLst/>
            </a:prstGeom>
            <a:solidFill>
              <a:srgbClr val="003F5F"/>
            </a:solidFill>
            <a:ln>
              <a:solidFill>
                <a:srgbClr val="003F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F13D80-43A5-4BF1-AD9B-E7CE7DB71614}"/>
                </a:ext>
              </a:extLst>
            </p:cNvPr>
            <p:cNvSpPr/>
            <p:nvPr/>
          </p:nvSpPr>
          <p:spPr>
            <a:xfrm>
              <a:off x="2247899" y="3715274"/>
              <a:ext cx="581025" cy="286114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D3DA275-BC8D-42AE-8BEC-BE8B43C5A8D0}"/>
                </a:ext>
              </a:extLst>
            </p:cNvPr>
            <p:cNvSpPr/>
            <p:nvPr/>
          </p:nvSpPr>
          <p:spPr>
            <a:xfrm>
              <a:off x="2606499" y="3217955"/>
              <a:ext cx="254687" cy="254687"/>
            </a:xfrm>
            <a:prstGeom prst="ellipse">
              <a:avLst/>
            </a:prstGeom>
            <a:solidFill>
              <a:srgbClr val="003F5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C0A278B-AA6E-4565-AF5E-A0F4C83B9EA4}"/>
                </a:ext>
              </a:extLst>
            </p:cNvPr>
            <p:cNvSpPr/>
            <p:nvPr/>
          </p:nvSpPr>
          <p:spPr>
            <a:xfrm>
              <a:off x="2610041" y="3463181"/>
              <a:ext cx="347102" cy="347102"/>
            </a:xfrm>
            <a:prstGeom prst="ellipse">
              <a:avLst/>
            </a:prstGeom>
            <a:solidFill>
              <a:srgbClr val="003F5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AE243AF-BAB4-48A0-9CD4-95087426763E}"/>
                </a:ext>
              </a:extLst>
            </p:cNvPr>
            <p:cNvSpPr/>
            <p:nvPr/>
          </p:nvSpPr>
          <p:spPr>
            <a:xfrm>
              <a:off x="2578400" y="3633891"/>
              <a:ext cx="446262" cy="209656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BA0494-EB9E-4B68-95AD-FC7362798F0D}"/>
                </a:ext>
              </a:extLst>
            </p:cNvPr>
            <p:cNvSpPr/>
            <p:nvPr/>
          </p:nvSpPr>
          <p:spPr>
            <a:xfrm rot="19727517">
              <a:off x="2569089" y="3147478"/>
              <a:ext cx="174650" cy="292575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2EFAA05-417A-4836-939A-19BEA9298EAC}"/>
                </a:ext>
              </a:extLst>
            </p:cNvPr>
            <p:cNvSpPr/>
            <p:nvPr/>
          </p:nvSpPr>
          <p:spPr>
            <a:xfrm rot="20557195">
              <a:off x="2564732" y="3439315"/>
              <a:ext cx="233188" cy="136666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365A1F7-FD8F-4840-83D4-6B9DD7C5977F}"/>
                </a:ext>
              </a:extLst>
            </p:cNvPr>
            <p:cNvSpPr/>
            <p:nvPr/>
          </p:nvSpPr>
          <p:spPr>
            <a:xfrm>
              <a:off x="2382230" y="3217955"/>
              <a:ext cx="291578" cy="291578"/>
            </a:xfrm>
            <a:prstGeom prst="ellipse">
              <a:avLst/>
            </a:prstGeom>
            <a:solidFill>
              <a:srgbClr val="003F5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7F13FC0-A119-4FBF-B91E-5556ACC80146}"/>
                </a:ext>
              </a:extLst>
            </p:cNvPr>
            <p:cNvSpPr/>
            <p:nvPr/>
          </p:nvSpPr>
          <p:spPr>
            <a:xfrm>
              <a:off x="2286000" y="3507811"/>
              <a:ext cx="490691" cy="490691"/>
            </a:xfrm>
            <a:prstGeom prst="ellipse">
              <a:avLst/>
            </a:prstGeom>
            <a:solidFill>
              <a:srgbClr val="003F5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EEE1C69-06B7-4B02-81EC-2CDF6A07150A}"/>
                </a:ext>
              </a:extLst>
            </p:cNvPr>
            <p:cNvSpPr/>
            <p:nvPr/>
          </p:nvSpPr>
          <p:spPr>
            <a:xfrm>
              <a:off x="2234640" y="3731575"/>
              <a:ext cx="581024" cy="293852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€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02E439B-E8B5-4CAE-A81D-D4901E46E67A}"/>
                </a:ext>
              </a:extLst>
            </p:cNvPr>
            <p:cNvSpPr/>
            <p:nvPr/>
          </p:nvSpPr>
          <p:spPr>
            <a:xfrm>
              <a:off x="2352675" y="3662293"/>
              <a:ext cx="339743" cy="401023"/>
            </a:xfrm>
            <a:prstGeom prst="rect">
              <a:avLst/>
            </a:prstGeom>
            <a:solidFill>
              <a:srgbClr val="003F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b="1" dirty="0"/>
                <a:t>€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3077CF-0B2C-4467-810C-E90EDD283EB2}"/>
              </a:ext>
            </a:extLst>
          </p:cNvPr>
          <p:cNvGrpSpPr/>
          <p:nvPr/>
        </p:nvGrpSpPr>
        <p:grpSpPr>
          <a:xfrm>
            <a:off x="429982" y="1359173"/>
            <a:ext cx="1195747" cy="1195747"/>
            <a:chOff x="4019879" y="2940571"/>
            <a:chExt cx="1195747" cy="1195747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B00C054-E5B4-479F-827D-C0A280227E7B}"/>
                </a:ext>
              </a:extLst>
            </p:cNvPr>
            <p:cNvSpPr/>
            <p:nvPr/>
          </p:nvSpPr>
          <p:spPr>
            <a:xfrm>
              <a:off x="4019879" y="2940571"/>
              <a:ext cx="1195747" cy="1195747"/>
            </a:xfrm>
            <a:prstGeom prst="ellipse">
              <a:avLst/>
            </a:prstGeom>
            <a:solidFill>
              <a:srgbClr val="ED15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58AD443-8D9F-4FB6-86C4-2A7984A4A9C9}"/>
                </a:ext>
              </a:extLst>
            </p:cNvPr>
            <p:cNvGrpSpPr/>
            <p:nvPr/>
          </p:nvGrpSpPr>
          <p:grpSpPr>
            <a:xfrm>
              <a:off x="4295176" y="3196617"/>
              <a:ext cx="790022" cy="887492"/>
              <a:chOff x="1689810" y="3158385"/>
              <a:chExt cx="790022" cy="887492"/>
            </a:xfrm>
            <a:solidFill>
              <a:srgbClr val="ED1556"/>
            </a:solidFill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413D3B6-73FA-4328-BD0C-E9E27CDA5DE2}"/>
                  </a:ext>
                </a:extLst>
              </p:cNvPr>
              <p:cNvSpPr/>
              <p:nvPr/>
            </p:nvSpPr>
            <p:spPr>
              <a:xfrm>
                <a:off x="1703069" y="3726181"/>
                <a:ext cx="581025" cy="2861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1B6E5FBC-3D4A-47E1-B17A-B92A8CC54240}"/>
                  </a:ext>
                </a:extLst>
              </p:cNvPr>
              <p:cNvSpPr/>
              <p:nvPr/>
            </p:nvSpPr>
            <p:spPr>
              <a:xfrm>
                <a:off x="2061669" y="3228862"/>
                <a:ext cx="254687" cy="254687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C659A59-BC1A-429B-A094-E23A0AC94B3C}"/>
                  </a:ext>
                </a:extLst>
              </p:cNvPr>
              <p:cNvSpPr/>
              <p:nvPr/>
            </p:nvSpPr>
            <p:spPr>
              <a:xfrm>
                <a:off x="2065211" y="3474088"/>
                <a:ext cx="347102" cy="347102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4AA46E6-881E-4D05-919E-9312E339DC72}"/>
                  </a:ext>
                </a:extLst>
              </p:cNvPr>
              <p:cNvSpPr/>
              <p:nvPr/>
            </p:nvSpPr>
            <p:spPr>
              <a:xfrm>
                <a:off x="2033570" y="3644798"/>
                <a:ext cx="446262" cy="20965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60ACA57-4EE4-44C4-B6B5-F695025E9CDB}"/>
                  </a:ext>
                </a:extLst>
              </p:cNvPr>
              <p:cNvSpPr/>
              <p:nvPr/>
            </p:nvSpPr>
            <p:spPr>
              <a:xfrm rot="19727517">
                <a:off x="2024259" y="3158385"/>
                <a:ext cx="174650" cy="29257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2CB22CF-9891-4E64-8794-C007CF9471AA}"/>
                  </a:ext>
                </a:extLst>
              </p:cNvPr>
              <p:cNvSpPr/>
              <p:nvPr/>
            </p:nvSpPr>
            <p:spPr>
              <a:xfrm rot="20557195">
                <a:off x="2019902" y="3450222"/>
                <a:ext cx="233188" cy="1366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2B0A0E65-74B8-4F49-A07E-79F28D49909B}"/>
                  </a:ext>
                </a:extLst>
              </p:cNvPr>
              <p:cNvSpPr/>
              <p:nvPr/>
            </p:nvSpPr>
            <p:spPr>
              <a:xfrm>
                <a:off x="1837400" y="3228862"/>
                <a:ext cx="291578" cy="291578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4D56251F-1188-47FB-B597-A7E56F18600B}"/>
                  </a:ext>
                </a:extLst>
              </p:cNvPr>
              <p:cNvSpPr/>
              <p:nvPr/>
            </p:nvSpPr>
            <p:spPr>
              <a:xfrm>
                <a:off x="1741170" y="3518718"/>
                <a:ext cx="490691" cy="490691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1B5CBBB-E213-450C-B18B-2D1D7FBAFDD2}"/>
                  </a:ext>
                </a:extLst>
              </p:cNvPr>
              <p:cNvSpPr/>
              <p:nvPr/>
            </p:nvSpPr>
            <p:spPr>
              <a:xfrm>
                <a:off x="1689810" y="3742482"/>
                <a:ext cx="581024" cy="2177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98499028-CCE4-4133-BF0F-B81D5455C795}"/>
                  </a:ext>
                </a:extLst>
              </p:cNvPr>
              <p:cNvSpPr/>
              <p:nvPr/>
            </p:nvSpPr>
            <p:spPr>
              <a:xfrm>
                <a:off x="1793279" y="3738069"/>
                <a:ext cx="390412" cy="3078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600" b="1" dirty="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F086C68-D0BA-456B-AC80-1B36C1E01A3B}"/>
              </a:ext>
            </a:extLst>
          </p:cNvPr>
          <p:cNvGrpSpPr/>
          <p:nvPr/>
        </p:nvGrpSpPr>
        <p:grpSpPr>
          <a:xfrm>
            <a:off x="429982" y="4710157"/>
            <a:ext cx="1195747" cy="1195747"/>
            <a:chOff x="9112025" y="2982224"/>
            <a:chExt cx="1195747" cy="1195747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4849CEF-53F0-4A0C-A907-ECA1EDBD8781}"/>
                </a:ext>
              </a:extLst>
            </p:cNvPr>
            <p:cNvSpPr/>
            <p:nvPr/>
          </p:nvSpPr>
          <p:spPr>
            <a:xfrm>
              <a:off x="9112025" y="2982224"/>
              <a:ext cx="1195747" cy="1195747"/>
            </a:xfrm>
            <a:prstGeom prst="ellipse">
              <a:avLst/>
            </a:prstGeom>
            <a:solidFill>
              <a:srgbClr val="003F5F"/>
            </a:solidFill>
            <a:ln>
              <a:solidFill>
                <a:srgbClr val="BEB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41E8A1E-8078-4867-AFFD-DDC58CB7E492}"/>
                </a:ext>
              </a:extLst>
            </p:cNvPr>
            <p:cNvGrpSpPr/>
            <p:nvPr/>
          </p:nvGrpSpPr>
          <p:grpSpPr>
            <a:xfrm>
              <a:off x="9265153" y="3227014"/>
              <a:ext cx="858985" cy="572099"/>
              <a:chOff x="8620030" y="3313751"/>
              <a:chExt cx="858985" cy="572099"/>
            </a:xfrm>
          </p:grpSpPr>
          <p:sp>
            <p:nvSpPr>
              <p:cNvPr id="34" name="Isosceles Triangle 33">
                <a:extLst>
                  <a:ext uri="{FF2B5EF4-FFF2-40B4-BE49-F238E27FC236}">
                    <a16:creationId xmlns:a16="http://schemas.microsoft.com/office/drawing/2014/main" id="{366815B5-4BF0-41AD-9B7E-1882066EB923}"/>
                  </a:ext>
                </a:extLst>
              </p:cNvPr>
              <p:cNvSpPr/>
              <p:nvPr/>
            </p:nvSpPr>
            <p:spPr>
              <a:xfrm>
                <a:off x="8679459" y="3510429"/>
                <a:ext cx="212799" cy="272362"/>
              </a:xfrm>
              <a:prstGeom prst="triangl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Isosceles Triangle 34">
                <a:extLst>
                  <a:ext uri="{FF2B5EF4-FFF2-40B4-BE49-F238E27FC236}">
                    <a16:creationId xmlns:a16="http://schemas.microsoft.com/office/drawing/2014/main" id="{F9E9B488-71F2-43BC-83DE-905A4E31C269}"/>
                  </a:ext>
                </a:extLst>
              </p:cNvPr>
              <p:cNvSpPr/>
              <p:nvPr/>
            </p:nvSpPr>
            <p:spPr>
              <a:xfrm>
                <a:off x="9206787" y="3510429"/>
                <a:ext cx="212799" cy="272362"/>
              </a:xfrm>
              <a:prstGeom prst="triangl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12BAD2F5-F5B9-46A2-B3F1-76E4E0809F21}"/>
                  </a:ext>
                </a:extLst>
              </p:cNvPr>
              <p:cNvCxnSpPr/>
              <p:nvPr/>
            </p:nvCxnSpPr>
            <p:spPr>
              <a:xfrm>
                <a:off x="8744422" y="3485883"/>
                <a:ext cx="607010" cy="0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Partial Circle 36">
                <a:extLst>
                  <a:ext uri="{FF2B5EF4-FFF2-40B4-BE49-F238E27FC236}">
                    <a16:creationId xmlns:a16="http://schemas.microsoft.com/office/drawing/2014/main" id="{88582503-6CA8-4702-A346-1340B749198D}"/>
                  </a:ext>
                </a:extLst>
              </p:cNvPr>
              <p:cNvSpPr/>
              <p:nvPr/>
            </p:nvSpPr>
            <p:spPr>
              <a:xfrm>
                <a:off x="9147358" y="3554193"/>
                <a:ext cx="331657" cy="331657"/>
              </a:xfrm>
              <a:prstGeom prst="pie">
                <a:avLst>
                  <a:gd name="adj1" fmla="val 0"/>
                  <a:gd name="adj2" fmla="val 10795009"/>
                </a:avLst>
              </a:prstGeom>
              <a:solidFill>
                <a:schemeClr val="bg1"/>
              </a:solidFill>
              <a:ln w="28575">
                <a:solidFill>
                  <a:srgbClr val="003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Partial Circle 37">
                <a:extLst>
                  <a:ext uri="{FF2B5EF4-FFF2-40B4-BE49-F238E27FC236}">
                    <a16:creationId xmlns:a16="http://schemas.microsoft.com/office/drawing/2014/main" id="{523D88C2-52DE-4496-9A9B-38524BD3D1CC}"/>
                  </a:ext>
                </a:extLst>
              </p:cNvPr>
              <p:cNvSpPr/>
              <p:nvPr/>
            </p:nvSpPr>
            <p:spPr>
              <a:xfrm>
                <a:off x="8620030" y="3554193"/>
                <a:ext cx="331657" cy="331657"/>
              </a:xfrm>
              <a:prstGeom prst="pie">
                <a:avLst>
                  <a:gd name="adj1" fmla="val 0"/>
                  <a:gd name="adj2" fmla="val 10795009"/>
                </a:avLst>
              </a:prstGeom>
              <a:solidFill>
                <a:schemeClr val="bg1"/>
              </a:solidFill>
              <a:ln w="28575">
                <a:solidFill>
                  <a:srgbClr val="003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Partial Circle 38">
                <a:extLst>
                  <a:ext uri="{FF2B5EF4-FFF2-40B4-BE49-F238E27FC236}">
                    <a16:creationId xmlns:a16="http://schemas.microsoft.com/office/drawing/2014/main" id="{9D5CADCF-E511-41B6-8475-4411CA35E85E}"/>
                  </a:ext>
                </a:extLst>
              </p:cNvPr>
              <p:cNvSpPr/>
              <p:nvPr/>
            </p:nvSpPr>
            <p:spPr>
              <a:xfrm rot="10800000">
                <a:off x="8957659" y="3313751"/>
                <a:ext cx="194482" cy="272362"/>
              </a:xfrm>
              <a:prstGeom prst="pie">
                <a:avLst>
                  <a:gd name="adj1" fmla="val 0"/>
                  <a:gd name="adj2" fmla="val 10795009"/>
                </a:avLst>
              </a:prstGeom>
              <a:solidFill>
                <a:schemeClr val="bg1"/>
              </a:solidFill>
              <a:ln w="28575">
                <a:solidFill>
                  <a:srgbClr val="003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40" name="Graphic 39" descr="Single gear">
            <a:extLst>
              <a:ext uri="{FF2B5EF4-FFF2-40B4-BE49-F238E27FC236}">
                <a16:creationId xmlns:a16="http://schemas.microsoft.com/office/drawing/2014/main" id="{F1CDD448-7C42-4BCD-9E2E-FB167214B7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43784" y="235734"/>
            <a:ext cx="2079476" cy="2079476"/>
          </a:xfrm>
          <a:prstGeom prst="rect">
            <a:avLst/>
          </a:prstGeom>
        </p:spPr>
      </p:pic>
      <p:pic>
        <p:nvPicPr>
          <p:cNvPr id="41" name="Graphic 40" descr="Map with pin">
            <a:extLst>
              <a:ext uri="{FF2B5EF4-FFF2-40B4-BE49-F238E27FC236}">
                <a16:creationId xmlns:a16="http://schemas.microsoft.com/office/drawing/2014/main" id="{DA438FAF-3979-468B-A42D-D26A0ADD65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31264" y="2720532"/>
            <a:ext cx="2079475" cy="2079475"/>
          </a:xfrm>
          <a:prstGeom prst="rect">
            <a:avLst/>
          </a:prstGeom>
        </p:spPr>
      </p:pic>
      <p:pic>
        <p:nvPicPr>
          <p:cNvPr id="59" name="Graphic 58" descr="Key">
            <a:extLst>
              <a:ext uri="{FF2B5EF4-FFF2-40B4-BE49-F238E27FC236}">
                <a16:creationId xmlns:a16="http://schemas.microsoft.com/office/drawing/2014/main" id="{47274B80-A7F3-4366-B5B3-D04196D5EAC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043785" y="2720532"/>
            <a:ext cx="2079475" cy="2079475"/>
          </a:xfrm>
          <a:prstGeom prst="rect">
            <a:avLst/>
          </a:prstGeom>
        </p:spPr>
      </p:pic>
      <p:pic>
        <p:nvPicPr>
          <p:cNvPr id="60" name="Graphic 59" descr="Lock">
            <a:extLst>
              <a:ext uri="{FF2B5EF4-FFF2-40B4-BE49-F238E27FC236}">
                <a16:creationId xmlns:a16="http://schemas.microsoft.com/office/drawing/2014/main" id="{FCDE8D5A-E788-4E62-BF4D-DD9B38DF548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618744" y="2720531"/>
            <a:ext cx="2079476" cy="207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672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9773</TotalTime>
  <Words>529</Words>
  <Application>Microsoft Office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Office Theme</vt:lpstr>
      <vt:lpstr>PowerPoint Presentation</vt:lpstr>
      <vt:lpstr> Why do we need InAcademia?</vt:lpstr>
      <vt:lpstr> What is InAcademia?</vt:lpstr>
      <vt:lpstr> How it works</vt:lpstr>
      <vt:lpstr> InAcademia in Action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Karl Meyer</cp:lastModifiedBy>
  <cp:revision>130</cp:revision>
  <dcterms:created xsi:type="dcterms:W3CDTF">2020-11-11T11:44:17Z</dcterms:created>
  <dcterms:modified xsi:type="dcterms:W3CDTF">2021-11-26T13:33:35Z</dcterms:modified>
</cp:coreProperties>
</file>