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sldIdLst>
    <p:sldId id="279" r:id="rId5"/>
    <p:sldId id="283" r:id="rId6"/>
    <p:sldId id="298" r:id="rId7"/>
    <p:sldId id="302" r:id="rId8"/>
    <p:sldId id="303" r:id="rId9"/>
    <p:sldId id="304" r:id="rId10"/>
    <p:sldId id="286" r:id="rId11"/>
    <p:sldId id="296" r:id="rId12"/>
    <p:sldId id="297" r:id="rId13"/>
    <p:sldId id="284" r:id="rId14"/>
    <p:sldId id="285" r:id="rId15"/>
    <p:sldId id="305" r:id="rId16"/>
    <p:sldId id="306" r:id="rId17"/>
    <p:sldId id="288" r:id="rId18"/>
    <p:sldId id="289" r:id="rId19"/>
    <p:sldId id="290" r:id="rId20"/>
    <p:sldId id="291" r:id="rId21"/>
    <p:sldId id="292" r:id="rId22"/>
    <p:sldId id="308" r:id="rId23"/>
    <p:sldId id="309" r:id="rId24"/>
    <p:sldId id="307" r:id="rId25"/>
    <p:sldId id="293" r:id="rId26"/>
    <p:sldId id="282" r:id="rId2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vangelos Spatharas" initials="ES" lastIdx="1" clrIdx="0">
    <p:extLst>
      <p:ext uri="{19B8F6BF-5375-455C-9EA6-DF929625EA0E}">
        <p15:presenceInfo xmlns:p15="http://schemas.microsoft.com/office/powerpoint/2012/main" userId="S-1-5-21-484763869-823518204-839522115-45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764" autoAdjust="0"/>
  </p:normalViewPr>
  <p:slideViewPr>
    <p:cSldViewPr snapToGrid="0">
      <p:cViewPr varScale="1">
        <p:scale>
          <a:sx n="100" d="100"/>
          <a:sy n="100" d="100"/>
        </p:scale>
        <p:origin x="931" y="5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evangelos\Desktop\Stuff\Travels\Vienna\DD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evangelos\Desktop\Stuff\Travels\Vienna\DDo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dirty="0" err="1"/>
              <a:t>DDoS</a:t>
            </a:r>
            <a:r>
              <a:rPr lang="en-US" dirty="0"/>
              <a:t> </a:t>
            </a:r>
            <a:r>
              <a:rPr lang="en-US" dirty="0" smtClean="0"/>
              <a:t>Attacks Detected</a:t>
            </a:r>
            <a:endParaRPr lang="en-US" dirty="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stacked"/>
        <c:varyColors val="0"/>
        <c:ser>
          <c:idx val="0"/>
          <c:order val="0"/>
          <c:tx>
            <c:strRef>
              <c:f>Sheet1!$E$34</c:f>
              <c:strCache>
                <c:ptCount val="1"/>
                <c:pt idx="0">
                  <c:v>DoS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Sheet1!$D$35:$D$44</c:f>
              <c:numCache>
                <c:formatCode>mmm\-yy</c:formatCode>
                <c:ptCount val="10"/>
                <c:pt idx="0">
                  <c:v>42095</c:v>
                </c:pt>
                <c:pt idx="1">
                  <c:v>42125</c:v>
                </c:pt>
                <c:pt idx="2">
                  <c:v>42156</c:v>
                </c:pt>
                <c:pt idx="3">
                  <c:v>42186</c:v>
                </c:pt>
                <c:pt idx="4">
                  <c:v>42217</c:v>
                </c:pt>
                <c:pt idx="5">
                  <c:v>42248</c:v>
                </c:pt>
                <c:pt idx="6">
                  <c:v>42278</c:v>
                </c:pt>
                <c:pt idx="7">
                  <c:v>42309</c:v>
                </c:pt>
                <c:pt idx="8">
                  <c:v>42339</c:v>
                </c:pt>
                <c:pt idx="9">
                  <c:v>42370</c:v>
                </c:pt>
              </c:numCache>
            </c:numRef>
          </c:cat>
          <c:val>
            <c:numRef>
              <c:f>Sheet1!$E$35:$E$44</c:f>
              <c:numCache>
                <c:formatCode>General</c:formatCode>
                <c:ptCount val="10"/>
                <c:pt idx="0">
                  <c:v>81</c:v>
                </c:pt>
                <c:pt idx="1">
                  <c:v>183</c:v>
                </c:pt>
                <c:pt idx="2">
                  <c:v>641</c:v>
                </c:pt>
                <c:pt idx="3">
                  <c:v>509</c:v>
                </c:pt>
                <c:pt idx="4">
                  <c:v>143</c:v>
                </c:pt>
                <c:pt idx="5" formatCode="#,##0">
                  <c:v>1877</c:v>
                </c:pt>
                <c:pt idx="6" formatCode="#,##0">
                  <c:v>4862</c:v>
                </c:pt>
                <c:pt idx="7" formatCode="#,##0">
                  <c:v>4723</c:v>
                </c:pt>
                <c:pt idx="8" formatCode="#,##0">
                  <c:v>4184</c:v>
                </c:pt>
                <c:pt idx="9" formatCode="#,##0">
                  <c:v>4116</c:v>
                </c:pt>
              </c:numCache>
            </c:numRef>
          </c:val>
        </c:ser>
        <c:dLbls>
          <c:dLblPos val="ctr"/>
          <c:showLegendKey val="0"/>
          <c:showVal val="1"/>
          <c:showCatName val="0"/>
          <c:showSerName val="0"/>
          <c:showPercent val="0"/>
          <c:showBubbleSize val="0"/>
        </c:dLbls>
        <c:gapWidth val="150"/>
        <c:overlap val="100"/>
        <c:axId val="198297232"/>
        <c:axId val="198297624"/>
      </c:barChart>
      <c:dateAx>
        <c:axId val="198297232"/>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GB"/>
                  <a:t>April</a:t>
                </a:r>
                <a:r>
                  <a:rPr lang="en-GB" baseline="0"/>
                  <a:t> 2015 - October 2015</a:t>
                </a:r>
              </a:p>
            </c:rich>
          </c:tx>
          <c:layout>
            <c:manualLayout>
              <c:xMode val="edge"/>
              <c:yMode val="edge"/>
              <c:x val="0.40058902012248476"/>
              <c:y val="0.8982174103237095"/>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mmm\-yy"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98297624"/>
        <c:crosses val="autoZero"/>
        <c:auto val="1"/>
        <c:lblOffset val="100"/>
        <c:baseTimeUnit val="months"/>
      </c:dateAx>
      <c:valAx>
        <c:axId val="198297624"/>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r>
                  <a:rPr lang="en-GB"/>
                  <a:t>No of Attacks</a:t>
                </a:r>
                <a:r>
                  <a:rPr lang="en-GB" baseline="0"/>
                  <a:t> per Month</a:t>
                </a:r>
                <a:endParaRPr lang="en-GB"/>
              </a:p>
            </c:rich>
          </c:tx>
          <c:layout>
            <c:manualLayout>
              <c:xMode val="edge"/>
              <c:yMode val="edge"/>
              <c:x val="2.7777777777777776E-2"/>
              <c:y val="0.20216863517060368"/>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198297232"/>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dirty="0" smtClean="0"/>
              <a:t>Peering Type</a:t>
            </a:r>
            <a:r>
              <a:rPr lang="en-GB" baseline="0" dirty="0" smtClean="0"/>
              <a:t> Breakdown</a:t>
            </a:r>
            <a:endParaRPr lang="en-GB" dirty="0"/>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dPt>
          <c:dPt>
            <c:idx val="1"/>
            <c:bubble3D val="0"/>
            <c:spPr>
              <a:solidFill>
                <a:schemeClr val="accent2"/>
              </a:solidFill>
              <a:ln>
                <a:noFill/>
              </a:ln>
              <a:effectLst>
                <a:outerShdw blurRad="254000" sx="102000" sy="102000" algn="ctr" rotWithShape="0">
                  <a:prstClr val="black">
                    <a:alpha val="20000"/>
                  </a:prstClr>
                </a:outerShdw>
              </a:effectLst>
            </c:spPr>
          </c:dPt>
          <c:dPt>
            <c:idx val="2"/>
            <c:bubble3D val="0"/>
            <c:spPr>
              <a:solidFill>
                <a:schemeClr val="accent3"/>
              </a:solidFill>
              <a:ln>
                <a:noFill/>
              </a:ln>
              <a:effectLst>
                <a:outerShdw blurRad="254000" sx="102000" sy="102000" algn="ctr" rotWithShape="0">
                  <a:prstClr val="black">
                    <a:alpha val="20000"/>
                  </a:prstClr>
                </a:outerShdw>
              </a:effectLst>
            </c:spPr>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Sheet1!$Y$20:$AA$20</c:f>
              <c:strCache>
                <c:ptCount val="3"/>
                <c:pt idx="0">
                  <c:v>NRENs</c:v>
                </c:pt>
                <c:pt idx="1">
                  <c:v>Interconnects</c:v>
                </c:pt>
                <c:pt idx="2">
                  <c:v>GÉANT</c:v>
                </c:pt>
              </c:strCache>
            </c:strRef>
          </c:cat>
          <c:val>
            <c:numRef>
              <c:f>Sheet1!$Y$21:$AA$21</c:f>
              <c:numCache>
                <c:formatCode>General</c:formatCode>
                <c:ptCount val="3"/>
                <c:pt idx="0">
                  <c:v>12475</c:v>
                </c:pt>
                <c:pt idx="1">
                  <c:v>7517</c:v>
                </c:pt>
                <c:pt idx="2">
                  <c:v>1535</c:v>
                </c:pt>
              </c:numCache>
            </c:numRef>
          </c:val>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13/03/2016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F04DE1A-0294-47DF-B2B3-962C02A0AAD2}" type="slidenum">
              <a:rPr lang="en-GB" sz="1200" smtClean="0">
                <a:latin typeface="Arial" panose="020B0604020202020204" pitchFamily="34" charset="0"/>
              </a:rPr>
              <a:pPr/>
              <a:t>2</a:t>
            </a:fld>
            <a:endParaRPr lang="en-GB" sz="1200" smtClean="0">
              <a:latin typeface="Arial" panose="020B0604020202020204" pitchFamily="34"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3498330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B912C42-A6B4-4C5D-9F87-0E5D234C1944}" type="slidenum">
              <a:rPr lang="en-GB" sz="1200" smtClean="0">
                <a:latin typeface="Arial" panose="020B0604020202020204" pitchFamily="34" charset="0"/>
              </a:rPr>
              <a:pPr/>
              <a:t>4</a:t>
            </a:fld>
            <a:endParaRPr lang="en-GB" sz="1200" smtClean="0">
              <a:latin typeface="Arial" panose="020B0604020202020204" pitchFamily="34"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54394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Or to just disconnect the cable</a:t>
            </a:r>
          </a:p>
          <a:p>
            <a:r>
              <a:rPr lang="en-GB" dirty="0" smtClean="0"/>
              <a:t>Firewall filters might be just rate-limiting packets, or be more granular and</a:t>
            </a:r>
            <a:r>
              <a:rPr lang="en-GB" baseline="0" dirty="0" smtClean="0"/>
              <a:t> against ports and </a:t>
            </a:r>
            <a:r>
              <a:rPr lang="en-GB" baseline="0" dirty="0" err="1" smtClean="0"/>
              <a:t>src</a:t>
            </a:r>
            <a:r>
              <a:rPr lang="en-GB" baseline="0" dirty="0" smtClean="0"/>
              <a:t> and </a:t>
            </a:r>
            <a:r>
              <a:rPr lang="en-GB" baseline="0" dirty="0" err="1" smtClean="0"/>
              <a:t>dst</a:t>
            </a:r>
            <a:r>
              <a:rPr lang="en-GB" baseline="0" dirty="0" smtClean="0"/>
              <a:t> </a:t>
            </a:r>
            <a:r>
              <a:rPr lang="en-GB" baseline="0" dirty="0" err="1" smtClean="0"/>
              <a:t>Ips</a:t>
            </a:r>
            <a:endParaRPr lang="en-GB" baseline="0" dirty="0" smtClean="0"/>
          </a:p>
          <a:p>
            <a:r>
              <a:rPr lang="en-GB" baseline="0" dirty="0" smtClean="0"/>
              <a:t>All firewall filters, would require some CLI configuration, making it difficult to track work, open close tickets. </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5</a:t>
            </a:fld>
            <a:endParaRPr lang="en-GB"/>
          </a:p>
        </p:txBody>
      </p:sp>
    </p:spTree>
    <p:extLst>
      <p:ext uri="{BB962C8B-B14F-4D97-AF65-F5344CB8AC3E}">
        <p14:creationId xmlns:p14="http://schemas.microsoft.com/office/powerpoint/2010/main" val="78046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217967E-1F62-4267-8341-4604E0DA0D4A}" type="slidenum">
              <a:rPr lang="en-US" smtClean="0"/>
              <a:pPr>
                <a:defRPr/>
              </a:pPr>
              <a:t>6</a:t>
            </a:fld>
            <a:endParaRPr lang="en-US" dirty="0"/>
          </a:p>
        </p:txBody>
      </p:sp>
    </p:spTree>
    <p:extLst>
      <p:ext uri="{BB962C8B-B14F-4D97-AF65-F5344CB8AC3E}">
        <p14:creationId xmlns:p14="http://schemas.microsoft.com/office/powerpoint/2010/main" val="41911875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Why </a:t>
            </a:r>
            <a:r>
              <a:rPr lang="en-GB" dirty="0" err="1" smtClean="0"/>
              <a:t>FlowSpec</a:t>
            </a:r>
            <a:r>
              <a:rPr lang="en-GB" dirty="0" smtClean="0"/>
              <a:t>?</a:t>
            </a:r>
          </a:p>
          <a:p>
            <a:endParaRPr lang="en-GB" dirty="0" smtClean="0"/>
          </a:p>
          <a:p>
            <a:r>
              <a:rPr lang="en-GB" dirty="0" smtClean="0"/>
              <a:t>Speed - No need to spend time on finding the peer where the traffic enters the network, find the correct filter, and then visiting each filter on different routers, </a:t>
            </a:r>
            <a:r>
              <a:rPr lang="en-GB" dirty="0" err="1" smtClean="0"/>
              <a:t>flowspec</a:t>
            </a:r>
            <a:r>
              <a:rPr lang="en-GB" dirty="0" smtClean="0"/>
              <a:t> propagates itself within seconds via a BGP update</a:t>
            </a:r>
          </a:p>
          <a:p>
            <a:r>
              <a:rPr lang="en-GB" dirty="0" smtClean="0"/>
              <a:t>Efficiency - Blocking the traffic as close to the source, at the borders of GEANT</a:t>
            </a:r>
          </a:p>
          <a:p>
            <a:r>
              <a:rPr lang="en-GB" dirty="0" smtClean="0"/>
              <a:t>Effectiveness - Filters are installed on the inetflow.0 table, blocking all BGP IPv4 traffic, at the PFE level</a:t>
            </a:r>
          </a:p>
          <a:p>
            <a:endParaRPr lang="en-GB" dirty="0" smtClean="0"/>
          </a:p>
          <a:p>
            <a:r>
              <a:rPr lang="en-GB" dirty="0" smtClean="0"/>
              <a:t>Why FoD?</a:t>
            </a:r>
          </a:p>
          <a:p>
            <a:endParaRPr lang="en-GB" dirty="0" smtClean="0"/>
          </a:p>
          <a:p>
            <a:r>
              <a:rPr lang="en-GB" dirty="0" smtClean="0"/>
              <a:t>Value add tool part of the </a:t>
            </a:r>
            <a:r>
              <a:rPr lang="en-GB" dirty="0" err="1" smtClean="0"/>
              <a:t>NSHaRP</a:t>
            </a:r>
            <a:r>
              <a:rPr lang="en-GB" dirty="0" smtClean="0"/>
              <a:t> service. NREN's are not anymore restricted on the process of opening tickets with us to block traffic affecting them</a:t>
            </a:r>
          </a:p>
          <a:p>
            <a:r>
              <a:rPr lang="en-GB" dirty="0" smtClean="0"/>
              <a:t>Easier audit of </a:t>
            </a:r>
            <a:r>
              <a:rPr lang="en-GB" dirty="0" err="1" smtClean="0"/>
              <a:t>flowspec</a:t>
            </a:r>
            <a:r>
              <a:rPr lang="en-GB" dirty="0" smtClean="0"/>
              <a:t> filters - search box finds rules based on a number of attributes</a:t>
            </a:r>
          </a:p>
          <a:p>
            <a:r>
              <a:rPr lang="en-GB" dirty="0" smtClean="0"/>
              <a:t>Easier removal - Filters have auto-expire on FoD, which makes sure that the </a:t>
            </a:r>
            <a:r>
              <a:rPr lang="en-GB" dirty="0" err="1" smtClean="0"/>
              <a:t>flowspec</a:t>
            </a:r>
            <a:r>
              <a:rPr lang="en-GB" dirty="0" smtClean="0"/>
              <a:t> table won't be 1000 lines after years of usage</a:t>
            </a:r>
          </a:p>
          <a:p>
            <a:r>
              <a:rPr lang="en-GB" dirty="0" smtClean="0"/>
              <a:t>Cleaner filters without "temp" terms that piled up after years of operation</a:t>
            </a:r>
          </a:p>
          <a:p>
            <a:r>
              <a:rPr lang="en-GB" dirty="0" smtClean="0"/>
              <a:t>In the future, reporting will be supported too</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8</a:t>
            </a:fld>
            <a:endParaRPr lang="en-GB"/>
          </a:p>
        </p:txBody>
      </p:sp>
    </p:spTree>
    <p:extLst>
      <p:ext uri="{BB962C8B-B14F-4D97-AF65-F5344CB8AC3E}">
        <p14:creationId xmlns:p14="http://schemas.microsoft.com/office/powerpoint/2010/main" val="1808600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DF659E5E-933D-4D3E-A8E5-A5B36EF9BA4E}" type="slidenum">
              <a:rPr lang="en-GB" sz="1200" smtClean="0">
                <a:latin typeface="Arial" panose="020B0604020202020204" pitchFamily="34" charset="0"/>
              </a:rPr>
              <a:pPr/>
              <a:t>10</a:t>
            </a:fld>
            <a:endParaRPr lang="en-GB" sz="1200" smtClean="0">
              <a:latin typeface="Arial" panose="020B0604020202020204" pitchFamily="34"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panose="020B0604020202020204" pitchFamily="34" charset="0"/>
            </a:endParaRPr>
          </a:p>
        </p:txBody>
      </p:sp>
    </p:spTree>
    <p:extLst>
      <p:ext uri="{BB962C8B-B14F-4D97-AF65-F5344CB8AC3E}">
        <p14:creationId xmlns:p14="http://schemas.microsoft.com/office/powerpoint/2010/main" val="3209417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10EE213-8F0E-498B-818E-025F5CC4A62E}" type="slidenum">
              <a:rPr lang="en-GB" sz="1200" smtClean="0">
                <a:latin typeface="Arial" panose="020B0604020202020204" pitchFamily="34" charset="0"/>
              </a:rPr>
              <a:pPr/>
              <a:t>11</a:t>
            </a:fld>
            <a:endParaRPr lang="en-GB" sz="1200" smtClean="0">
              <a:latin typeface="Arial" panose="020B0604020202020204" pitchFamily="34"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anose="020B0604020202020204" pitchFamily="34" charset="0"/>
            </a:endParaRPr>
          </a:p>
        </p:txBody>
      </p:sp>
    </p:spTree>
    <p:extLst>
      <p:ext uri="{BB962C8B-B14F-4D97-AF65-F5344CB8AC3E}">
        <p14:creationId xmlns:p14="http://schemas.microsoft.com/office/powerpoint/2010/main" val="418730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smtClean="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smtClean="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smtClean="0">
                <a:solidFill>
                  <a:srgbClr val="003F5D"/>
                </a:solidFill>
              </a:rPr>
              <a:t>This template is a dual purpose template for use both to</a:t>
            </a:r>
            <a:r>
              <a:rPr lang="en-GB" sz="1400" baseline="0" dirty="0" smtClean="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smtClean="0">
                <a:solidFill>
                  <a:srgbClr val="003F5D"/>
                </a:solidFill>
              </a:rPr>
              <a:t>Because of this there are two end slide versions: </a:t>
            </a:r>
          </a:p>
          <a:p>
            <a:pPr marL="557213" lvl="1" indent="-214313">
              <a:buFont typeface="Arial" panose="020B0604020202020204" pitchFamily="34" charset="0"/>
              <a:buChar char="•"/>
            </a:pPr>
            <a:r>
              <a:rPr lang="en-GB" sz="1400" baseline="0" dirty="0" smtClean="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smtClean="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smtClean="0">
                <a:solidFill>
                  <a:srgbClr val="003F5D"/>
                </a:solidFill>
              </a:rPr>
              <a:t>All slide packs MUST include the correct end slide. </a:t>
            </a:r>
            <a:r>
              <a:rPr lang="en-GB" sz="1400" b="0" baseline="0" dirty="0" smtClean="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smtClean="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smtClean="0">
                <a:solidFill>
                  <a:srgbClr val="003F5D"/>
                </a:solidFill>
              </a:rPr>
              <a:t>Font is Calibri and will auto-size. Avoid using a font size less than 18pt.  Main font colour is Teal, </a:t>
            </a:r>
            <a:r>
              <a:rPr lang="en-GB" sz="1400" baseline="0" dirty="0" smtClean="0">
                <a:solidFill>
                  <a:srgbClr val="ED1556"/>
                </a:solidFill>
              </a:rPr>
              <a:t>Subtitle colour is Crimson and should be used sparingly. </a:t>
            </a:r>
            <a:r>
              <a:rPr lang="en-GB" sz="1400" baseline="0" dirty="0" smtClean="0">
                <a:solidFill>
                  <a:srgbClr val="003F5D"/>
                </a:solidFill>
              </a:rPr>
              <a:t>If the colours are not shown in PowerPoint use the </a:t>
            </a:r>
            <a:r>
              <a:rPr lang="en-GB" sz="1400" baseline="0" dirty="0" err="1" smtClean="0">
                <a:solidFill>
                  <a:srgbClr val="003F5D"/>
                </a:solidFill>
              </a:rPr>
              <a:t>eyedrop</a:t>
            </a:r>
            <a:r>
              <a:rPr lang="en-GB" sz="1400" baseline="0" dirty="0" smtClean="0">
                <a:solidFill>
                  <a:srgbClr val="003F5D"/>
                </a:solidFill>
              </a:rPr>
              <a:t> colour picker to select the correct colour from these samples</a:t>
            </a: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003F5D"/>
              </a:solidFill>
            </a:endParaRPr>
          </a:p>
          <a:p>
            <a:pPr marL="342900" lvl="1" indent="0">
              <a:buFont typeface="Arial" panose="020B0604020202020204" pitchFamily="34" charset="0"/>
              <a:buNone/>
            </a:pPr>
            <a:r>
              <a:rPr lang="en-GB" sz="1400" baseline="0" dirty="0" smtClean="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sp>
        <p:nvSpPr>
          <p:cNvPr id="30" name="TextBox 29"/>
          <p:cNvSpPr txBox="1"/>
          <p:nvPr userDrawn="1"/>
        </p:nvSpPr>
        <p:spPr>
          <a:xfrm>
            <a:off x="1588712" y="4651382"/>
            <a:ext cx="5886548" cy="276999"/>
          </a:xfrm>
          <a:prstGeom prst="rect">
            <a:avLst/>
          </a:prstGeom>
          <a:noFill/>
        </p:spPr>
        <p:txBody>
          <a:bodyPr wrap="none" rtlCol="0">
            <a:spAutoFit/>
          </a:bodyPr>
          <a:lstStyle/>
          <a:p>
            <a:pPr algn="l"/>
            <a:r>
              <a:rPr lang="en-GB" sz="600" kern="1200" dirty="0" smtClean="0">
                <a:solidFill>
                  <a:schemeClr val="bg1"/>
                </a:solidFill>
                <a:effectLst/>
                <a:latin typeface="+mn-lt"/>
                <a:ea typeface="+mn-ea"/>
                <a:cs typeface="+mn-cs"/>
              </a:rPr>
              <a:t>© GEANT Limited on behalf of the GN4 Phase 1 project (GN4-1).</a:t>
            </a:r>
          </a:p>
          <a:p>
            <a:pPr algn="l"/>
            <a:r>
              <a:rPr lang="en-GB" sz="6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smtClean="0">
                <a:solidFill>
                  <a:srgbClr val="003F5E"/>
                </a:solidFill>
              </a:rPr>
              <a:t>Networks </a:t>
            </a:r>
            <a:r>
              <a:rPr lang="en-GB" sz="750" baseline="0" dirty="0" smtClean="0">
                <a:solidFill>
                  <a:srgbClr val="003F5E"/>
                </a:solidFill>
              </a:rPr>
              <a:t>∙ Services ∙ People           </a:t>
            </a:r>
            <a:r>
              <a:rPr lang="en-GB" sz="750" b="0" i="1" dirty="0" smtClean="0">
                <a:solidFill>
                  <a:srgbClr val="004361"/>
                </a:solidFill>
              </a:rPr>
              <a:t>www.geant.org</a:t>
            </a:r>
          </a:p>
          <a:p>
            <a:r>
              <a:rPr lang="en-GB" sz="750" baseline="0" dirty="0" smtClean="0">
                <a:solidFill>
                  <a:srgbClr val="003F5E"/>
                </a:solidFill>
              </a:rPr>
              <a:t> </a:t>
            </a:r>
            <a:endParaRPr lang="en-GB" sz="750" dirty="0">
              <a:solidFill>
                <a:srgbClr val="003F5E"/>
              </a:solidFill>
            </a:endParaRPr>
          </a:p>
        </p:txBody>
      </p:sp>
      <p:pic>
        <p:nvPicPr>
          <p:cNvPr id="11" name="Picture 1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fod.geant.net/"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fod.geant.net/"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emf"/></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security@geant.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security@geant.net"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fontScale="85000" lnSpcReduction="10000"/>
          </a:bodyPr>
          <a:lstStyle/>
          <a:p>
            <a:r>
              <a:rPr lang="en-GB" dirty="0" smtClean="0"/>
              <a:t>GEANT Information &amp; Infrastructure Security Team</a:t>
            </a:r>
            <a:endParaRPr lang="en-GB" dirty="0"/>
          </a:p>
        </p:txBody>
      </p:sp>
      <p:sp>
        <p:nvSpPr>
          <p:cNvPr id="3" name="Text Placeholder 2"/>
          <p:cNvSpPr>
            <a:spLocks noGrp="1"/>
          </p:cNvSpPr>
          <p:nvPr>
            <p:ph type="body" sz="quarter" idx="12"/>
          </p:nvPr>
        </p:nvSpPr>
        <p:spPr/>
        <p:txBody>
          <a:bodyPr/>
          <a:lstStyle/>
          <a:p>
            <a:r>
              <a:rPr lang="en-GB" dirty="0" smtClean="0"/>
              <a:t>SA3-T1 Meeting</a:t>
            </a:r>
            <a:endParaRPr lang="en-GB" dirty="0"/>
          </a:p>
        </p:txBody>
      </p:sp>
      <p:sp>
        <p:nvSpPr>
          <p:cNvPr id="4" name="Text Placeholder 3"/>
          <p:cNvSpPr>
            <a:spLocks noGrp="1"/>
          </p:cNvSpPr>
          <p:nvPr>
            <p:ph type="body" sz="quarter" idx="17"/>
          </p:nvPr>
        </p:nvSpPr>
        <p:spPr/>
        <p:txBody>
          <a:bodyPr/>
          <a:lstStyle/>
          <a:p>
            <a:r>
              <a:rPr lang="en-GB" sz="2000" dirty="0" smtClean="0"/>
              <a:t>Introduction</a:t>
            </a:r>
            <a:endParaRPr lang="en-GB" dirty="0"/>
          </a:p>
        </p:txBody>
      </p:sp>
      <p:sp>
        <p:nvSpPr>
          <p:cNvPr id="5" name="Text Placeholder 4"/>
          <p:cNvSpPr>
            <a:spLocks noGrp="1"/>
          </p:cNvSpPr>
          <p:nvPr>
            <p:ph type="body" sz="quarter" idx="14"/>
          </p:nvPr>
        </p:nvSpPr>
        <p:spPr>
          <a:xfrm>
            <a:off x="697644" y="998621"/>
            <a:ext cx="4002372" cy="354932"/>
          </a:xfrm>
        </p:spPr>
        <p:txBody>
          <a:bodyPr/>
          <a:lstStyle/>
          <a:p>
            <a:r>
              <a:rPr lang="en-GB" dirty="0"/>
              <a:t>Firewall on </a:t>
            </a:r>
            <a:r>
              <a:rPr lang="en-GB" dirty="0" smtClean="0"/>
              <a:t>Demand</a:t>
            </a:r>
            <a:endParaRPr lang="en-GB" dirty="0"/>
          </a:p>
        </p:txBody>
      </p:sp>
      <p:sp>
        <p:nvSpPr>
          <p:cNvPr id="6" name="Text Placeholder 5"/>
          <p:cNvSpPr>
            <a:spLocks noGrp="1"/>
          </p:cNvSpPr>
          <p:nvPr>
            <p:ph type="body" sz="quarter" idx="18"/>
          </p:nvPr>
        </p:nvSpPr>
        <p:spPr/>
        <p:txBody>
          <a:bodyPr/>
          <a:lstStyle/>
          <a:p>
            <a:r>
              <a:rPr lang="en-GB" dirty="0" smtClean="0"/>
              <a:t>Vienna March 7</a:t>
            </a:r>
            <a:r>
              <a:rPr lang="en-GB" baseline="30000" dirty="0" smtClean="0"/>
              <a:t>th</a:t>
            </a:r>
            <a:r>
              <a:rPr lang="en-GB" dirty="0" smtClean="0"/>
              <a:t>  2016</a:t>
            </a:r>
            <a:endParaRPr lang="en-GB" dirty="0"/>
          </a:p>
        </p:txBody>
      </p:sp>
      <p:sp>
        <p:nvSpPr>
          <p:cNvPr id="7" name="Text Placeholder 6"/>
          <p:cNvSpPr>
            <a:spLocks noGrp="1"/>
          </p:cNvSpPr>
          <p:nvPr>
            <p:ph type="body" sz="quarter" idx="19"/>
          </p:nvPr>
        </p:nvSpPr>
        <p:spPr/>
        <p:txBody>
          <a:bodyPr>
            <a:normAutofit fontScale="92500" lnSpcReduction="20000"/>
          </a:bodyPr>
          <a:lstStyle/>
          <a:p>
            <a:r>
              <a:rPr lang="en-GB" dirty="0" smtClean="0"/>
              <a:t>Evangelos Spatharas</a:t>
            </a:r>
            <a:endParaRPr lang="en-GB" dirty="0"/>
          </a:p>
        </p:txBody>
      </p:sp>
      <p:sp>
        <p:nvSpPr>
          <p:cNvPr id="8" name="Text Placeholder 7"/>
          <p:cNvSpPr>
            <a:spLocks noGrp="1"/>
          </p:cNvSpPr>
          <p:nvPr>
            <p:ph type="body" sz="quarter" idx="20"/>
          </p:nvPr>
        </p:nvSpPr>
        <p:spPr/>
        <p:txBody>
          <a:bodyPr>
            <a:normAutofit fontScale="92500" lnSpcReduction="20000"/>
          </a:bodyPr>
          <a:lstStyle/>
          <a:p>
            <a:r>
              <a:rPr lang="en-GB" dirty="0" smtClean="0"/>
              <a:t>Security Engineer</a:t>
            </a:r>
            <a:endParaRPr lang="en-GB" dirty="0"/>
          </a:p>
        </p:txBody>
      </p:sp>
      <p:sp>
        <p:nvSpPr>
          <p:cNvPr id="9" name="Text Placeholder 8"/>
          <p:cNvSpPr>
            <a:spLocks noGrp="1"/>
          </p:cNvSpPr>
          <p:nvPr>
            <p:ph type="body" sz="quarter" idx="21"/>
          </p:nvPr>
        </p:nvSpPr>
        <p:spPr/>
        <p:txBody>
          <a:bodyPr>
            <a:normAutofit fontScale="70000" lnSpcReduction="20000"/>
          </a:bodyPr>
          <a:lstStyle/>
          <a:p>
            <a:endParaRPr lang="en-GB"/>
          </a:p>
        </p:txBody>
      </p:sp>
    </p:spTree>
    <p:extLst>
      <p:ext uri="{BB962C8B-B14F-4D97-AF65-F5344CB8AC3E}">
        <p14:creationId xmlns:p14="http://schemas.microsoft.com/office/powerpoint/2010/main" val="1722456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dirty="0" smtClean="0"/>
              <a:t/>
            </a:r>
            <a:br>
              <a:rPr lang="en-GB" dirty="0" smtClean="0"/>
            </a:br>
            <a:r>
              <a:rPr lang="en-GB" dirty="0" smtClean="0"/>
              <a:t>What you CAN do with </a:t>
            </a:r>
            <a:r>
              <a:rPr lang="en-GB" dirty="0" err="1" smtClean="0"/>
              <a:t>FoD</a:t>
            </a:r>
            <a:endParaRPr lang="en-GB" dirty="0" smtClean="0"/>
          </a:p>
        </p:txBody>
      </p:sp>
      <p:sp>
        <p:nvSpPr>
          <p:cNvPr id="16" name="TextBox 15"/>
          <p:cNvSpPr txBox="1"/>
          <p:nvPr/>
        </p:nvSpPr>
        <p:spPr>
          <a:xfrm>
            <a:off x="260328" y="1384686"/>
            <a:ext cx="8098812" cy="1910203"/>
          </a:xfrm>
          <a:prstGeom prst="rect">
            <a:avLst/>
          </a:prstGeom>
          <a:noFill/>
        </p:spPr>
        <p:txBody>
          <a:bodyPr wrap="square" rtlCol="0">
            <a:spAutoFit/>
          </a:bodyPr>
          <a:lstStyle/>
          <a:p>
            <a:pPr marL="214313" indent="-214313">
              <a:buFont typeface="Arial" panose="020B0604020202020204" pitchFamily="34" charset="0"/>
              <a:buChar char="•"/>
            </a:pPr>
            <a:r>
              <a:rPr lang="en-GB" sz="1200" dirty="0"/>
              <a:t>Propagate </a:t>
            </a:r>
            <a:r>
              <a:rPr lang="en-GB" sz="1200" dirty="0" err="1"/>
              <a:t>flowspec</a:t>
            </a:r>
            <a:r>
              <a:rPr lang="en-GB" sz="1200" dirty="0"/>
              <a:t> filters across </a:t>
            </a:r>
            <a:r>
              <a:rPr lang="en-GB" sz="1200" dirty="0" smtClean="0"/>
              <a:t>GÉANT network</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a:t>Filters CAN have DST address from YOUR administrative IP </a:t>
            </a:r>
            <a:r>
              <a:rPr lang="en-GB" sz="1200" dirty="0" smtClean="0"/>
              <a:t>space</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a:t>Submit as many filters as you </a:t>
            </a:r>
            <a:r>
              <a:rPr lang="en-GB" sz="1200" dirty="0" smtClean="0"/>
              <a:t>want (</a:t>
            </a:r>
            <a:r>
              <a:rPr lang="en-GB" sz="1200" b="1" dirty="0" smtClean="0">
                <a:solidFill>
                  <a:srgbClr val="FF0000"/>
                </a:solidFill>
              </a:rPr>
              <a:t>TBC</a:t>
            </a:r>
            <a:r>
              <a:rPr lang="en-GB" sz="1200" dirty="0" smtClean="0"/>
              <a:t>)</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a:t>Have an e-mail sent to </a:t>
            </a:r>
            <a:r>
              <a:rPr lang="en-GB" sz="1200" dirty="0" smtClean="0"/>
              <a:t>yourself </a:t>
            </a:r>
            <a:r>
              <a:rPr lang="en-GB" sz="1200" dirty="0"/>
              <a:t>or ticketing system for tracking after rule </a:t>
            </a:r>
            <a:r>
              <a:rPr lang="en-GB" sz="1200" dirty="0" smtClean="0"/>
              <a:t>submission/edit/withdrawn</a:t>
            </a:r>
          </a:p>
          <a:p>
            <a:pPr marL="214313" indent="-214313">
              <a:buFont typeface="Arial" panose="020B0604020202020204" pitchFamily="34" charset="0"/>
              <a:buChar char="•"/>
            </a:pPr>
            <a:endParaRPr lang="en-GB" sz="1200" dirty="0"/>
          </a:p>
          <a:p>
            <a:pPr marL="214313" indent="-214313">
              <a:buFont typeface="Arial" panose="020B0604020202020204" pitchFamily="34" charset="0"/>
              <a:buChar char="•"/>
            </a:pPr>
            <a:r>
              <a:rPr lang="en-GB" sz="1200" dirty="0"/>
              <a:t>See all rules </a:t>
            </a:r>
            <a:r>
              <a:rPr lang="en-GB" sz="1200" dirty="0" smtClean="0"/>
              <a:t>submitted </a:t>
            </a:r>
            <a:r>
              <a:rPr lang="en-GB" sz="1200" dirty="0"/>
              <a:t>by you or your </a:t>
            </a:r>
            <a:r>
              <a:rPr lang="en-GB" sz="1200" dirty="0" smtClean="0"/>
              <a:t>colleagues by state (active/deactivated) from past to the most current</a:t>
            </a:r>
            <a:endParaRPr lang="en-GB" sz="1200" dirty="0"/>
          </a:p>
          <a:p>
            <a:endParaRPr lang="en-GB" sz="1013" dirty="0"/>
          </a:p>
        </p:txBody>
      </p:sp>
    </p:spTree>
    <p:extLst>
      <p:ext uri="{BB962C8B-B14F-4D97-AF65-F5344CB8AC3E}">
        <p14:creationId xmlns:p14="http://schemas.microsoft.com/office/powerpoint/2010/main" val="2219299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dirty="0" smtClean="0"/>
              <a:t/>
            </a:r>
            <a:br>
              <a:rPr lang="en-GB" dirty="0" smtClean="0"/>
            </a:br>
            <a:r>
              <a:rPr lang="en-GB" dirty="0" smtClean="0"/>
              <a:t>What you CANNOT do with </a:t>
            </a:r>
            <a:r>
              <a:rPr lang="en-GB" dirty="0" err="1" smtClean="0"/>
              <a:t>FoD</a:t>
            </a:r>
            <a:endParaRPr lang="en-GB" dirty="0" smtClean="0"/>
          </a:p>
        </p:txBody>
      </p:sp>
      <p:sp>
        <p:nvSpPr>
          <p:cNvPr id="2" name="TextBox 1"/>
          <p:cNvSpPr txBox="1"/>
          <p:nvPr/>
        </p:nvSpPr>
        <p:spPr>
          <a:xfrm>
            <a:off x="171943" y="1729015"/>
            <a:ext cx="6175517" cy="1015663"/>
          </a:xfrm>
          <a:prstGeom prst="rect">
            <a:avLst/>
          </a:prstGeom>
          <a:noFill/>
        </p:spPr>
        <p:txBody>
          <a:bodyPr wrap="square" rtlCol="0">
            <a:spAutoFit/>
          </a:bodyPr>
          <a:lstStyle/>
          <a:p>
            <a:pPr marL="214313" indent="-216000">
              <a:buFont typeface="Arial" panose="020B0604020202020204" pitchFamily="34" charset="0"/>
              <a:buChar char="•"/>
            </a:pPr>
            <a:r>
              <a:rPr lang="en-GB" sz="1200" dirty="0"/>
              <a:t>Propagate IPv6 filters </a:t>
            </a:r>
            <a:r>
              <a:rPr lang="en-GB" sz="1200" dirty="0" smtClean="0"/>
              <a:t>(</a:t>
            </a:r>
            <a:r>
              <a:rPr lang="en-GB" sz="1200" dirty="0" smtClean="0">
                <a:solidFill>
                  <a:srgbClr val="FF0000"/>
                </a:solidFill>
              </a:rPr>
              <a:t>TBC</a:t>
            </a:r>
            <a:r>
              <a:rPr lang="en-GB" sz="1200" dirty="0" smtClean="0"/>
              <a:t>)</a:t>
            </a:r>
          </a:p>
          <a:p>
            <a:pPr marL="214313" indent="-216000">
              <a:buFont typeface="Arial" panose="020B0604020202020204" pitchFamily="34" charset="0"/>
              <a:buChar char="•"/>
            </a:pPr>
            <a:endParaRPr lang="en-GB" sz="1200" dirty="0"/>
          </a:p>
          <a:p>
            <a:pPr marL="214313" indent="-216000">
              <a:buFont typeface="Arial" panose="020B0604020202020204" pitchFamily="34" charset="0"/>
              <a:buChar char="•"/>
            </a:pPr>
            <a:r>
              <a:rPr lang="en-GB" sz="1200" dirty="0" smtClean="0"/>
              <a:t>Propagate </a:t>
            </a:r>
            <a:r>
              <a:rPr lang="en-GB" sz="1200" dirty="0"/>
              <a:t>a filter with a DST subnet </a:t>
            </a:r>
            <a:r>
              <a:rPr lang="en-GB" sz="1200" dirty="0" smtClean="0"/>
              <a:t>bigger than </a:t>
            </a:r>
            <a:r>
              <a:rPr lang="en-GB" sz="1200" dirty="0"/>
              <a:t>/</a:t>
            </a:r>
            <a:r>
              <a:rPr lang="en-GB" sz="1200" dirty="0" smtClean="0"/>
              <a:t>29</a:t>
            </a:r>
          </a:p>
          <a:p>
            <a:pPr marL="214313" indent="-216000">
              <a:buFont typeface="Arial" panose="020B0604020202020204" pitchFamily="34" charset="0"/>
              <a:buChar char="•"/>
            </a:pPr>
            <a:endParaRPr lang="en-GB" sz="1200" dirty="0" smtClean="0"/>
          </a:p>
          <a:p>
            <a:pPr marL="214313" indent="-216000">
              <a:buFont typeface="Arial" panose="020B0604020202020204" pitchFamily="34" charset="0"/>
              <a:buChar char="•"/>
            </a:pPr>
            <a:r>
              <a:rPr lang="en-GB" sz="1200" dirty="0" smtClean="0"/>
              <a:t>Access </a:t>
            </a:r>
            <a:r>
              <a:rPr lang="en-GB" sz="1200" dirty="0"/>
              <a:t>FoD platform from an IP space other than your </a:t>
            </a:r>
            <a:r>
              <a:rPr lang="en-GB" sz="1200" dirty="0" smtClean="0"/>
              <a:t>NOC’s/GEANT network’s space</a:t>
            </a:r>
            <a:endParaRPr lang="en-GB" sz="1200" dirty="0"/>
          </a:p>
        </p:txBody>
      </p:sp>
    </p:spTree>
    <p:extLst>
      <p:ext uri="{BB962C8B-B14F-4D97-AF65-F5344CB8AC3E}">
        <p14:creationId xmlns:p14="http://schemas.microsoft.com/office/powerpoint/2010/main" val="17812772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992221"/>
            <a:ext cx="8453942" cy="3640504"/>
          </a:xfrm>
        </p:spPr>
        <p:txBody>
          <a:bodyPr/>
          <a:lstStyle/>
          <a:p>
            <a:pPr marL="0" indent="0">
              <a:buNone/>
            </a:pPr>
            <a:r>
              <a:rPr lang="en-GB" dirty="0" smtClean="0"/>
              <a:t>All GÉANT member NRENs may subscribe. The subscription process is as follows:</a:t>
            </a:r>
          </a:p>
          <a:p>
            <a:pPr marL="0" indent="0">
              <a:lnSpc>
                <a:spcPct val="40000"/>
              </a:lnSpc>
              <a:spcBef>
                <a:spcPts val="0"/>
              </a:spcBef>
              <a:buNone/>
            </a:pPr>
            <a:endParaRPr lang="en-GB" dirty="0" smtClean="0"/>
          </a:p>
          <a:p>
            <a:pPr marL="342900" indent="-216000">
              <a:buFont typeface="+mj-lt"/>
              <a:buAutoNum type="arabicPeriod"/>
            </a:pPr>
            <a:r>
              <a:rPr lang="en-GB" sz="1200" dirty="0" smtClean="0"/>
              <a:t>NREN APM fills out the </a:t>
            </a:r>
            <a:r>
              <a:rPr lang="en-GB" sz="1200" dirty="0" err="1" smtClean="0"/>
              <a:t>FoD</a:t>
            </a:r>
            <a:r>
              <a:rPr lang="en-GB" sz="1200" dirty="0" smtClean="0"/>
              <a:t> application form (MS Excel based) – NREN authorized users (by e-mail address); NOC subnet (for white-listing); NREN’s AS number or AS-set.</a:t>
            </a:r>
          </a:p>
          <a:p>
            <a:pPr marL="342900" indent="-216000">
              <a:buFont typeface="+mj-lt"/>
              <a:buAutoNum type="arabicPeriod"/>
            </a:pPr>
            <a:r>
              <a:rPr lang="en-GB" sz="1200" dirty="0" smtClean="0"/>
              <a:t>NREN APM sends completed form to GÉANT security team (security@geant.org) and info is entered into </a:t>
            </a:r>
            <a:r>
              <a:rPr lang="en-GB" sz="1200" dirty="0" err="1" smtClean="0"/>
              <a:t>FoD</a:t>
            </a:r>
            <a:endParaRPr lang="en-GB" sz="1200" dirty="0" smtClean="0"/>
          </a:p>
          <a:p>
            <a:pPr marL="342900" indent="-216000">
              <a:buFont typeface="+mj-lt"/>
              <a:buAutoNum type="arabicPeriod"/>
            </a:pPr>
            <a:r>
              <a:rPr lang="en-GB" sz="1200" dirty="0" smtClean="0"/>
              <a:t>Authorised NREN user, using host in NOC subnet, accesses </a:t>
            </a:r>
            <a:r>
              <a:rPr lang="en-GB" sz="1200" dirty="0" smtClean="0">
                <a:hlinkClick r:id="rId2"/>
              </a:rPr>
              <a:t>https://fod.geant.net</a:t>
            </a:r>
            <a:r>
              <a:rPr lang="en-GB" sz="1200" dirty="0" smtClean="0"/>
              <a:t> and clicks at the “Shibboleth  Login” button on the top right.  Login in using standard </a:t>
            </a:r>
            <a:r>
              <a:rPr lang="en-GB" sz="1200" dirty="0" err="1" smtClean="0"/>
              <a:t>eduGAIN</a:t>
            </a:r>
            <a:r>
              <a:rPr lang="en-GB" sz="1200" dirty="0" smtClean="0"/>
              <a:t> method</a:t>
            </a:r>
          </a:p>
          <a:p>
            <a:pPr marL="342900" indent="-216000">
              <a:buFont typeface="+mj-lt"/>
              <a:buAutoNum type="arabicPeriod"/>
            </a:pPr>
            <a:r>
              <a:rPr lang="en-GB" sz="1200" dirty="0" smtClean="0"/>
              <a:t>New user’s account will be activated within 1 business day </a:t>
            </a:r>
            <a:r>
              <a:rPr lang="en-GB" sz="1200" dirty="0"/>
              <a:t>(assuming login details match info provided by APM)</a:t>
            </a:r>
          </a:p>
          <a:p>
            <a:pPr marL="342900" indent="-342900">
              <a:buFont typeface="+mj-lt"/>
              <a:buAutoNum type="arabicPeriod"/>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smtClean="0"/>
              <a:t>Eligibility and How to Subscribe and Access</a:t>
            </a:r>
            <a:endParaRPr lang="en-GB" dirty="0"/>
          </a:p>
        </p:txBody>
      </p:sp>
      <p:pic>
        <p:nvPicPr>
          <p:cNvPr id="5" name="Picture 4"/>
          <p:cNvPicPr>
            <a:picLocks noChangeAspect="1"/>
          </p:cNvPicPr>
          <p:nvPr/>
        </p:nvPicPr>
        <p:blipFill>
          <a:blip r:embed="rId3"/>
          <a:stretch>
            <a:fillRect/>
          </a:stretch>
        </p:blipFill>
        <p:spPr>
          <a:xfrm>
            <a:off x="426357" y="2967244"/>
            <a:ext cx="2530548" cy="878811"/>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3336979" y="2909116"/>
            <a:ext cx="2322416" cy="928966"/>
          </a:xfrm>
          <a:prstGeom prst="rect">
            <a:avLst/>
          </a:prstGeom>
          <a:ln>
            <a:solidFill>
              <a:schemeClr val="tx1"/>
            </a:solidFill>
          </a:ln>
        </p:spPr>
      </p:pic>
      <p:pic>
        <p:nvPicPr>
          <p:cNvPr id="7" name="Picture 6"/>
          <p:cNvPicPr>
            <a:picLocks noChangeAspect="1"/>
          </p:cNvPicPr>
          <p:nvPr/>
        </p:nvPicPr>
        <p:blipFill>
          <a:blip r:embed="rId5"/>
          <a:stretch>
            <a:fillRect/>
          </a:stretch>
        </p:blipFill>
        <p:spPr>
          <a:xfrm>
            <a:off x="6088963" y="2829672"/>
            <a:ext cx="2475883" cy="1085317"/>
          </a:xfrm>
          <a:prstGeom prst="rect">
            <a:avLst/>
          </a:prstGeom>
          <a:ln>
            <a:solidFill>
              <a:schemeClr val="tx1"/>
            </a:solidFill>
          </a:ln>
        </p:spPr>
      </p:pic>
      <p:pic>
        <p:nvPicPr>
          <p:cNvPr id="10" name="Picture 9"/>
          <p:cNvPicPr>
            <a:picLocks noChangeAspect="1"/>
          </p:cNvPicPr>
          <p:nvPr/>
        </p:nvPicPr>
        <p:blipFill>
          <a:blip r:embed="rId6"/>
          <a:stretch>
            <a:fillRect/>
          </a:stretch>
        </p:blipFill>
        <p:spPr>
          <a:xfrm>
            <a:off x="3294089" y="3914989"/>
            <a:ext cx="2408195" cy="810580"/>
          </a:xfrm>
          <a:prstGeom prst="rect">
            <a:avLst/>
          </a:prstGeom>
          <a:ln>
            <a:solidFill>
              <a:schemeClr val="tx1"/>
            </a:solidFill>
          </a:ln>
        </p:spPr>
      </p:pic>
      <p:sp>
        <p:nvSpPr>
          <p:cNvPr id="15" name="Bent Arrow 14"/>
          <p:cNvSpPr/>
          <p:nvPr/>
        </p:nvSpPr>
        <p:spPr>
          <a:xfrm rot="10740000">
            <a:off x="6226900" y="4018161"/>
            <a:ext cx="1189609" cy="692958"/>
          </a:xfrm>
          <a:prstGeom prst="bentArrow">
            <a:avLst/>
          </a:prstGeom>
          <a:solidFill>
            <a:srgbClr val="7030A0"/>
          </a:solidFill>
          <a:ln cap="fla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Right Arrow 15"/>
          <p:cNvSpPr/>
          <p:nvPr/>
        </p:nvSpPr>
        <p:spPr>
          <a:xfrm>
            <a:off x="3007704" y="3381832"/>
            <a:ext cx="279781" cy="145143"/>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5700093" y="3338292"/>
            <a:ext cx="339376" cy="24673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293256" y="3135086"/>
            <a:ext cx="606897" cy="1378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82125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GB" dirty="0" smtClean="0"/>
              <a:t>Shibboleth Attributes</a:t>
            </a:r>
            <a:endParaRPr lang="en-GB" dirty="0"/>
          </a:p>
        </p:txBody>
      </p:sp>
      <p:sp>
        <p:nvSpPr>
          <p:cNvPr id="5" name="TextBox 4"/>
          <p:cNvSpPr txBox="1"/>
          <p:nvPr/>
        </p:nvSpPr>
        <p:spPr>
          <a:xfrm>
            <a:off x="399680" y="1202987"/>
            <a:ext cx="5857181" cy="1800493"/>
          </a:xfrm>
          <a:prstGeom prst="rect">
            <a:avLst/>
          </a:prstGeom>
          <a:noFill/>
        </p:spPr>
        <p:txBody>
          <a:bodyPr wrap="none" rtlCol="0">
            <a:spAutoFit/>
          </a:bodyPr>
          <a:lstStyle/>
          <a:p>
            <a:r>
              <a:rPr lang="en-GB" sz="1500" dirty="0" err="1" smtClean="0">
                <a:solidFill>
                  <a:srgbClr val="004360"/>
                </a:solidFill>
                <a:ea typeface="Verdana" panose="020B0604030504040204" pitchFamily="34" charset="0"/>
                <a:cs typeface="Verdana" panose="020B0604030504040204" pitchFamily="34" charset="0"/>
              </a:rPr>
              <a:t>FoD’s</a:t>
            </a:r>
            <a:r>
              <a:rPr lang="en-GB" sz="1500" dirty="0" smtClean="0">
                <a:solidFill>
                  <a:srgbClr val="004360"/>
                </a:solidFill>
                <a:ea typeface="Verdana" panose="020B0604030504040204" pitchFamily="34" charset="0"/>
                <a:cs typeface="Verdana" panose="020B0604030504040204" pitchFamily="34" charset="0"/>
              </a:rPr>
              <a:t> </a:t>
            </a:r>
            <a:r>
              <a:rPr lang="en-GB" sz="1500" dirty="0">
                <a:solidFill>
                  <a:srgbClr val="004360"/>
                </a:solidFill>
                <a:ea typeface="Verdana" panose="020B0604030504040204" pitchFamily="34" charset="0"/>
                <a:cs typeface="Verdana" panose="020B0604030504040204" pitchFamily="34" charset="0"/>
              </a:rPr>
              <a:t>Shibboleth module </a:t>
            </a:r>
            <a:r>
              <a:rPr lang="en-GB" sz="1500" dirty="0" smtClean="0">
                <a:solidFill>
                  <a:srgbClr val="004360"/>
                </a:solidFill>
                <a:ea typeface="Verdana" panose="020B0604030504040204" pitchFamily="34" charset="0"/>
                <a:cs typeface="Verdana" panose="020B0604030504040204" pitchFamily="34" charset="0"/>
              </a:rPr>
              <a:t>requires the </a:t>
            </a:r>
            <a:r>
              <a:rPr lang="en-GB" sz="1500" dirty="0">
                <a:solidFill>
                  <a:srgbClr val="004360"/>
                </a:solidFill>
                <a:ea typeface="Verdana" panose="020B0604030504040204" pitchFamily="34" charset="0"/>
                <a:cs typeface="Verdana" panose="020B0604030504040204" pitchFamily="34" charset="0"/>
              </a:rPr>
              <a:t>release </a:t>
            </a:r>
            <a:r>
              <a:rPr lang="en-GB" sz="1500" dirty="0" smtClean="0">
                <a:solidFill>
                  <a:srgbClr val="004360"/>
                </a:solidFill>
                <a:ea typeface="Verdana" panose="020B0604030504040204" pitchFamily="34" charset="0"/>
                <a:cs typeface="Verdana" panose="020B0604030504040204" pitchFamily="34" charset="0"/>
              </a:rPr>
              <a:t>of the </a:t>
            </a:r>
            <a:r>
              <a:rPr lang="en-GB" sz="1500" dirty="0">
                <a:solidFill>
                  <a:srgbClr val="004360"/>
                </a:solidFill>
                <a:ea typeface="Verdana" panose="020B0604030504040204" pitchFamily="34" charset="0"/>
                <a:cs typeface="Verdana" panose="020B0604030504040204" pitchFamily="34" charset="0"/>
              </a:rPr>
              <a:t>following attributes:</a:t>
            </a:r>
          </a:p>
          <a:p>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err="1">
                <a:solidFill>
                  <a:srgbClr val="004360"/>
                </a:solidFill>
                <a:ea typeface="Verdana" panose="020B0604030504040204" pitchFamily="34" charset="0"/>
                <a:cs typeface="Verdana" panose="020B0604030504040204" pitchFamily="34" charset="0"/>
              </a:rPr>
              <a:t>givenName</a:t>
            </a:r>
            <a:endParaRPr lang="en-GB" sz="14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a:solidFill>
                  <a:srgbClr val="004360"/>
                </a:solidFill>
                <a:ea typeface="Verdana" panose="020B0604030504040204" pitchFamily="34" charset="0"/>
                <a:cs typeface="Verdana" panose="020B0604030504040204" pitchFamily="34" charset="0"/>
              </a:rPr>
              <a:t>mail</a:t>
            </a:r>
            <a:endParaRPr lang="en-GB" sz="14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a:solidFill>
                  <a:srgbClr val="004360"/>
                </a:solidFill>
                <a:ea typeface="Verdana" panose="020B0604030504040204" pitchFamily="34" charset="0"/>
                <a:cs typeface="Verdana" panose="020B0604030504040204" pitchFamily="34" charset="0"/>
              </a:rPr>
              <a:t>persistent-id</a:t>
            </a:r>
            <a:endParaRPr lang="en-GB" sz="14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err="1">
                <a:solidFill>
                  <a:srgbClr val="004360"/>
                </a:solidFill>
                <a:ea typeface="Verdana" panose="020B0604030504040204" pitchFamily="34" charset="0"/>
                <a:cs typeface="Verdana" panose="020B0604030504040204" pitchFamily="34" charset="0"/>
              </a:rPr>
              <a:t>principalName</a:t>
            </a:r>
            <a:endParaRPr lang="en-US" altLang="en-US" sz="14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smtClean="0">
                <a:solidFill>
                  <a:srgbClr val="004360"/>
                </a:solidFill>
                <a:ea typeface="Verdana" panose="020B0604030504040204" pitchFamily="34" charset="0"/>
                <a:cs typeface="Verdana" panose="020B0604030504040204" pitchFamily="34" charset="0"/>
              </a:rPr>
              <a:t>Surname (family name)</a:t>
            </a:r>
            <a:endParaRPr lang="en-US" altLang="en-US" sz="14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400" dirty="0" err="1">
                <a:solidFill>
                  <a:srgbClr val="004360"/>
                </a:solidFill>
                <a:ea typeface="Verdana" panose="020B0604030504040204" pitchFamily="34" charset="0"/>
                <a:cs typeface="Verdana" panose="020B0604030504040204" pitchFamily="34" charset="0"/>
              </a:rPr>
              <a:t>uniqueID</a:t>
            </a:r>
            <a:endParaRPr lang="en-GB" sz="1400" dirty="0">
              <a:solidFill>
                <a:srgbClr val="00436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05789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smtClean="0"/>
              <a:t>After your account is activated for which you’ll be notified by e-mail, you are ready to start Firewall-</a:t>
            </a:r>
            <a:r>
              <a:rPr lang="en-GB" dirty="0" err="1" smtClean="0"/>
              <a:t>ing</a:t>
            </a:r>
            <a:r>
              <a:rPr lang="en-GB" dirty="0" smtClean="0"/>
              <a:t> on Demand. The process is as simple as follows:</a:t>
            </a:r>
          </a:p>
          <a:p>
            <a:r>
              <a:rPr lang="en-GB" dirty="0" smtClean="0"/>
              <a:t>Re-visit the </a:t>
            </a:r>
            <a:r>
              <a:rPr lang="en-GB" dirty="0" smtClean="0">
                <a:hlinkClick r:id="rId2"/>
              </a:rPr>
              <a:t>https://fod.geant.net</a:t>
            </a:r>
            <a:r>
              <a:rPr lang="en-GB" dirty="0" smtClean="0"/>
              <a:t> page and click on the “Shibboleth Login” button</a:t>
            </a:r>
          </a:p>
          <a:p>
            <a:r>
              <a:rPr lang="en-GB" dirty="0" smtClean="0"/>
              <a:t>After supplying with your credentials you’ll have access to 5 main tabs:</a:t>
            </a:r>
          </a:p>
          <a:p>
            <a:pPr marL="685800" lvl="1" indent="-342900">
              <a:buFont typeface="+mj-lt"/>
              <a:buAutoNum type="arabicPeriod"/>
            </a:pPr>
            <a:r>
              <a:rPr lang="en-GB" dirty="0" smtClean="0">
                <a:sym typeface="Wingdings" panose="05000000000000000000" pitchFamily="2" charset="2"/>
              </a:rPr>
              <a:t>Dashboard</a:t>
            </a:r>
          </a:p>
          <a:p>
            <a:pPr marL="685800" lvl="1" indent="-342900">
              <a:buFont typeface="+mj-lt"/>
              <a:buAutoNum type="arabicPeriod"/>
            </a:pPr>
            <a:r>
              <a:rPr lang="en-GB" dirty="0" smtClean="0">
                <a:sym typeface="Wingdings" panose="05000000000000000000" pitchFamily="2" charset="2"/>
              </a:rPr>
              <a:t>Rules</a:t>
            </a:r>
          </a:p>
          <a:p>
            <a:pPr marL="685800" lvl="1" indent="-342900">
              <a:buFont typeface="+mj-lt"/>
              <a:buAutoNum type="arabicPeriod"/>
            </a:pPr>
            <a:r>
              <a:rPr lang="en-GB" dirty="0" smtClean="0">
                <a:sym typeface="Wingdings" panose="05000000000000000000" pitchFamily="2" charset="2"/>
              </a:rPr>
              <a:t>Add Rule</a:t>
            </a:r>
          </a:p>
          <a:p>
            <a:pPr marL="685800" lvl="1" indent="-342900">
              <a:buFont typeface="+mj-lt"/>
              <a:buAutoNum type="arabicPeriod"/>
            </a:pPr>
            <a:r>
              <a:rPr lang="en-GB" dirty="0" smtClean="0">
                <a:sym typeface="Wingdings" panose="05000000000000000000" pitchFamily="2" charset="2"/>
              </a:rPr>
              <a:t>My Profile</a:t>
            </a:r>
          </a:p>
          <a:p>
            <a:pPr marL="685800" lvl="1" indent="-342900">
              <a:buFont typeface="+mj-lt"/>
              <a:buAutoNum type="arabicPeriod"/>
            </a:pPr>
            <a:r>
              <a:rPr lang="en-GB" dirty="0" smtClean="0">
                <a:sym typeface="Wingdings" panose="05000000000000000000" pitchFamily="2" charset="2"/>
              </a:rPr>
              <a:t>Admin</a:t>
            </a:r>
          </a:p>
          <a:p>
            <a:pPr marL="685800" lvl="1" indent="-342900">
              <a:buFont typeface="+mj-lt"/>
              <a:buAutoNum type="arabicPeriod"/>
            </a:pPr>
            <a:endParaRPr lang="en-GB" dirty="0">
              <a:sym typeface="Wingdings" panose="05000000000000000000" pitchFamily="2" charset="2"/>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GB" dirty="0" smtClean="0"/>
              <a:t>How to Use </a:t>
            </a:r>
            <a:r>
              <a:rPr lang="en-GB" dirty="0" err="1" smtClean="0"/>
              <a:t>FoD</a:t>
            </a:r>
            <a:endParaRPr lang="en-GB" dirty="0"/>
          </a:p>
        </p:txBody>
      </p:sp>
    </p:spTree>
    <p:extLst>
      <p:ext uri="{BB962C8B-B14F-4D97-AF65-F5344CB8AC3E}">
        <p14:creationId xmlns:p14="http://schemas.microsoft.com/office/powerpoint/2010/main" val="21387392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lstStyle/>
          <a:p>
            <a:pPr marL="0" indent="0">
              <a:buNone/>
            </a:pPr>
            <a:r>
              <a:rPr lang="en-GB" dirty="0" smtClean="0"/>
              <a:t>Dashboard page displays the latest 10 rules that have been submitted for your Institution along with their current status. Deactivated ones can be re-activated and vice versa.</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GB" dirty="0"/>
              <a:t>How to Use </a:t>
            </a:r>
            <a:r>
              <a:rPr lang="en-GB" dirty="0" err="1" smtClean="0"/>
              <a:t>FoD</a:t>
            </a:r>
            <a:r>
              <a:rPr lang="en-GB" dirty="0" smtClean="0"/>
              <a:t> - </a:t>
            </a:r>
            <a:r>
              <a:rPr lang="en-GB" sz="1600" dirty="0" smtClean="0"/>
              <a:t>Dashboard</a:t>
            </a:r>
            <a:endParaRPr lang="en-GB" sz="1600" dirty="0"/>
          </a:p>
        </p:txBody>
      </p:sp>
      <p:pic>
        <p:nvPicPr>
          <p:cNvPr id="8" name="Picture 7"/>
          <p:cNvPicPr>
            <a:picLocks noChangeAspect="1"/>
          </p:cNvPicPr>
          <p:nvPr/>
        </p:nvPicPr>
        <p:blipFill>
          <a:blip r:embed="rId2"/>
          <a:stretch>
            <a:fillRect/>
          </a:stretch>
        </p:blipFill>
        <p:spPr>
          <a:xfrm>
            <a:off x="2231136" y="1643521"/>
            <a:ext cx="4724400" cy="2989204"/>
          </a:xfrm>
          <a:prstGeom prst="rect">
            <a:avLst/>
          </a:prstGeom>
          <a:ln>
            <a:solidFill>
              <a:schemeClr val="accent1"/>
            </a:solidFill>
          </a:ln>
        </p:spPr>
      </p:pic>
      <p:sp>
        <p:nvSpPr>
          <p:cNvPr id="6" name="Oval 5"/>
          <p:cNvSpPr/>
          <p:nvPr/>
        </p:nvSpPr>
        <p:spPr>
          <a:xfrm>
            <a:off x="2181699" y="1643521"/>
            <a:ext cx="579789" cy="13651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86055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smtClean="0"/>
              <a:t>Rules</a:t>
            </a:r>
            <a:endParaRPr lang="en-GB" sz="1400" dirty="0"/>
          </a:p>
        </p:txBody>
      </p:sp>
      <p:sp>
        <p:nvSpPr>
          <p:cNvPr id="6" name="Content Placeholder 5"/>
          <p:cNvSpPr>
            <a:spLocks noGrp="1"/>
          </p:cNvSpPr>
          <p:nvPr>
            <p:ph idx="1"/>
          </p:nvPr>
        </p:nvSpPr>
        <p:spPr>
          <a:xfrm>
            <a:off x="333377" y="965200"/>
            <a:ext cx="8181975" cy="3839315"/>
          </a:xfrm>
        </p:spPr>
        <p:txBody>
          <a:bodyPr/>
          <a:lstStyle/>
          <a:p>
            <a:pPr marL="0" indent="0">
              <a:buNone/>
            </a:pPr>
            <a:r>
              <a:rPr lang="en-GB" dirty="0" smtClean="0"/>
              <a:t>Rules page displays ALL (not just the latest 10) the rules that have been submitted for your Institution, sorted by status. From here, you can reactivate or deactivate rules, or even edit them. </a:t>
            </a:r>
          </a:p>
          <a:p>
            <a:pPr marL="0" indent="0">
              <a:buNone/>
            </a:pPr>
            <a:r>
              <a:rPr lang="en-GB" dirty="0" smtClean="0"/>
              <a:t>What is more, one can use the search box to look for particular rules and process them further.</a:t>
            </a:r>
            <a:endParaRPr lang="en-GB" dirty="0"/>
          </a:p>
        </p:txBody>
      </p:sp>
      <p:pic>
        <p:nvPicPr>
          <p:cNvPr id="5" name="Picture 4"/>
          <p:cNvPicPr>
            <a:picLocks noChangeAspect="1"/>
          </p:cNvPicPr>
          <p:nvPr/>
        </p:nvPicPr>
        <p:blipFill>
          <a:blip r:embed="rId2"/>
          <a:stretch>
            <a:fillRect/>
          </a:stretch>
        </p:blipFill>
        <p:spPr>
          <a:xfrm>
            <a:off x="590499" y="1756849"/>
            <a:ext cx="7667730" cy="2936682"/>
          </a:xfrm>
          <a:prstGeom prst="rect">
            <a:avLst/>
          </a:prstGeom>
          <a:ln>
            <a:solidFill>
              <a:schemeClr val="accent1"/>
            </a:solidFill>
          </a:ln>
        </p:spPr>
      </p:pic>
      <p:sp>
        <p:nvSpPr>
          <p:cNvPr id="8" name="Oval 7"/>
          <p:cNvSpPr/>
          <p:nvPr/>
        </p:nvSpPr>
        <p:spPr>
          <a:xfrm>
            <a:off x="590499" y="1959372"/>
            <a:ext cx="444730" cy="1828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831771" y="2527227"/>
            <a:ext cx="1596572" cy="2232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38339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normAutofit/>
          </a:bodyPr>
          <a:lstStyle/>
          <a:p>
            <a:pPr marL="0" indent="0">
              <a:buNone/>
            </a:pPr>
            <a:r>
              <a:rPr lang="en-GB" dirty="0" smtClean="0"/>
              <a:t>Add rule page is the place where you navigate when you first see an attack. To add a rule requires to populate all the necessary fields which are the following:</a:t>
            </a:r>
          </a:p>
          <a:p>
            <a:r>
              <a:rPr lang="en-GB" sz="1200" dirty="0" smtClean="0"/>
              <a:t>Name</a:t>
            </a:r>
          </a:p>
          <a:p>
            <a:r>
              <a:rPr lang="en-GB" sz="1200" dirty="0" smtClean="0"/>
              <a:t>Source Address</a:t>
            </a:r>
          </a:p>
          <a:p>
            <a:r>
              <a:rPr lang="en-GB" sz="1200" dirty="0" smtClean="0"/>
              <a:t>Destination Address</a:t>
            </a:r>
            <a:endParaRPr lang="en-GB" sz="1200" dirty="0" smtClean="0">
              <a:solidFill>
                <a:srgbClr val="FF0000"/>
              </a:solidFill>
            </a:endParaRPr>
          </a:p>
          <a:p>
            <a:r>
              <a:rPr lang="en-GB" sz="1200" dirty="0" smtClean="0"/>
              <a:t>Then Actions</a:t>
            </a:r>
          </a:p>
          <a:p>
            <a:pPr marL="0" indent="0">
              <a:buNone/>
            </a:pPr>
            <a:endParaRPr lang="en-GB" dirty="0" smtClean="0"/>
          </a:p>
          <a:p>
            <a:pPr marL="0" indent="0">
              <a:buNone/>
            </a:pPr>
            <a:endParaRPr lang="en-GB" dirty="0"/>
          </a:p>
          <a:p>
            <a:pPr marL="0" indent="0">
              <a:buNone/>
            </a:pPr>
            <a:endParaRPr lang="en-GB" dirty="0" smtClean="0"/>
          </a:p>
          <a:p>
            <a:pPr marL="0" indent="0">
              <a:buNone/>
            </a:pPr>
            <a:r>
              <a:rPr lang="en-GB" sz="1000" b="1" u="sng" dirty="0" smtClean="0">
                <a:solidFill>
                  <a:srgbClr val="FF0000"/>
                </a:solidFill>
              </a:rPr>
              <a:t>Note:</a:t>
            </a:r>
            <a:r>
              <a:rPr lang="en-GB" sz="1000" b="1" dirty="0" smtClean="0">
                <a:solidFill>
                  <a:srgbClr val="FF0000"/>
                </a:solidFill>
              </a:rPr>
              <a:t> </a:t>
            </a:r>
            <a:r>
              <a:rPr lang="en-GB" sz="900" dirty="0" smtClean="0"/>
              <a:t>It is recommended that the rule’s name is of the following format: </a:t>
            </a:r>
          </a:p>
          <a:p>
            <a:pPr marL="0" indent="0">
              <a:buNone/>
            </a:pPr>
            <a:r>
              <a:rPr lang="en-GB" sz="900" b="1" dirty="0" smtClean="0"/>
              <a:t>&lt;NREN/Peering/IC&gt;_&lt;TYPE_OF_ATTACK&gt;_&lt;ACTION&gt;_&lt;DATE&gt;</a:t>
            </a:r>
          </a:p>
          <a:p>
            <a:pPr marL="0" indent="0">
              <a:buNone/>
            </a:pPr>
            <a:r>
              <a:rPr lang="en-GB" sz="900" dirty="0" smtClean="0"/>
              <a:t>This will aid you in the future when searching for a rule.</a:t>
            </a:r>
            <a:endParaRPr lang="en-GB" sz="9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a:t>
            </a:r>
            <a:r>
              <a:rPr lang="en-GB" dirty="0" smtClean="0"/>
              <a:t>– </a:t>
            </a:r>
            <a:r>
              <a:rPr lang="en-GB" sz="1400" dirty="0" smtClean="0"/>
              <a:t>Add Rule</a:t>
            </a:r>
            <a:endParaRPr lang="en-GB" dirty="0"/>
          </a:p>
        </p:txBody>
      </p:sp>
      <p:pic>
        <p:nvPicPr>
          <p:cNvPr id="5" name="Picture 4"/>
          <p:cNvPicPr>
            <a:picLocks noChangeAspect="1"/>
          </p:cNvPicPr>
          <p:nvPr/>
        </p:nvPicPr>
        <p:blipFill>
          <a:blip r:embed="rId2"/>
          <a:stretch>
            <a:fillRect/>
          </a:stretch>
        </p:blipFill>
        <p:spPr>
          <a:xfrm>
            <a:off x="4274457" y="1537340"/>
            <a:ext cx="4347029" cy="3224059"/>
          </a:xfrm>
          <a:prstGeom prst="rect">
            <a:avLst/>
          </a:prstGeom>
        </p:spPr>
      </p:pic>
    </p:spTree>
    <p:extLst>
      <p:ext uri="{BB962C8B-B14F-4D97-AF65-F5344CB8AC3E}">
        <p14:creationId xmlns:p14="http://schemas.microsoft.com/office/powerpoint/2010/main" val="588761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smtClean="0"/>
              <a:t>My Profile</a:t>
            </a:r>
            <a:endParaRPr lang="en-GB" dirty="0"/>
          </a:p>
        </p:txBody>
      </p:sp>
      <p:sp>
        <p:nvSpPr>
          <p:cNvPr id="7" name="TextBox 6"/>
          <p:cNvSpPr txBox="1"/>
          <p:nvPr/>
        </p:nvSpPr>
        <p:spPr>
          <a:xfrm>
            <a:off x="547700" y="1127930"/>
            <a:ext cx="8172230" cy="553998"/>
          </a:xfrm>
          <a:prstGeom prst="rect">
            <a:avLst/>
          </a:prstGeom>
          <a:noFill/>
        </p:spPr>
        <p:txBody>
          <a:bodyPr wrap="square" rtlCol="0">
            <a:spAutoFit/>
          </a:bodyPr>
          <a:lstStyle/>
          <a:p>
            <a:r>
              <a:rPr lang="en-GB" sz="1500" dirty="0">
                <a:solidFill>
                  <a:srgbClr val="004360"/>
                </a:solidFill>
                <a:ea typeface="Verdana" panose="020B0604030504040204" pitchFamily="34" charset="0"/>
                <a:cs typeface="Verdana" panose="020B0604030504040204" pitchFamily="34" charset="0"/>
              </a:rPr>
              <a:t>My profile page displays information that has to do with your subscription such as your administrative </a:t>
            </a:r>
            <a:r>
              <a:rPr lang="en-GB" sz="1500" dirty="0" smtClean="0">
                <a:solidFill>
                  <a:srgbClr val="004360"/>
                </a:solidFill>
                <a:ea typeface="Verdana" panose="020B0604030504040204" pitchFamily="34" charset="0"/>
                <a:cs typeface="Verdana" panose="020B0604030504040204" pitchFamily="34" charset="0"/>
              </a:rPr>
              <a:t>networks </a:t>
            </a:r>
            <a:r>
              <a:rPr lang="en-GB" sz="1500" dirty="0">
                <a:solidFill>
                  <a:srgbClr val="004360"/>
                </a:solidFill>
                <a:ea typeface="Verdana" panose="020B0604030504040204" pitchFamily="34" charset="0"/>
                <a:cs typeface="Verdana" panose="020B0604030504040204" pitchFamily="34" charset="0"/>
              </a:rPr>
              <a:t>and name, your username and </a:t>
            </a:r>
            <a:r>
              <a:rPr lang="en-GB" sz="1500" dirty="0" smtClean="0">
                <a:solidFill>
                  <a:srgbClr val="004360"/>
                </a:solidFill>
                <a:ea typeface="Verdana" panose="020B0604030504040204" pitchFamily="34" charset="0"/>
                <a:cs typeface="Verdana" panose="020B0604030504040204" pitchFamily="34" charset="0"/>
              </a:rPr>
              <a:t>e-mail.</a:t>
            </a:r>
            <a:endParaRPr lang="en-GB" sz="1500" dirty="0">
              <a:solidFill>
                <a:srgbClr val="004360"/>
              </a:solidFill>
              <a:ea typeface="Verdana" panose="020B0604030504040204" pitchFamily="34" charset="0"/>
              <a:cs typeface="Verdana" panose="020B0604030504040204" pitchFamily="34" charset="0"/>
            </a:endParaRPr>
          </a:p>
        </p:txBody>
      </p:sp>
      <p:pic>
        <p:nvPicPr>
          <p:cNvPr id="8" name="Content Placeholder 7"/>
          <p:cNvPicPr>
            <a:picLocks noGrp="1" noChangeAspect="1"/>
          </p:cNvPicPr>
          <p:nvPr>
            <p:ph idx="1"/>
          </p:nvPr>
        </p:nvPicPr>
        <p:blipFill>
          <a:blip r:embed="rId2"/>
          <a:stretch>
            <a:fillRect/>
          </a:stretch>
        </p:blipFill>
        <p:spPr>
          <a:xfrm>
            <a:off x="537955" y="2182835"/>
            <a:ext cx="8181975" cy="1750785"/>
          </a:xfrm>
          <a:prstGeom prst="rect">
            <a:avLst/>
          </a:prstGeom>
          <a:ln>
            <a:solidFill>
              <a:srgbClr val="0070C0"/>
            </a:solidFill>
          </a:ln>
        </p:spPr>
      </p:pic>
      <p:sp>
        <p:nvSpPr>
          <p:cNvPr id="6" name="Oval 5"/>
          <p:cNvSpPr/>
          <p:nvPr/>
        </p:nvSpPr>
        <p:spPr>
          <a:xfrm>
            <a:off x="508173" y="3050970"/>
            <a:ext cx="551370" cy="15668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5531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Straight Arrow Connector 59"/>
          <p:cNvCxnSpPr/>
          <p:nvPr/>
        </p:nvCxnSpPr>
        <p:spPr>
          <a:xfrm flipV="1">
            <a:off x="5746009" y="3393120"/>
            <a:ext cx="536365" cy="18506"/>
          </a:xfrm>
          <a:prstGeom prst="straightConnector1">
            <a:avLst/>
          </a:prstGeom>
          <a:ln w="508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GB" dirty="0" smtClean="0"/>
              <a:t>Under the hood </a:t>
            </a:r>
            <a:r>
              <a:rPr lang="en-GB" dirty="0"/>
              <a:t>– Current Status</a:t>
            </a:r>
          </a:p>
        </p:txBody>
      </p:sp>
      <p:sp>
        <p:nvSpPr>
          <p:cNvPr id="5" name="Cloud 4"/>
          <p:cNvSpPr/>
          <p:nvPr/>
        </p:nvSpPr>
        <p:spPr>
          <a:xfrm>
            <a:off x="784860" y="1207770"/>
            <a:ext cx="1524000" cy="876300"/>
          </a:xfrm>
          <a:prstGeom prst="cloud">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IX A</a:t>
            </a:r>
          </a:p>
        </p:txBody>
      </p:sp>
      <p:sp>
        <p:nvSpPr>
          <p:cNvPr id="6" name="Cloud 5"/>
          <p:cNvSpPr/>
          <p:nvPr/>
        </p:nvSpPr>
        <p:spPr>
          <a:xfrm>
            <a:off x="2991484" y="1874520"/>
            <a:ext cx="2762145" cy="1665923"/>
          </a:xfrm>
          <a:prstGeom prst="cloud">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rgbClr val="FFFF00"/>
                </a:solidFill>
              </a:rPr>
              <a:t>GÈANT</a:t>
            </a:r>
          </a:p>
        </p:txBody>
      </p:sp>
      <p:sp>
        <p:nvSpPr>
          <p:cNvPr id="7" name="Cloud 6"/>
          <p:cNvSpPr/>
          <p:nvPr/>
        </p:nvSpPr>
        <p:spPr>
          <a:xfrm>
            <a:off x="803910" y="2353703"/>
            <a:ext cx="1524000" cy="876300"/>
          </a:xfrm>
          <a:prstGeom prst="cloud">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Internet</a:t>
            </a:r>
          </a:p>
        </p:txBody>
      </p:sp>
      <p:sp>
        <p:nvSpPr>
          <p:cNvPr id="8" name="Cloud 7"/>
          <p:cNvSpPr/>
          <p:nvPr/>
        </p:nvSpPr>
        <p:spPr>
          <a:xfrm>
            <a:off x="784860" y="3469005"/>
            <a:ext cx="1524000" cy="876300"/>
          </a:xfrm>
          <a:prstGeom prst="cloud">
            <a:avLst/>
          </a:prstGeom>
          <a:solidFill>
            <a:schemeClr val="bg1">
              <a:lumMod val="6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IX B</a:t>
            </a:r>
          </a:p>
        </p:txBody>
      </p:sp>
      <p:sp>
        <p:nvSpPr>
          <p:cNvPr id="9" name="Cloud 8"/>
          <p:cNvSpPr/>
          <p:nvPr/>
        </p:nvSpPr>
        <p:spPr>
          <a:xfrm>
            <a:off x="6294120" y="2285016"/>
            <a:ext cx="1710622" cy="944987"/>
          </a:xfrm>
          <a:prstGeom prst="cloud">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NREN A</a:t>
            </a:r>
          </a:p>
        </p:txBody>
      </p:sp>
      <p:pic>
        <p:nvPicPr>
          <p:cNvPr id="12" name="Picture 11"/>
          <p:cNvPicPr>
            <a:picLocks noChangeAspect="1"/>
          </p:cNvPicPr>
          <p:nvPr/>
        </p:nvPicPr>
        <p:blipFill>
          <a:blip r:embed="rId2"/>
          <a:stretch>
            <a:fillRect/>
          </a:stretch>
        </p:blipFill>
        <p:spPr>
          <a:xfrm>
            <a:off x="3108960" y="2624063"/>
            <a:ext cx="304800" cy="304950"/>
          </a:xfrm>
          <a:prstGeom prst="rect">
            <a:avLst/>
          </a:prstGeom>
        </p:spPr>
      </p:pic>
      <p:pic>
        <p:nvPicPr>
          <p:cNvPr id="13" name="Picture 12"/>
          <p:cNvPicPr>
            <a:picLocks noChangeAspect="1"/>
          </p:cNvPicPr>
          <p:nvPr/>
        </p:nvPicPr>
        <p:blipFill>
          <a:blip r:embed="rId2"/>
          <a:stretch>
            <a:fillRect/>
          </a:stretch>
        </p:blipFill>
        <p:spPr>
          <a:xfrm>
            <a:off x="5341620" y="2634615"/>
            <a:ext cx="304800" cy="304950"/>
          </a:xfrm>
          <a:prstGeom prst="rect">
            <a:avLst/>
          </a:prstGeom>
        </p:spPr>
      </p:pic>
      <p:pic>
        <p:nvPicPr>
          <p:cNvPr id="14" name="Picture 13"/>
          <p:cNvPicPr>
            <a:picLocks noChangeAspect="1"/>
          </p:cNvPicPr>
          <p:nvPr/>
        </p:nvPicPr>
        <p:blipFill>
          <a:blip r:embed="rId2"/>
          <a:stretch>
            <a:fillRect/>
          </a:stretch>
        </p:blipFill>
        <p:spPr>
          <a:xfrm>
            <a:off x="4245525" y="3307318"/>
            <a:ext cx="304800" cy="304950"/>
          </a:xfrm>
          <a:prstGeom prst="rect">
            <a:avLst/>
          </a:prstGeom>
        </p:spPr>
      </p:pic>
      <p:pic>
        <p:nvPicPr>
          <p:cNvPr id="15" name="Picture 14"/>
          <p:cNvPicPr>
            <a:picLocks noChangeAspect="1"/>
          </p:cNvPicPr>
          <p:nvPr/>
        </p:nvPicPr>
        <p:blipFill>
          <a:blip r:embed="rId2"/>
          <a:stretch>
            <a:fillRect/>
          </a:stretch>
        </p:blipFill>
        <p:spPr>
          <a:xfrm>
            <a:off x="6237281" y="2626514"/>
            <a:ext cx="304800" cy="304950"/>
          </a:xfrm>
          <a:prstGeom prst="rect">
            <a:avLst/>
          </a:prstGeom>
        </p:spPr>
      </p:pic>
      <p:pic>
        <p:nvPicPr>
          <p:cNvPr id="18" name="Picture 17"/>
          <p:cNvPicPr>
            <a:picLocks noChangeAspect="1"/>
          </p:cNvPicPr>
          <p:nvPr/>
        </p:nvPicPr>
        <p:blipFill>
          <a:blip r:embed="rId2"/>
          <a:stretch>
            <a:fillRect/>
          </a:stretch>
        </p:blipFill>
        <p:spPr>
          <a:xfrm>
            <a:off x="7665386" y="2602653"/>
            <a:ext cx="304800" cy="304950"/>
          </a:xfrm>
          <a:prstGeom prst="rect">
            <a:avLst/>
          </a:prstGeom>
        </p:spPr>
      </p:pic>
      <p:cxnSp>
        <p:nvCxnSpPr>
          <p:cNvPr id="20" name="Curved Connector 19"/>
          <p:cNvCxnSpPr>
            <a:stCxn id="7" idx="0"/>
            <a:endCxn id="12" idx="1"/>
          </p:cNvCxnSpPr>
          <p:nvPr/>
        </p:nvCxnSpPr>
        <p:spPr>
          <a:xfrm flipV="1">
            <a:off x="2326641" y="2776538"/>
            <a:ext cx="782320" cy="15315"/>
          </a:xfrm>
          <a:prstGeom prst="curvedConnector3">
            <a:avLst/>
          </a:prstGeom>
          <a:ln w="34925">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p:cNvCxnSpPr>
            <a:stCxn id="5" idx="0"/>
            <a:endCxn id="12" idx="1"/>
          </p:cNvCxnSpPr>
          <p:nvPr/>
        </p:nvCxnSpPr>
        <p:spPr>
          <a:xfrm>
            <a:off x="2307591" y="1645920"/>
            <a:ext cx="801370" cy="1130618"/>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23"/>
          <p:cNvCxnSpPr>
            <a:stCxn id="8" idx="0"/>
            <a:endCxn id="6" idx="2"/>
          </p:cNvCxnSpPr>
          <p:nvPr/>
        </p:nvCxnSpPr>
        <p:spPr>
          <a:xfrm flipV="1">
            <a:off x="2307590" y="2707482"/>
            <a:ext cx="692462" cy="1199674"/>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nvPicPr>
        <p:blipFill>
          <a:blip r:embed="rId3"/>
          <a:stretch>
            <a:fillRect/>
          </a:stretch>
        </p:blipFill>
        <p:spPr>
          <a:xfrm>
            <a:off x="8240432" y="2496133"/>
            <a:ext cx="304800" cy="418887"/>
          </a:xfrm>
          <a:prstGeom prst="rect">
            <a:avLst/>
          </a:prstGeom>
        </p:spPr>
      </p:pic>
      <p:cxnSp>
        <p:nvCxnSpPr>
          <p:cNvPr id="71" name="Curved Connector 70"/>
          <p:cNvCxnSpPr/>
          <p:nvPr/>
        </p:nvCxnSpPr>
        <p:spPr>
          <a:xfrm>
            <a:off x="3418523" y="2755128"/>
            <a:ext cx="820846" cy="632840"/>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urved Connector 74"/>
          <p:cNvCxnSpPr>
            <a:stCxn id="5" idx="1"/>
            <a:endCxn id="12" idx="1"/>
          </p:cNvCxnSpPr>
          <p:nvPr/>
        </p:nvCxnSpPr>
        <p:spPr>
          <a:xfrm rot="16200000" flipH="1">
            <a:off x="1981210" y="1648787"/>
            <a:ext cx="693401" cy="1562100"/>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urved Connector 76"/>
          <p:cNvCxnSpPr>
            <a:stCxn id="8" idx="3"/>
            <a:endCxn id="12" idx="1"/>
          </p:cNvCxnSpPr>
          <p:nvPr/>
        </p:nvCxnSpPr>
        <p:spPr>
          <a:xfrm rot="5400000" flipH="1" flipV="1">
            <a:off x="1956625" y="2366773"/>
            <a:ext cx="742571" cy="1562100"/>
          </a:xfrm>
          <a:prstGeom prst="curvedConnector2">
            <a:avLst/>
          </a:prstGeom>
          <a:ln w="34925">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4371901" y="3198115"/>
            <a:ext cx="581367" cy="15521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50" b="1" dirty="0" err="1">
                <a:solidFill>
                  <a:srgbClr val="FF0000"/>
                </a:solidFill>
              </a:rPr>
              <a:t>Flowspec</a:t>
            </a:r>
            <a:endParaRPr lang="en-GB" sz="750" b="1" dirty="0">
              <a:solidFill>
                <a:srgbClr val="FF0000"/>
              </a:solidFill>
            </a:endParaRPr>
          </a:p>
        </p:txBody>
      </p:sp>
      <p:cxnSp>
        <p:nvCxnSpPr>
          <p:cNvPr id="102" name="Straight Arrow Connector 101"/>
          <p:cNvCxnSpPr>
            <a:stCxn id="87" idx="3"/>
            <a:endCxn id="120" idx="2"/>
          </p:cNvCxnSpPr>
          <p:nvPr/>
        </p:nvCxnSpPr>
        <p:spPr>
          <a:xfrm flipV="1">
            <a:off x="4953268" y="2930493"/>
            <a:ext cx="380592" cy="345230"/>
          </a:xfrm>
          <a:prstGeom prst="straightConnector1">
            <a:avLst/>
          </a:prstGeom>
          <a:ln w="508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87" idx="1"/>
            <a:endCxn id="12" idx="3"/>
          </p:cNvCxnSpPr>
          <p:nvPr/>
        </p:nvCxnSpPr>
        <p:spPr>
          <a:xfrm flipH="1" flipV="1">
            <a:off x="3413760" y="2776538"/>
            <a:ext cx="958141" cy="499185"/>
          </a:xfrm>
          <a:prstGeom prst="straightConnector1">
            <a:avLst/>
          </a:prstGeom>
          <a:ln w="508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118" name="Picture 117"/>
          <p:cNvPicPr>
            <a:picLocks noChangeAspect="1"/>
          </p:cNvPicPr>
          <p:nvPr/>
        </p:nvPicPr>
        <p:blipFill>
          <a:blip r:embed="rId4"/>
          <a:stretch>
            <a:fillRect/>
          </a:stretch>
        </p:blipFill>
        <p:spPr>
          <a:xfrm>
            <a:off x="3236508" y="2835845"/>
            <a:ext cx="169492" cy="264537"/>
          </a:xfrm>
          <a:prstGeom prst="rect">
            <a:avLst/>
          </a:prstGeom>
        </p:spPr>
      </p:pic>
      <p:pic>
        <p:nvPicPr>
          <p:cNvPr id="119" name="Picture 118"/>
          <p:cNvPicPr>
            <a:picLocks noChangeAspect="1"/>
          </p:cNvPicPr>
          <p:nvPr/>
        </p:nvPicPr>
        <p:blipFill>
          <a:blip r:embed="rId4"/>
          <a:stretch>
            <a:fillRect/>
          </a:stretch>
        </p:blipFill>
        <p:spPr>
          <a:xfrm>
            <a:off x="4184605" y="3421747"/>
            <a:ext cx="169492" cy="264537"/>
          </a:xfrm>
          <a:prstGeom prst="rect">
            <a:avLst/>
          </a:prstGeom>
        </p:spPr>
      </p:pic>
      <p:pic>
        <p:nvPicPr>
          <p:cNvPr id="120" name="Picture 119"/>
          <p:cNvPicPr>
            <a:picLocks noChangeAspect="1"/>
          </p:cNvPicPr>
          <p:nvPr/>
        </p:nvPicPr>
        <p:blipFill>
          <a:blip r:embed="rId4"/>
          <a:stretch>
            <a:fillRect/>
          </a:stretch>
        </p:blipFill>
        <p:spPr>
          <a:xfrm>
            <a:off x="5249114" y="2665956"/>
            <a:ext cx="169492" cy="264537"/>
          </a:xfrm>
          <a:prstGeom prst="rect">
            <a:avLst/>
          </a:prstGeom>
        </p:spPr>
      </p:pic>
      <p:sp>
        <p:nvSpPr>
          <p:cNvPr id="2" name="Rectangle 1"/>
          <p:cNvSpPr/>
          <p:nvPr/>
        </p:nvSpPr>
        <p:spPr>
          <a:xfrm>
            <a:off x="5188959" y="3353330"/>
            <a:ext cx="446065" cy="28171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err="1">
                <a:solidFill>
                  <a:srgbClr val="FFFF00"/>
                </a:solidFill>
              </a:rPr>
              <a:t>FoD</a:t>
            </a:r>
            <a:endParaRPr lang="en-GB" sz="900" b="1" dirty="0">
              <a:solidFill>
                <a:srgbClr val="FFFF00"/>
              </a:solidFill>
            </a:endParaRPr>
          </a:p>
        </p:txBody>
      </p:sp>
      <p:pic>
        <p:nvPicPr>
          <p:cNvPr id="54" name="Picture 53"/>
          <p:cNvPicPr>
            <a:picLocks noChangeAspect="1"/>
          </p:cNvPicPr>
          <p:nvPr/>
        </p:nvPicPr>
        <p:blipFill>
          <a:blip r:embed="rId5"/>
          <a:stretch>
            <a:fillRect/>
          </a:stretch>
        </p:blipFill>
        <p:spPr>
          <a:xfrm>
            <a:off x="6289994" y="3237603"/>
            <a:ext cx="250090" cy="387235"/>
          </a:xfrm>
          <a:prstGeom prst="rect">
            <a:avLst/>
          </a:prstGeom>
        </p:spPr>
      </p:pic>
      <p:cxnSp>
        <p:nvCxnSpPr>
          <p:cNvPr id="56" name="Straight Arrow Connector 55"/>
          <p:cNvCxnSpPr/>
          <p:nvPr/>
        </p:nvCxnSpPr>
        <p:spPr bwMode="auto">
          <a:xfrm flipH="1">
            <a:off x="5688364" y="3549588"/>
            <a:ext cx="536365" cy="6972"/>
          </a:xfrm>
          <a:prstGeom prst="straightConnector1">
            <a:avLst/>
          </a:prstGeom>
          <a:solidFill>
            <a:schemeClr val="accent1"/>
          </a:solidFill>
          <a:ln w="47625" cap="flat" cmpd="sng" algn="ctr">
            <a:solidFill>
              <a:schemeClr val="tx1">
                <a:lumMod val="50000"/>
                <a:lumOff val="5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8" name="Picture 5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92935" y="3344482"/>
            <a:ext cx="140715" cy="140715"/>
          </a:xfrm>
          <a:prstGeom prst="rect">
            <a:avLst/>
          </a:prstGeom>
        </p:spPr>
      </p:pic>
      <p:cxnSp>
        <p:nvCxnSpPr>
          <p:cNvPr id="61" name="Straight Arrow Connector 60"/>
          <p:cNvCxnSpPr/>
          <p:nvPr/>
        </p:nvCxnSpPr>
        <p:spPr bwMode="auto">
          <a:xfrm flipH="1" flipV="1">
            <a:off x="4623938" y="3519108"/>
            <a:ext cx="511803" cy="1"/>
          </a:xfrm>
          <a:prstGeom prst="straightConnector1">
            <a:avLst/>
          </a:prstGeom>
          <a:solidFill>
            <a:schemeClr val="accent1"/>
          </a:solidFill>
          <a:ln w="50800" cap="flat" cmpd="sng" algn="ctr">
            <a:solidFill>
              <a:srgbClr val="7030A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urved Connector 25"/>
          <p:cNvCxnSpPr>
            <a:stCxn id="12" idx="3"/>
            <a:endCxn id="13" idx="0"/>
          </p:cNvCxnSpPr>
          <p:nvPr/>
        </p:nvCxnSpPr>
        <p:spPr>
          <a:xfrm flipV="1">
            <a:off x="3413760" y="2634615"/>
            <a:ext cx="2080260" cy="141923"/>
          </a:xfrm>
          <a:prstGeom prst="curvedConnector4">
            <a:avLst>
              <a:gd name="adj1" fmla="val 46337"/>
              <a:gd name="adj2" fmla="val 22824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urved Connector 28"/>
          <p:cNvCxnSpPr>
            <a:stCxn id="13" idx="3"/>
            <a:endCxn id="15" idx="1"/>
          </p:cNvCxnSpPr>
          <p:nvPr/>
        </p:nvCxnSpPr>
        <p:spPr>
          <a:xfrm flipV="1">
            <a:off x="5646420" y="2778990"/>
            <a:ext cx="590861" cy="8101"/>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urved Connector 31"/>
          <p:cNvCxnSpPr>
            <a:stCxn id="15" idx="3"/>
          </p:cNvCxnSpPr>
          <p:nvPr/>
        </p:nvCxnSpPr>
        <p:spPr>
          <a:xfrm flipV="1">
            <a:off x="6542081" y="2703244"/>
            <a:ext cx="1092195" cy="75746"/>
          </a:xfrm>
          <a:prstGeom prst="curvedConnector4">
            <a:avLst>
              <a:gd name="adj1" fmla="val 46120"/>
              <a:gd name="adj2" fmla="val 427649"/>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18" idx="3"/>
            <a:endCxn id="36" idx="1"/>
          </p:cNvCxnSpPr>
          <p:nvPr/>
        </p:nvCxnSpPr>
        <p:spPr>
          <a:xfrm flipV="1">
            <a:off x="7970187" y="2705577"/>
            <a:ext cx="270245" cy="49552"/>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urved Connector 66"/>
          <p:cNvCxnSpPr>
            <a:stCxn id="12" idx="3"/>
            <a:endCxn id="120" idx="1"/>
          </p:cNvCxnSpPr>
          <p:nvPr/>
        </p:nvCxnSpPr>
        <p:spPr>
          <a:xfrm>
            <a:off x="3413760" y="2776538"/>
            <a:ext cx="1835354" cy="21687"/>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urved Connector 68"/>
          <p:cNvCxnSpPr/>
          <p:nvPr/>
        </p:nvCxnSpPr>
        <p:spPr>
          <a:xfrm>
            <a:off x="5646421" y="2791853"/>
            <a:ext cx="647699" cy="43992"/>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urved Connector 71"/>
          <p:cNvCxnSpPr>
            <a:stCxn id="15" idx="3"/>
          </p:cNvCxnSpPr>
          <p:nvPr/>
        </p:nvCxnSpPr>
        <p:spPr>
          <a:xfrm>
            <a:off x="6542080" y="2778990"/>
            <a:ext cx="1207460" cy="56855"/>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urved Connector 73"/>
          <p:cNvCxnSpPr>
            <a:stCxn id="18" idx="3"/>
          </p:cNvCxnSpPr>
          <p:nvPr/>
        </p:nvCxnSpPr>
        <p:spPr>
          <a:xfrm>
            <a:off x="7970186" y="2755128"/>
            <a:ext cx="326172" cy="43097"/>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3518695" y="4128273"/>
            <a:ext cx="720673" cy="17226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a:t>NSHaRP</a:t>
            </a:r>
            <a:endParaRPr lang="en-GB" sz="1200" b="1" dirty="0"/>
          </a:p>
        </p:txBody>
      </p:sp>
      <p:cxnSp>
        <p:nvCxnSpPr>
          <p:cNvPr id="101" name="Straight Arrow Connector 100"/>
          <p:cNvCxnSpPr>
            <a:stCxn id="100" idx="3"/>
          </p:cNvCxnSpPr>
          <p:nvPr/>
        </p:nvCxnSpPr>
        <p:spPr>
          <a:xfrm flipV="1">
            <a:off x="4239368" y="3620954"/>
            <a:ext cx="2050626" cy="593452"/>
          </a:xfrm>
          <a:prstGeom prst="straightConnector1">
            <a:avLst/>
          </a:prstGeom>
          <a:ln w="349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03" name="Picture 10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8525" y="3832580"/>
            <a:ext cx="140715" cy="140715"/>
          </a:xfrm>
          <a:prstGeom prst="rect">
            <a:avLst/>
          </a:prstGeom>
        </p:spPr>
      </p:pic>
    </p:spTree>
    <p:extLst>
      <p:ext uri="{BB962C8B-B14F-4D97-AF65-F5344CB8AC3E}">
        <p14:creationId xmlns:p14="http://schemas.microsoft.com/office/powerpoint/2010/main" val="297236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4"/>
                                        </p:tgtEl>
                                      </p:cBhvr>
                                    </p:animEffect>
                                    <p:set>
                                      <p:cBhvr>
                                        <p:cTn id="7" dur="1" fill="hold">
                                          <p:stCondLst>
                                            <p:cond delay="499"/>
                                          </p:stCondLst>
                                        </p:cTn>
                                        <p:tgtEl>
                                          <p:spTgt spid="7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72"/>
                                        </p:tgtEl>
                                      </p:cBhvr>
                                    </p:animEffect>
                                    <p:set>
                                      <p:cBhvr>
                                        <p:cTn id="10" dur="1" fill="hold">
                                          <p:stCondLst>
                                            <p:cond delay="499"/>
                                          </p:stCondLst>
                                        </p:cTn>
                                        <p:tgtEl>
                                          <p:spTgt spid="72"/>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69"/>
                                        </p:tgtEl>
                                      </p:cBhvr>
                                    </p:animEffect>
                                    <p:set>
                                      <p:cBhvr>
                                        <p:cTn id="13" dur="1" fill="hold">
                                          <p:stCondLst>
                                            <p:cond delay="499"/>
                                          </p:stCondLst>
                                        </p:cTn>
                                        <p:tgtEl>
                                          <p:spTgt spid="6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67"/>
                                        </p:tgtEl>
                                      </p:cBhvr>
                                    </p:animEffect>
                                    <p:set>
                                      <p:cBhvr>
                                        <p:cTn id="16" dur="1" fill="hold">
                                          <p:stCondLst>
                                            <p:cond delay="499"/>
                                          </p:stCondLst>
                                        </p:cTn>
                                        <p:tgtEl>
                                          <p:spTgt spid="67"/>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102"/>
                                        </p:tgtEl>
                                        <p:attrNameLst>
                                          <p:attrName>style.visibility</p:attrName>
                                        </p:attrNameLst>
                                      </p:cBhvr>
                                      <p:to>
                                        <p:strVal val="visible"/>
                                      </p:to>
                                    </p:set>
                                    <p:animEffect transition="in" filter="fade">
                                      <p:cBhvr>
                                        <p:cTn id="19" dur="500"/>
                                        <p:tgtEl>
                                          <p:spTgt spid="10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500"/>
                                        <p:tgtEl>
                                          <p:spTgt spid="87"/>
                                        </p:tgtEl>
                                      </p:cBhvr>
                                    </p:animEffect>
                                  </p:childTnLst>
                                </p:cTn>
                              </p:par>
                              <p:par>
                                <p:cTn id="23" presetID="10" presetClass="entr" presetSubtype="0" fill="hold" nodeType="with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par>
                                <p:cTn id="26" presetID="10" presetClass="entr" presetSubtype="0"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childTnLst>
                                </p:cTn>
                              </p:par>
                              <p:par>
                                <p:cTn id="29" presetID="10" presetClass="entr" presetSubtype="0" fill="hold" nodeType="withEffect">
                                  <p:stCondLst>
                                    <p:cond delay="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10" presetClass="entr" presetSubtype="0" fill="hold" nodeType="with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par>
                                <p:cTn id="35" presetID="10"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par>
                                <p:cTn id="38" presetID="10" presetClass="entr" presetSubtype="0" fill="hold"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500"/>
                                        <p:tgtEl>
                                          <p:spTgt spid="60"/>
                                        </p:tgtEl>
                                      </p:cBhvr>
                                    </p:animEffect>
                                  </p:childTnLst>
                                </p:cTn>
                              </p:par>
                              <p:par>
                                <p:cTn id="41" presetID="10" presetClass="entr" presetSubtype="0"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smtClean="0"/>
              <a:t/>
            </a:r>
            <a:br>
              <a:rPr lang="en-GB" smtClean="0"/>
            </a:br>
            <a:r>
              <a:rPr lang="en-GB" smtClean="0"/>
              <a:t>INDEX</a:t>
            </a:r>
          </a:p>
        </p:txBody>
      </p:sp>
      <p:sp>
        <p:nvSpPr>
          <p:cNvPr id="4099" name="Rectangle 3"/>
          <p:cNvSpPr>
            <a:spLocks noGrp="1" noChangeArrowheads="1"/>
          </p:cNvSpPr>
          <p:nvPr>
            <p:ph type="body" idx="1"/>
          </p:nvPr>
        </p:nvSpPr>
        <p:spPr>
          <a:xfrm>
            <a:off x="1601932" y="1313908"/>
            <a:ext cx="5829300" cy="3486150"/>
          </a:xfrm>
        </p:spPr>
        <p:txBody>
          <a:bodyPr>
            <a:normAutofit/>
          </a:bodyPr>
          <a:lstStyle/>
          <a:p>
            <a:pPr marL="342900" lvl="1" indent="0" eaLnBrk="1" hangingPunct="1">
              <a:buNone/>
              <a:defRPr/>
            </a:pPr>
            <a:endParaRPr lang="en-GB" dirty="0" smtClean="0"/>
          </a:p>
          <a:p>
            <a:pPr eaLnBrk="1" hangingPunct="1">
              <a:buFont typeface="Times" charset="0"/>
              <a:buBlip>
                <a:blip r:embed="rId3"/>
              </a:buBlip>
              <a:defRPr/>
            </a:pPr>
            <a:r>
              <a:rPr lang="en-GB" sz="1800" dirty="0" err="1" smtClean="0"/>
              <a:t>DDoS</a:t>
            </a:r>
            <a:r>
              <a:rPr lang="en-GB" sz="1800" dirty="0" smtClean="0"/>
              <a:t> seen by GÉANT</a:t>
            </a:r>
          </a:p>
          <a:p>
            <a:pPr eaLnBrk="1" hangingPunct="1">
              <a:buFont typeface="Times" charset="0"/>
              <a:buBlip>
                <a:blip r:embed="rId3"/>
              </a:buBlip>
              <a:defRPr/>
            </a:pPr>
            <a:r>
              <a:rPr lang="en-GB" sz="1800" dirty="0" smtClean="0"/>
              <a:t>FoD Tutorial</a:t>
            </a:r>
            <a:endParaRPr lang="en-GB" dirty="0" smtClean="0"/>
          </a:p>
          <a:p>
            <a:pPr lvl="1">
              <a:buFont typeface="Times" charset="0"/>
              <a:buBlip>
                <a:blip r:embed="rId3"/>
              </a:buBlip>
              <a:defRPr/>
            </a:pPr>
            <a:r>
              <a:rPr lang="en-GB" dirty="0" smtClean="0"/>
              <a:t>What Firewall on Demand is</a:t>
            </a:r>
          </a:p>
          <a:p>
            <a:pPr lvl="1">
              <a:buFont typeface="Times" charset="0"/>
              <a:buBlip>
                <a:blip r:embed="rId3"/>
              </a:buBlip>
              <a:defRPr/>
            </a:pPr>
            <a:r>
              <a:rPr lang="en-GB" dirty="0" smtClean="0"/>
              <a:t>Why </a:t>
            </a:r>
            <a:r>
              <a:rPr lang="en-GB" dirty="0" err="1" smtClean="0"/>
              <a:t>Flowspec</a:t>
            </a:r>
            <a:r>
              <a:rPr lang="en-GB" dirty="0" smtClean="0"/>
              <a:t>?</a:t>
            </a:r>
          </a:p>
          <a:p>
            <a:pPr lvl="1">
              <a:buFont typeface="Times" charset="0"/>
              <a:buBlip>
                <a:blip r:embed="rId3"/>
              </a:buBlip>
              <a:defRPr/>
            </a:pPr>
            <a:r>
              <a:rPr lang="en-GB" dirty="0" smtClean="0"/>
              <a:t>Why Firewall on Demand?</a:t>
            </a:r>
            <a:endParaRPr lang="en-GB" dirty="0"/>
          </a:p>
          <a:p>
            <a:pPr lvl="1" eaLnBrk="1" hangingPunct="1">
              <a:buBlip>
                <a:blip r:embed="rId3"/>
              </a:buBlip>
              <a:defRPr/>
            </a:pPr>
            <a:r>
              <a:rPr lang="en-GB" dirty="0" smtClean="0"/>
              <a:t>How to subscribe</a:t>
            </a:r>
            <a:endParaRPr lang="en-GB" dirty="0"/>
          </a:p>
          <a:p>
            <a:pPr lvl="1" eaLnBrk="1" hangingPunct="1">
              <a:buBlip>
                <a:blip r:embed="rId3"/>
              </a:buBlip>
              <a:defRPr/>
            </a:pPr>
            <a:r>
              <a:rPr lang="en-GB" dirty="0" smtClean="0"/>
              <a:t>Future plans</a:t>
            </a:r>
          </a:p>
        </p:txBody>
      </p:sp>
    </p:spTree>
    <p:extLst>
      <p:ext uri="{BB962C8B-B14F-4D97-AF65-F5344CB8AC3E}">
        <p14:creationId xmlns:p14="http://schemas.microsoft.com/office/powerpoint/2010/main" val="1241619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Straight Arrow Connector 59"/>
          <p:cNvCxnSpPr/>
          <p:nvPr/>
        </p:nvCxnSpPr>
        <p:spPr>
          <a:xfrm flipV="1">
            <a:off x="5746009" y="3393120"/>
            <a:ext cx="536365" cy="18506"/>
          </a:xfrm>
          <a:prstGeom prst="straightConnector1">
            <a:avLst/>
          </a:prstGeom>
          <a:ln w="508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GB" dirty="0" smtClean="0"/>
              <a:t>Upgrade – Future Plans</a:t>
            </a:r>
            <a:endParaRPr lang="en-GB" dirty="0"/>
          </a:p>
        </p:txBody>
      </p:sp>
      <p:sp>
        <p:nvSpPr>
          <p:cNvPr id="5" name="Cloud 4"/>
          <p:cNvSpPr/>
          <p:nvPr/>
        </p:nvSpPr>
        <p:spPr>
          <a:xfrm>
            <a:off x="784860" y="1207770"/>
            <a:ext cx="1524000" cy="876300"/>
          </a:xfrm>
          <a:prstGeom prst="cloud">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IX A</a:t>
            </a:r>
          </a:p>
        </p:txBody>
      </p:sp>
      <p:sp>
        <p:nvSpPr>
          <p:cNvPr id="6" name="Cloud 5"/>
          <p:cNvSpPr/>
          <p:nvPr/>
        </p:nvSpPr>
        <p:spPr>
          <a:xfrm>
            <a:off x="2991484" y="1874520"/>
            <a:ext cx="2762145" cy="1665923"/>
          </a:xfrm>
          <a:prstGeom prst="cloud">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rgbClr val="FFFF00"/>
                </a:solidFill>
              </a:rPr>
              <a:t>GÈANT</a:t>
            </a:r>
          </a:p>
        </p:txBody>
      </p:sp>
      <p:sp>
        <p:nvSpPr>
          <p:cNvPr id="7" name="Cloud 6"/>
          <p:cNvSpPr/>
          <p:nvPr/>
        </p:nvSpPr>
        <p:spPr>
          <a:xfrm>
            <a:off x="803910" y="2353703"/>
            <a:ext cx="1524000" cy="876300"/>
          </a:xfrm>
          <a:prstGeom prst="cloud">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Internet</a:t>
            </a:r>
          </a:p>
        </p:txBody>
      </p:sp>
      <p:sp>
        <p:nvSpPr>
          <p:cNvPr id="8" name="Cloud 7"/>
          <p:cNvSpPr/>
          <p:nvPr/>
        </p:nvSpPr>
        <p:spPr>
          <a:xfrm>
            <a:off x="784860" y="3469005"/>
            <a:ext cx="1524000" cy="876300"/>
          </a:xfrm>
          <a:prstGeom prst="cloud">
            <a:avLst/>
          </a:prstGeom>
          <a:solidFill>
            <a:schemeClr val="bg1">
              <a:lumMod val="6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IX B</a:t>
            </a:r>
          </a:p>
        </p:txBody>
      </p:sp>
      <p:sp>
        <p:nvSpPr>
          <p:cNvPr id="9" name="Cloud 8"/>
          <p:cNvSpPr/>
          <p:nvPr/>
        </p:nvSpPr>
        <p:spPr>
          <a:xfrm>
            <a:off x="6294120" y="2285016"/>
            <a:ext cx="1710622" cy="944987"/>
          </a:xfrm>
          <a:prstGeom prst="cloud">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13" b="1" dirty="0">
                <a:solidFill>
                  <a:srgbClr val="FF0000"/>
                </a:solidFill>
              </a:rPr>
              <a:t>NREN A</a:t>
            </a:r>
          </a:p>
        </p:txBody>
      </p:sp>
      <p:pic>
        <p:nvPicPr>
          <p:cNvPr id="12" name="Picture 11"/>
          <p:cNvPicPr>
            <a:picLocks noChangeAspect="1"/>
          </p:cNvPicPr>
          <p:nvPr/>
        </p:nvPicPr>
        <p:blipFill>
          <a:blip r:embed="rId2"/>
          <a:stretch>
            <a:fillRect/>
          </a:stretch>
        </p:blipFill>
        <p:spPr>
          <a:xfrm>
            <a:off x="3108960" y="2624063"/>
            <a:ext cx="304800" cy="304950"/>
          </a:xfrm>
          <a:prstGeom prst="rect">
            <a:avLst/>
          </a:prstGeom>
        </p:spPr>
      </p:pic>
      <p:pic>
        <p:nvPicPr>
          <p:cNvPr id="13" name="Picture 12"/>
          <p:cNvPicPr>
            <a:picLocks noChangeAspect="1"/>
          </p:cNvPicPr>
          <p:nvPr/>
        </p:nvPicPr>
        <p:blipFill>
          <a:blip r:embed="rId2"/>
          <a:stretch>
            <a:fillRect/>
          </a:stretch>
        </p:blipFill>
        <p:spPr>
          <a:xfrm>
            <a:off x="5341620" y="2634615"/>
            <a:ext cx="304800" cy="304950"/>
          </a:xfrm>
          <a:prstGeom prst="rect">
            <a:avLst/>
          </a:prstGeom>
        </p:spPr>
      </p:pic>
      <p:pic>
        <p:nvPicPr>
          <p:cNvPr id="14" name="Picture 13"/>
          <p:cNvPicPr>
            <a:picLocks noChangeAspect="1"/>
          </p:cNvPicPr>
          <p:nvPr/>
        </p:nvPicPr>
        <p:blipFill>
          <a:blip r:embed="rId2"/>
          <a:stretch>
            <a:fillRect/>
          </a:stretch>
        </p:blipFill>
        <p:spPr>
          <a:xfrm>
            <a:off x="4245525" y="3307318"/>
            <a:ext cx="304800" cy="304950"/>
          </a:xfrm>
          <a:prstGeom prst="rect">
            <a:avLst/>
          </a:prstGeom>
        </p:spPr>
      </p:pic>
      <p:pic>
        <p:nvPicPr>
          <p:cNvPr id="15" name="Picture 14"/>
          <p:cNvPicPr>
            <a:picLocks noChangeAspect="1"/>
          </p:cNvPicPr>
          <p:nvPr/>
        </p:nvPicPr>
        <p:blipFill>
          <a:blip r:embed="rId2"/>
          <a:stretch>
            <a:fillRect/>
          </a:stretch>
        </p:blipFill>
        <p:spPr>
          <a:xfrm>
            <a:off x="6237281" y="2626514"/>
            <a:ext cx="304800" cy="304950"/>
          </a:xfrm>
          <a:prstGeom prst="rect">
            <a:avLst/>
          </a:prstGeom>
        </p:spPr>
      </p:pic>
      <p:pic>
        <p:nvPicPr>
          <p:cNvPr id="18" name="Picture 17"/>
          <p:cNvPicPr>
            <a:picLocks noChangeAspect="1"/>
          </p:cNvPicPr>
          <p:nvPr/>
        </p:nvPicPr>
        <p:blipFill>
          <a:blip r:embed="rId2"/>
          <a:stretch>
            <a:fillRect/>
          </a:stretch>
        </p:blipFill>
        <p:spPr>
          <a:xfrm>
            <a:off x="7665386" y="2602653"/>
            <a:ext cx="304800" cy="304950"/>
          </a:xfrm>
          <a:prstGeom prst="rect">
            <a:avLst/>
          </a:prstGeom>
        </p:spPr>
      </p:pic>
      <p:cxnSp>
        <p:nvCxnSpPr>
          <p:cNvPr id="20" name="Curved Connector 19"/>
          <p:cNvCxnSpPr>
            <a:stCxn id="7" idx="0"/>
            <a:endCxn id="12" idx="1"/>
          </p:cNvCxnSpPr>
          <p:nvPr/>
        </p:nvCxnSpPr>
        <p:spPr>
          <a:xfrm flipV="1">
            <a:off x="2326641" y="2776538"/>
            <a:ext cx="782320" cy="15315"/>
          </a:xfrm>
          <a:prstGeom prst="curvedConnector3">
            <a:avLst/>
          </a:prstGeom>
          <a:ln w="34925">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urved Connector 21"/>
          <p:cNvCxnSpPr>
            <a:stCxn id="5" idx="0"/>
            <a:endCxn id="12" idx="1"/>
          </p:cNvCxnSpPr>
          <p:nvPr/>
        </p:nvCxnSpPr>
        <p:spPr>
          <a:xfrm>
            <a:off x="2307591" y="1645920"/>
            <a:ext cx="801370" cy="1130618"/>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urved Connector 23"/>
          <p:cNvCxnSpPr>
            <a:stCxn id="8" idx="0"/>
            <a:endCxn id="6" idx="2"/>
          </p:cNvCxnSpPr>
          <p:nvPr/>
        </p:nvCxnSpPr>
        <p:spPr>
          <a:xfrm flipV="1">
            <a:off x="2307590" y="2707482"/>
            <a:ext cx="692462" cy="1199674"/>
          </a:xfrm>
          <a:prstGeom prst="curvedConnector3">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nvPicPr>
        <p:blipFill>
          <a:blip r:embed="rId3"/>
          <a:stretch>
            <a:fillRect/>
          </a:stretch>
        </p:blipFill>
        <p:spPr>
          <a:xfrm>
            <a:off x="8240432" y="2496133"/>
            <a:ext cx="304800" cy="418887"/>
          </a:xfrm>
          <a:prstGeom prst="rect">
            <a:avLst/>
          </a:prstGeom>
        </p:spPr>
      </p:pic>
      <p:cxnSp>
        <p:nvCxnSpPr>
          <p:cNvPr id="71" name="Curved Connector 70"/>
          <p:cNvCxnSpPr/>
          <p:nvPr/>
        </p:nvCxnSpPr>
        <p:spPr>
          <a:xfrm>
            <a:off x="3418523" y="2755128"/>
            <a:ext cx="820846" cy="632840"/>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urved Connector 74"/>
          <p:cNvCxnSpPr>
            <a:stCxn id="5" idx="1"/>
            <a:endCxn id="12" idx="1"/>
          </p:cNvCxnSpPr>
          <p:nvPr/>
        </p:nvCxnSpPr>
        <p:spPr>
          <a:xfrm rot="16200000" flipH="1">
            <a:off x="1981210" y="1648787"/>
            <a:ext cx="693401" cy="1562100"/>
          </a:xfrm>
          <a:prstGeom prst="curved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urved Connector 76"/>
          <p:cNvCxnSpPr>
            <a:stCxn id="8" idx="3"/>
            <a:endCxn id="12" idx="1"/>
          </p:cNvCxnSpPr>
          <p:nvPr/>
        </p:nvCxnSpPr>
        <p:spPr>
          <a:xfrm rot="5400000" flipH="1" flipV="1">
            <a:off x="1956625" y="2366773"/>
            <a:ext cx="742571" cy="1562100"/>
          </a:xfrm>
          <a:prstGeom prst="curvedConnector2">
            <a:avLst/>
          </a:prstGeom>
          <a:ln w="34925">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4371901" y="3198115"/>
            <a:ext cx="581367" cy="15521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50" b="1" dirty="0" err="1">
                <a:solidFill>
                  <a:srgbClr val="FF0000"/>
                </a:solidFill>
              </a:rPr>
              <a:t>Flowspec</a:t>
            </a:r>
            <a:endParaRPr lang="en-GB" sz="750" b="1" dirty="0">
              <a:solidFill>
                <a:srgbClr val="FF0000"/>
              </a:solidFill>
            </a:endParaRPr>
          </a:p>
        </p:txBody>
      </p:sp>
      <p:cxnSp>
        <p:nvCxnSpPr>
          <p:cNvPr id="102" name="Straight Arrow Connector 101"/>
          <p:cNvCxnSpPr>
            <a:stCxn id="87" idx="3"/>
            <a:endCxn id="120" idx="2"/>
          </p:cNvCxnSpPr>
          <p:nvPr/>
        </p:nvCxnSpPr>
        <p:spPr>
          <a:xfrm flipV="1">
            <a:off x="4953268" y="2930493"/>
            <a:ext cx="380592" cy="345230"/>
          </a:xfrm>
          <a:prstGeom prst="straightConnector1">
            <a:avLst/>
          </a:prstGeom>
          <a:ln w="508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87" idx="1"/>
            <a:endCxn id="12" idx="3"/>
          </p:cNvCxnSpPr>
          <p:nvPr/>
        </p:nvCxnSpPr>
        <p:spPr>
          <a:xfrm flipH="1" flipV="1">
            <a:off x="3413760" y="2776538"/>
            <a:ext cx="958141" cy="499185"/>
          </a:xfrm>
          <a:prstGeom prst="straightConnector1">
            <a:avLst/>
          </a:prstGeom>
          <a:ln w="508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118" name="Picture 117"/>
          <p:cNvPicPr>
            <a:picLocks noChangeAspect="1"/>
          </p:cNvPicPr>
          <p:nvPr/>
        </p:nvPicPr>
        <p:blipFill>
          <a:blip r:embed="rId4"/>
          <a:stretch>
            <a:fillRect/>
          </a:stretch>
        </p:blipFill>
        <p:spPr>
          <a:xfrm>
            <a:off x="3236508" y="2835845"/>
            <a:ext cx="169492" cy="264537"/>
          </a:xfrm>
          <a:prstGeom prst="rect">
            <a:avLst/>
          </a:prstGeom>
        </p:spPr>
      </p:pic>
      <p:pic>
        <p:nvPicPr>
          <p:cNvPr id="119" name="Picture 118"/>
          <p:cNvPicPr>
            <a:picLocks noChangeAspect="1"/>
          </p:cNvPicPr>
          <p:nvPr/>
        </p:nvPicPr>
        <p:blipFill>
          <a:blip r:embed="rId4"/>
          <a:stretch>
            <a:fillRect/>
          </a:stretch>
        </p:blipFill>
        <p:spPr>
          <a:xfrm>
            <a:off x="4184605" y="3421747"/>
            <a:ext cx="169492" cy="264537"/>
          </a:xfrm>
          <a:prstGeom prst="rect">
            <a:avLst/>
          </a:prstGeom>
        </p:spPr>
      </p:pic>
      <p:pic>
        <p:nvPicPr>
          <p:cNvPr id="120" name="Picture 119"/>
          <p:cNvPicPr>
            <a:picLocks noChangeAspect="1"/>
          </p:cNvPicPr>
          <p:nvPr/>
        </p:nvPicPr>
        <p:blipFill>
          <a:blip r:embed="rId4"/>
          <a:stretch>
            <a:fillRect/>
          </a:stretch>
        </p:blipFill>
        <p:spPr>
          <a:xfrm>
            <a:off x="5249114" y="2665956"/>
            <a:ext cx="169492" cy="264537"/>
          </a:xfrm>
          <a:prstGeom prst="rect">
            <a:avLst/>
          </a:prstGeom>
        </p:spPr>
      </p:pic>
      <p:sp>
        <p:nvSpPr>
          <p:cNvPr id="2" name="Rectangle 1"/>
          <p:cNvSpPr/>
          <p:nvPr/>
        </p:nvSpPr>
        <p:spPr>
          <a:xfrm>
            <a:off x="5188959" y="3353330"/>
            <a:ext cx="446065" cy="28171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err="1">
                <a:solidFill>
                  <a:srgbClr val="FFFF00"/>
                </a:solidFill>
              </a:rPr>
              <a:t>FoD</a:t>
            </a:r>
            <a:endParaRPr lang="en-GB" sz="900" b="1" dirty="0">
              <a:solidFill>
                <a:srgbClr val="FFFF00"/>
              </a:solidFill>
            </a:endParaRPr>
          </a:p>
        </p:txBody>
      </p:sp>
      <p:pic>
        <p:nvPicPr>
          <p:cNvPr id="54" name="Picture 53"/>
          <p:cNvPicPr>
            <a:picLocks noChangeAspect="1"/>
          </p:cNvPicPr>
          <p:nvPr/>
        </p:nvPicPr>
        <p:blipFill>
          <a:blip r:embed="rId5"/>
          <a:stretch>
            <a:fillRect/>
          </a:stretch>
        </p:blipFill>
        <p:spPr>
          <a:xfrm>
            <a:off x="6289994" y="3237603"/>
            <a:ext cx="250090" cy="387235"/>
          </a:xfrm>
          <a:prstGeom prst="rect">
            <a:avLst/>
          </a:prstGeom>
        </p:spPr>
      </p:pic>
      <p:cxnSp>
        <p:nvCxnSpPr>
          <p:cNvPr id="56" name="Straight Arrow Connector 55"/>
          <p:cNvCxnSpPr/>
          <p:nvPr/>
        </p:nvCxnSpPr>
        <p:spPr bwMode="auto">
          <a:xfrm flipH="1">
            <a:off x="5688364" y="3549588"/>
            <a:ext cx="536365" cy="6972"/>
          </a:xfrm>
          <a:prstGeom prst="straightConnector1">
            <a:avLst/>
          </a:prstGeom>
          <a:solidFill>
            <a:schemeClr val="accent1"/>
          </a:solidFill>
          <a:ln w="47625" cap="flat" cmpd="sng" algn="ctr">
            <a:solidFill>
              <a:schemeClr val="tx1">
                <a:lumMod val="50000"/>
                <a:lumOff val="5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8" name="Picture 5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92935" y="3344482"/>
            <a:ext cx="140715" cy="140715"/>
          </a:xfrm>
          <a:prstGeom prst="rect">
            <a:avLst/>
          </a:prstGeom>
        </p:spPr>
      </p:pic>
      <p:cxnSp>
        <p:nvCxnSpPr>
          <p:cNvPr id="61" name="Straight Arrow Connector 60"/>
          <p:cNvCxnSpPr/>
          <p:nvPr/>
        </p:nvCxnSpPr>
        <p:spPr bwMode="auto">
          <a:xfrm flipH="1" flipV="1">
            <a:off x="4623938" y="3519108"/>
            <a:ext cx="511803" cy="1"/>
          </a:xfrm>
          <a:prstGeom prst="straightConnector1">
            <a:avLst/>
          </a:prstGeom>
          <a:solidFill>
            <a:schemeClr val="accent1"/>
          </a:solidFill>
          <a:ln w="50800" cap="flat" cmpd="sng" algn="ctr">
            <a:solidFill>
              <a:srgbClr val="7030A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urved Connector 25"/>
          <p:cNvCxnSpPr>
            <a:stCxn id="12" idx="3"/>
            <a:endCxn id="13" idx="0"/>
          </p:cNvCxnSpPr>
          <p:nvPr/>
        </p:nvCxnSpPr>
        <p:spPr>
          <a:xfrm flipV="1">
            <a:off x="3413760" y="2634615"/>
            <a:ext cx="2080260" cy="141923"/>
          </a:xfrm>
          <a:prstGeom prst="curvedConnector4">
            <a:avLst>
              <a:gd name="adj1" fmla="val 46337"/>
              <a:gd name="adj2" fmla="val 22824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urved Connector 28"/>
          <p:cNvCxnSpPr>
            <a:stCxn id="13" idx="3"/>
            <a:endCxn id="15" idx="1"/>
          </p:cNvCxnSpPr>
          <p:nvPr/>
        </p:nvCxnSpPr>
        <p:spPr>
          <a:xfrm flipV="1">
            <a:off x="5646420" y="2778990"/>
            <a:ext cx="590861" cy="8101"/>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urved Connector 31"/>
          <p:cNvCxnSpPr>
            <a:stCxn id="15" idx="3"/>
          </p:cNvCxnSpPr>
          <p:nvPr/>
        </p:nvCxnSpPr>
        <p:spPr>
          <a:xfrm flipV="1">
            <a:off x="6542081" y="2703244"/>
            <a:ext cx="1092195" cy="75746"/>
          </a:xfrm>
          <a:prstGeom prst="curvedConnector4">
            <a:avLst>
              <a:gd name="adj1" fmla="val 46120"/>
              <a:gd name="adj2" fmla="val 427649"/>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urved Connector 34"/>
          <p:cNvCxnSpPr>
            <a:stCxn id="18" idx="3"/>
            <a:endCxn id="36" idx="1"/>
          </p:cNvCxnSpPr>
          <p:nvPr/>
        </p:nvCxnSpPr>
        <p:spPr>
          <a:xfrm flipV="1">
            <a:off x="7970187" y="2705577"/>
            <a:ext cx="270245" cy="49552"/>
          </a:xfrm>
          <a:prstGeom prst="curvedConnector3">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urved Connector 66"/>
          <p:cNvCxnSpPr>
            <a:stCxn id="12" idx="3"/>
            <a:endCxn id="120" idx="1"/>
          </p:cNvCxnSpPr>
          <p:nvPr/>
        </p:nvCxnSpPr>
        <p:spPr>
          <a:xfrm>
            <a:off x="3413760" y="2776538"/>
            <a:ext cx="1835354" cy="21687"/>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urved Connector 68"/>
          <p:cNvCxnSpPr/>
          <p:nvPr/>
        </p:nvCxnSpPr>
        <p:spPr>
          <a:xfrm>
            <a:off x="5646421" y="2791853"/>
            <a:ext cx="647699" cy="43992"/>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urved Connector 71"/>
          <p:cNvCxnSpPr>
            <a:stCxn id="15" idx="3"/>
          </p:cNvCxnSpPr>
          <p:nvPr/>
        </p:nvCxnSpPr>
        <p:spPr>
          <a:xfrm>
            <a:off x="6542080" y="2778990"/>
            <a:ext cx="1207460" cy="56855"/>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urved Connector 73"/>
          <p:cNvCxnSpPr>
            <a:stCxn id="18" idx="3"/>
          </p:cNvCxnSpPr>
          <p:nvPr/>
        </p:nvCxnSpPr>
        <p:spPr>
          <a:xfrm>
            <a:off x="7970186" y="2755128"/>
            <a:ext cx="326172" cy="43097"/>
          </a:xfrm>
          <a:prstGeom prst="curvedConnector3">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3518695" y="4128272"/>
            <a:ext cx="908525" cy="359907"/>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err="1" smtClean="0"/>
              <a:t>NSHaRP</a:t>
            </a:r>
            <a:r>
              <a:rPr lang="en-GB" sz="1200" b="1" dirty="0" smtClean="0"/>
              <a:t> &amp; </a:t>
            </a:r>
            <a:r>
              <a:rPr lang="en-GB" sz="1200" b="1" dirty="0" err="1" smtClean="0"/>
              <a:t>RepShield</a:t>
            </a:r>
            <a:endParaRPr lang="en-GB" sz="1200" b="1" dirty="0"/>
          </a:p>
        </p:txBody>
      </p:sp>
      <p:cxnSp>
        <p:nvCxnSpPr>
          <p:cNvPr id="101" name="Straight Arrow Connector 100"/>
          <p:cNvCxnSpPr>
            <a:stCxn id="100" idx="3"/>
          </p:cNvCxnSpPr>
          <p:nvPr/>
        </p:nvCxnSpPr>
        <p:spPr>
          <a:xfrm flipV="1">
            <a:off x="4427220" y="3620954"/>
            <a:ext cx="1862774" cy="687272"/>
          </a:xfrm>
          <a:prstGeom prst="straightConnector1">
            <a:avLst/>
          </a:prstGeom>
          <a:ln w="349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03" name="Picture 10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8525" y="3832580"/>
            <a:ext cx="140715" cy="140715"/>
          </a:xfrm>
          <a:prstGeom prst="rect">
            <a:avLst/>
          </a:prstGeom>
        </p:spPr>
      </p:pic>
      <p:cxnSp>
        <p:nvCxnSpPr>
          <p:cNvPr id="44" name="Straight Arrow Connector 43"/>
          <p:cNvCxnSpPr/>
          <p:nvPr/>
        </p:nvCxnSpPr>
        <p:spPr>
          <a:xfrm>
            <a:off x="5686406" y="2893286"/>
            <a:ext cx="556594" cy="67"/>
          </a:xfrm>
          <a:prstGeom prst="straightConnector1">
            <a:avLst/>
          </a:prstGeom>
          <a:ln w="50800">
            <a:solidFill>
              <a:srgbClr val="FFC00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46" name="Picture 45"/>
          <p:cNvPicPr>
            <a:picLocks noChangeAspect="1"/>
          </p:cNvPicPr>
          <p:nvPr/>
        </p:nvPicPr>
        <p:blipFill>
          <a:blip r:embed="rId4"/>
          <a:stretch>
            <a:fillRect/>
          </a:stretch>
        </p:blipFill>
        <p:spPr>
          <a:xfrm>
            <a:off x="6419019" y="2742137"/>
            <a:ext cx="169492" cy="264537"/>
          </a:xfrm>
          <a:prstGeom prst="rect">
            <a:avLst/>
          </a:prstGeom>
        </p:spPr>
      </p:pic>
      <p:pic>
        <p:nvPicPr>
          <p:cNvPr id="47" name="Picture 46"/>
          <p:cNvPicPr>
            <a:picLocks noChangeAspect="1"/>
          </p:cNvPicPr>
          <p:nvPr/>
        </p:nvPicPr>
        <p:blipFill>
          <a:blip r:embed="rId4"/>
          <a:stretch>
            <a:fillRect/>
          </a:stretch>
        </p:blipFill>
        <p:spPr>
          <a:xfrm>
            <a:off x="7631168" y="2549312"/>
            <a:ext cx="169492" cy="264537"/>
          </a:xfrm>
          <a:prstGeom prst="rect">
            <a:avLst/>
          </a:prstGeom>
        </p:spPr>
      </p:pic>
      <p:cxnSp>
        <p:nvCxnSpPr>
          <p:cNvPr id="48" name="Straight Arrow Connector 47"/>
          <p:cNvCxnSpPr>
            <a:stCxn id="100" idx="3"/>
            <a:endCxn id="2" idx="2"/>
          </p:cNvCxnSpPr>
          <p:nvPr/>
        </p:nvCxnSpPr>
        <p:spPr>
          <a:xfrm flipV="1">
            <a:off x="4427220" y="3635049"/>
            <a:ext cx="984772" cy="673177"/>
          </a:xfrm>
          <a:prstGeom prst="straightConnector1">
            <a:avLst/>
          </a:prstGeom>
          <a:ln w="349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2605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4"/>
                                        </p:tgtEl>
                                      </p:cBhvr>
                                    </p:animEffect>
                                    <p:set>
                                      <p:cBhvr>
                                        <p:cTn id="7" dur="1" fill="hold">
                                          <p:stCondLst>
                                            <p:cond delay="499"/>
                                          </p:stCondLst>
                                        </p:cTn>
                                        <p:tgtEl>
                                          <p:spTgt spid="7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72"/>
                                        </p:tgtEl>
                                      </p:cBhvr>
                                    </p:animEffect>
                                    <p:set>
                                      <p:cBhvr>
                                        <p:cTn id="10" dur="1" fill="hold">
                                          <p:stCondLst>
                                            <p:cond delay="499"/>
                                          </p:stCondLst>
                                        </p:cTn>
                                        <p:tgtEl>
                                          <p:spTgt spid="72"/>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69"/>
                                        </p:tgtEl>
                                      </p:cBhvr>
                                    </p:animEffect>
                                    <p:set>
                                      <p:cBhvr>
                                        <p:cTn id="13" dur="1" fill="hold">
                                          <p:stCondLst>
                                            <p:cond delay="499"/>
                                          </p:stCondLst>
                                        </p:cTn>
                                        <p:tgtEl>
                                          <p:spTgt spid="6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67"/>
                                        </p:tgtEl>
                                      </p:cBhvr>
                                    </p:animEffect>
                                    <p:set>
                                      <p:cBhvr>
                                        <p:cTn id="16" dur="1" fill="hold">
                                          <p:stCondLst>
                                            <p:cond delay="499"/>
                                          </p:stCondLst>
                                        </p:cTn>
                                        <p:tgtEl>
                                          <p:spTgt spid="67"/>
                                        </p:tgtEl>
                                        <p:attrNameLst>
                                          <p:attrName>style.visibility</p:attrName>
                                        </p:attrNameLst>
                                      </p:cBhvr>
                                      <p:to>
                                        <p:strVal val="hidden"/>
                                      </p:to>
                                    </p:set>
                                  </p:childTnLst>
                                </p:cTn>
                              </p:par>
                              <p:par>
                                <p:cTn id="17" presetID="10" presetClass="entr" presetSubtype="0" fill="hold" nodeType="withEffect">
                                  <p:stCondLst>
                                    <p:cond delay="0"/>
                                  </p:stCondLst>
                                  <p:childTnLst>
                                    <p:set>
                                      <p:cBhvr>
                                        <p:cTn id="18" dur="1" fill="hold">
                                          <p:stCondLst>
                                            <p:cond delay="0"/>
                                          </p:stCondLst>
                                        </p:cTn>
                                        <p:tgtEl>
                                          <p:spTgt spid="102"/>
                                        </p:tgtEl>
                                        <p:attrNameLst>
                                          <p:attrName>style.visibility</p:attrName>
                                        </p:attrNameLst>
                                      </p:cBhvr>
                                      <p:to>
                                        <p:strVal val="visible"/>
                                      </p:to>
                                    </p:set>
                                    <p:animEffect transition="in" filter="fade">
                                      <p:cBhvr>
                                        <p:cTn id="19" dur="500"/>
                                        <p:tgtEl>
                                          <p:spTgt spid="10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500"/>
                                        <p:tgtEl>
                                          <p:spTgt spid="87"/>
                                        </p:tgtEl>
                                      </p:cBhvr>
                                    </p:animEffect>
                                  </p:childTnLst>
                                </p:cTn>
                              </p:par>
                              <p:par>
                                <p:cTn id="23" presetID="10" presetClass="entr" presetSubtype="0" fill="hold" nodeType="with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par>
                                <p:cTn id="26" presetID="10" presetClass="entr" presetSubtype="0"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fade">
                                      <p:cBhvr>
                                        <p:cTn id="28" dur="500"/>
                                        <p:tgtEl>
                                          <p:spTgt spid="119"/>
                                        </p:tgtEl>
                                      </p:cBhvr>
                                    </p:animEffect>
                                  </p:childTnLst>
                                </p:cTn>
                              </p:par>
                              <p:par>
                                <p:cTn id="29" presetID="10" presetClass="entr" presetSubtype="0" fill="hold" nodeType="withEffect">
                                  <p:stCondLst>
                                    <p:cond delay="0"/>
                                  </p:stCondLst>
                                  <p:childTnLst>
                                    <p:set>
                                      <p:cBhvr>
                                        <p:cTn id="30" dur="1" fill="hold">
                                          <p:stCondLst>
                                            <p:cond delay="0"/>
                                          </p:stCondLst>
                                        </p:cTn>
                                        <p:tgtEl>
                                          <p:spTgt spid="118"/>
                                        </p:tgtEl>
                                        <p:attrNameLst>
                                          <p:attrName>style.visibility</p:attrName>
                                        </p:attrNameLst>
                                      </p:cBhvr>
                                      <p:to>
                                        <p:strVal val="visible"/>
                                      </p:to>
                                    </p:set>
                                    <p:animEffect transition="in" filter="fade">
                                      <p:cBhvr>
                                        <p:cTn id="31" dur="500"/>
                                        <p:tgtEl>
                                          <p:spTgt spid="118"/>
                                        </p:tgtEl>
                                      </p:cBhvr>
                                    </p:animEffect>
                                  </p:childTnLst>
                                </p:cTn>
                              </p:par>
                              <p:par>
                                <p:cTn id="32" presetID="10" presetClass="entr" presetSubtype="0" fill="hold" nodeType="with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par>
                                <p:cTn id="35" presetID="10"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par>
                                <p:cTn id="38" presetID="10" presetClass="entr" presetSubtype="0" fill="hold"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500"/>
                                        <p:tgtEl>
                                          <p:spTgt spid="60"/>
                                        </p:tgtEl>
                                      </p:cBhvr>
                                    </p:animEffect>
                                  </p:childTnLst>
                                </p:cTn>
                              </p:par>
                              <p:par>
                                <p:cTn id="41" presetID="10" presetClass="entr" presetSubtype="0"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par>
                                <p:cTn id="47" presetID="10"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500"/>
                                        <p:tgtEl>
                                          <p:spTgt spid="44"/>
                                        </p:tgtEl>
                                      </p:cBhvr>
                                    </p:animEffect>
                                  </p:childTnLst>
                                </p:cTn>
                              </p:par>
                              <p:par>
                                <p:cTn id="50" presetID="10" presetClass="entr" presetSubtype="0"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childTnLst>
                                </p:cTn>
                              </p:par>
                              <p:par>
                                <p:cTn id="53" presetID="10"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GB" dirty="0" smtClean="0"/>
              <a:t>FoD Roadmap</a:t>
            </a:r>
            <a:endParaRPr lang="en-GB" dirty="0"/>
          </a:p>
        </p:txBody>
      </p:sp>
      <p:cxnSp>
        <p:nvCxnSpPr>
          <p:cNvPr id="6" name="Curved Connector 5"/>
          <p:cNvCxnSpPr/>
          <p:nvPr/>
        </p:nvCxnSpPr>
        <p:spPr>
          <a:xfrm>
            <a:off x="487680" y="1569720"/>
            <a:ext cx="8016240" cy="320040"/>
          </a:xfrm>
          <a:prstGeom prst="curvedConnector3">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6567" y="1889760"/>
            <a:ext cx="1353613" cy="430887"/>
          </a:xfrm>
          <a:prstGeom prst="rect">
            <a:avLst/>
          </a:prstGeom>
          <a:noFill/>
        </p:spPr>
        <p:txBody>
          <a:bodyPr wrap="square" rtlCol="0">
            <a:spAutoFit/>
          </a:bodyPr>
          <a:lstStyle/>
          <a:p>
            <a:pPr algn="ctr"/>
            <a:r>
              <a:rPr lang="en-GB" sz="1100" dirty="0" err="1" smtClean="0"/>
              <a:t>Flowspec</a:t>
            </a:r>
            <a:r>
              <a:rPr lang="en-GB" sz="1100" dirty="0" smtClean="0"/>
              <a:t> testing on GÉANT backbone</a:t>
            </a:r>
            <a:endParaRPr lang="en-GB" sz="1100" dirty="0"/>
          </a:p>
        </p:txBody>
      </p:sp>
      <p:sp>
        <p:nvSpPr>
          <p:cNvPr id="11" name="TextBox 10"/>
          <p:cNvSpPr txBox="1"/>
          <p:nvPr/>
        </p:nvSpPr>
        <p:spPr>
          <a:xfrm>
            <a:off x="1318034" y="2396533"/>
            <a:ext cx="1475175" cy="430887"/>
          </a:xfrm>
          <a:prstGeom prst="rect">
            <a:avLst/>
          </a:prstGeom>
          <a:noFill/>
        </p:spPr>
        <p:txBody>
          <a:bodyPr wrap="square" rtlCol="0">
            <a:spAutoFit/>
          </a:bodyPr>
          <a:lstStyle/>
          <a:p>
            <a:pPr algn="ctr"/>
            <a:r>
              <a:rPr lang="en-GB" sz="1100" dirty="0" smtClean="0"/>
              <a:t>FoD test system installation (</a:t>
            </a:r>
            <a:r>
              <a:rPr lang="en-GB" sz="1100" dirty="0" err="1" smtClean="0"/>
              <a:t>Debian</a:t>
            </a:r>
            <a:r>
              <a:rPr lang="en-GB" sz="1100" dirty="0" smtClean="0"/>
              <a:t>)</a:t>
            </a:r>
          </a:p>
        </p:txBody>
      </p:sp>
      <p:sp>
        <p:nvSpPr>
          <p:cNvPr id="12" name="TextBox 11"/>
          <p:cNvSpPr txBox="1"/>
          <p:nvPr/>
        </p:nvSpPr>
        <p:spPr>
          <a:xfrm>
            <a:off x="2659240" y="1957003"/>
            <a:ext cx="1289486" cy="430887"/>
          </a:xfrm>
          <a:prstGeom prst="rect">
            <a:avLst/>
          </a:prstGeom>
          <a:noFill/>
        </p:spPr>
        <p:txBody>
          <a:bodyPr wrap="square" rtlCol="0">
            <a:spAutoFit/>
          </a:bodyPr>
          <a:lstStyle/>
          <a:p>
            <a:pPr algn="ctr"/>
            <a:r>
              <a:rPr lang="en-GB" sz="1100" dirty="0" smtClean="0"/>
              <a:t>FoD test system installation (RHEL)</a:t>
            </a:r>
          </a:p>
        </p:txBody>
      </p:sp>
      <p:sp>
        <p:nvSpPr>
          <p:cNvPr id="13" name="TextBox 12"/>
          <p:cNvSpPr txBox="1"/>
          <p:nvPr/>
        </p:nvSpPr>
        <p:spPr>
          <a:xfrm>
            <a:off x="3730475" y="2437522"/>
            <a:ext cx="1077745" cy="430887"/>
          </a:xfrm>
          <a:prstGeom prst="rect">
            <a:avLst/>
          </a:prstGeom>
          <a:noFill/>
        </p:spPr>
        <p:txBody>
          <a:bodyPr wrap="square" rtlCol="0">
            <a:spAutoFit/>
          </a:bodyPr>
          <a:lstStyle/>
          <a:p>
            <a:r>
              <a:rPr lang="en-GB" sz="1100" dirty="0" smtClean="0"/>
              <a:t>Resolving FoD issues on RHEL</a:t>
            </a:r>
          </a:p>
        </p:txBody>
      </p:sp>
      <p:sp>
        <p:nvSpPr>
          <p:cNvPr id="14" name="TextBox 13"/>
          <p:cNvSpPr txBox="1"/>
          <p:nvPr/>
        </p:nvSpPr>
        <p:spPr>
          <a:xfrm>
            <a:off x="4869690" y="2053919"/>
            <a:ext cx="715260" cy="261610"/>
          </a:xfrm>
          <a:prstGeom prst="rect">
            <a:avLst/>
          </a:prstGeom>
          <a:noFill/>
        </p:spPr>
        <p:txBody>
          <a:bodyPr wrap="none" rtlCol="0">
            <a:spAutoFit/>
          </a:bodyPr>
          <a:lstStyle/>
          <a:p>
            <a:r>
              <a:rPr lang="en-GB" sz="1100" b="1" dirty="0" smtClean="0">
                <a:solidFill>
                  <a:srgbClr val="FF0000"/>
                </a:solidFill>
              </a:rPr>
              <a:t>FoD pilot</a:t>
            </a:r>
          </a:p>
        </p:txBody>
      </p:sp>
      <p:sp>
        <p:nvSpPr>
          <p:cNvPr id="15" name="TextBox 14"/>
          <p:cNvSpPr txBox="1"/>
          <p:nvPr/>
        </p:nvSpPr>
        <p:spPr>
          <a:xfrm>
            <a:off x="5584950" y="2527338"/>
            <a:ext cx="1295932" cy="323165"/>
          </a:xfrm>
          <a:prstGeom prst="rect">
            <a:avLst/>
          </a:prstGeom>
          <a:noFill/>
        </p:spPr>
        <p:txBody>
          <a:bodyPr wrap="none" rtlCol="0">
            <a:spAutoFit/>
          </a:bodyPr>
          <a:lstStyle/>
          <a:p>
            <a:r>
              <a:rPr lang="en-GB" sz="1500" b="1" dirty="0" smtClean="0">
                <a:solidFill>
                  <a:srgbClr val="FF0000"/>
                </a:solidFill>
              </a:rPr>
              <a:t>FoD going live</a:t>
            </a:r>
          </a:p>
        </p:txBody>
      </p:sp>
      <p:sp>
        <p:nvSpPr>
          <p:cNvPr id="18" name="TextBox 17"/>
          <p:cNvSpPr txBox="1"/>
          <p:nvPr/>
        </p:nvSpPr>
        <p:spPr>
          <a:xfrm>
            <a:off x="7072435" y="2177564"/>
            <a:ext cx="1162263" cy="430887"/>
          </a:xfrm>
          <a:prstGeom prst="rect">
            <a:avLst/>
          </a:prstGeom>
          <a:noFill/>
        </p:spPr>
        <p:txBody>
          <a:bodyPr wrap="square" rtlCol="0">
            <a:spAutoFit/>
          </a:bodyPr>
          <a:lstStyle/>
          <a:p>
            <a:pPr algn="ctr"/>
            <a:r>
              <a:rPr lang="en-GB" sz="1100" dirty="0" smtClean="0">
                <a:solidFill>
                  <a:srgbClr val="FF0000"/>
                </a:solidFill>
              </a:rPr>
              <a:t>Pentest &amp; secure code review</a:t>
            </a:r>
          </a:p>
        </p:txBody>
      </p:sp>
      <p:cxnSp>
        <p:nvCxnSpPr>
          <p:cNvPr id="5" name="Straight Connector 4"/>
          <p:cNvCxnSpPr/>
          <p:nvPr/>
        </p:nvCxnSpPr>
        <p:spPr>
          <a:xfrm>
            <a:off x="632460" y="1599463"/>
            <a:ext cx="0" cy="290297"/>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87680" y="1386840"/>
            <a:ext cx="184731" cy="300082"/>
          </a:xfrm>
          <a:prstGeom prst="rect">
            <a:avLst/>
          </a:prstGeom>
          <a:noFill/>
        </p:spPr>
        <p:txBody>
          <a:bodyPr wrap="none" rtlCol="0">
            <a:spAutoFit/>
          </a:bodyPr>
          <a:lstStyle/>
          <a:p>
            <a:endParaRPr lang="en-GB" dirty="0"/>
          </a:p>
        </p:txBody>
      </p:sp>
      <p:sp>
        <p:nvSpPr>
          <p:cNvPr id="20" name="TextBox 19"/>
          <p:cNvSpPr txBox="1"/>
          <p:nvPr/>
        </p:nvSpPr>
        <p:spPr>
          <a:xfrm>
            <a:off x="1530260" y="1221417"/>
            <a:ext cx="1027076" cy="323165"/>
          </a:xfrm>
          <a:prstGeom prst="rect">
            <a:avLst/>
          </a:prstGeom>
          <a:noFill/>
        </p:spPr>
        <p:txBody>
          <a:bodyPr wrap="none" rtlCol="0">
            <a:spAutoFit/>
          </a:bodyPr>
          <a:lstStyle/>
          <a:p>
            <a:r>
              <a:rPr lang="en-GB" sz="1500" b="1" dirty="0" smtClean="0">
                <a:solidFill>
                  <a:srgbClr val="002060"/>
                </a:solidFill>
              </a:rPr>
              <a:t>Sept. 2014</a:t>
            </a:r>
            <a:endParaRPr lang="en-GB" sz="1500" b="1" dirty="0">
              <a:solidFill>
                <a:srgbClr val="002060"/>
              </a:solidFill>
            </a:endParaRPr>
          </a:p>
        </p:txBody>
      </p:sp>
      <p:cxnSp>
        <p:nvCxnSpPr>
          <p:cNvPr id="21" name="Straight Connector 20"/>
          <p:cNvCxnSpPr/>
          <p:nvPr/>
        </p:nvCxnSpPr>
        <p:spPr>
          <a:xfrm flipH="1">
            <a:off x="2043798" y="1638401"/>
            <a:ext cx="11824" cy="73996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80128" y="1228041"/>
            <a:ext cx="984565" cy="323165"/>
          </a:xfrm>
          <a:prstGeom prst="rect">
            <a:avLst/>
          </a:prstGeom>
          <a:noFill/>
        </p:spPr>
        <p:txBody>
          <a:bodyPr wrap="none" rtlCol="0">
            <a:spAutoFit/>
          </a:bodyPr>
          <a:lstStyle/>
          <a:p>
            <a:r>
              <a:rPr lang="en-GB" sz="1500" b="1" dirty="0" smtClean="0">
                <a:solidFill>
                  <a:srgbClr val="002060"/>
                </a:solidFill>
              </a:rPr>
              <a:t>June 2013</a:t>
            </a:r>
            <a:endParaRPr lang="en-GB" sz="1500" b="1" dirty="0">
              <a:solidFill>
                <a:srgbClr val="002060"/>
              </a:solidFill>
            </a:endParaRPr>
          </a:p>
        </p:txBody>
      </p:sp>
      <p:cxnSp>
        <p:nvCxnSpPr>
          <p:cNvPr id="25" name="Straight Connector 24"/>
          <p:cNvCxnSpPr/>
          <p:nvPr/>
        </p:nvCxnSpPr>
        <p:spPr>
          <a:xfrm>
            <a:off x="3200400" y="1686922"/>
            <a:ext cx="0" cy="290297"/>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686862" y="1221417"/>
            <a:ext cx="1006494" cy="323165"/>
          </a:xfrm>
          <a:prstGeom prst="rect">
            <a:avLst/>
          </a:prstGeom>
          <a:noFill/>
        </p:spPr>
        <p:txBody>
          <a:bodyPr wrap="none" rtlCol="0">
            <a:spAutoFit/>
          </a:bodyPr>
          <a:lstStyle/>
          <a:p>
            <a:r>
              <a:rPr lang="en-GB" sz="1500" b="1" dirty="0" err="1" smtClean="0">
                <a:solidFill>
                  <a:srgbClr val="002060"/>
                </a:solidFill>
              </a:rPr>
              <a:t>Febr</a:t>
            </a:r>
            <a:r>
              <a:rPr lang="en-GB" sz="1500" b="1" dirty="0" smtClean="0">
                <a:solidFill>
                  <a:srgbClr val="002060"/>
                </a:solidFill>
              </a:rPr>
              <a:t>. 2015</a:t>
            </a:r>
            <a:endParaRPr lang="en-GB" sz="1500" b="1" dirty="0">
              <a:solidFill>
                <a:srgbClr val="002060"/>
              </a:solidFill>
            </a:endParaRPr>
          </a:p>
        </p:txBody>
      </p:sp>
      <p:cxnSp>
        <p:nvCxnSpPr>
          <p:cNvPr id="31" name="Straight Connector 30"/>
          <p:cNvCxnSpPr/>
          <p:nvPr/>
        </p:nvCxnSpPr>
        <p:spPr>
          <a:xfrm>
            <a:off x="4213860" y="1747882"/>
            <a:ext cx="0" cy="6944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730475" y="1274756"/>
            <a:ext cx="981359" cy="323165"/>
          </a:xfrm>
          <a:prstGeom prst="rect">
            <a:avLst/>
          </a:prstGeom>
          <a:noFill/>
        </p:spPr>
        <p:txBody>
          <a:bodyPr wrap="none" rtlCol="0">
            <a:spAutoFit/>
          </a:bodyPr>
          <a:lstStyle/>
          <a:p>
            <a:r>
              <a:rPr lang="en-GB" sz="1500" b="1" dirty="0" smtClean="0">
                <a:solidFill>
                  <a:srgbClr val="002060"/>
                </a:solidFill>
              </a:rPr>
              <a:t>Aug. 2015</a:t>
            </a:r>
            <a:endParaRPr lang="en-GB" sz="1500" b="1" dirty="0">
              <a:solidFill>
                <a:srgbClr val="002060"/>
              </a:solidFill>
            </a:endParaRPr>
          </a:p>
        </p:txBody>
      </p:sp>
      <p:cxnSp>
        <p:nvCxnSpPr>
          <p:cNvPr id="34" name="Straight Connector 33"/>
          <p:cNvCxnSpPr>
            <a:endCxn id="14" idx="0"/>
          </p:cNvCxnSpPr>
          <p:nvPr/>
        </p:nvCxnSpPr>
        <p:spPr>
          <a:xfrm>
            <a:off x="5227320" y="1887309"/>
            <a:ext cx="0" cy="16661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800125" y="1416380"/>
            <a:ext cx="981359" cy="323165"/>
          </a:xfrm>
          <a:prstGeom prst="rect">
            <a:avLst/>
          </a:prstGeom>
          <a:noFill/>
        </p:spPr>
        <p:txBody>
          <a:bodyPr wrap="none" rtlCol="0">
            <a:spAutoFit/>
          </a:bodyPr>
          <a:lstStyle/>
          <a:p>
            <a:r>
              <a:rPr lang="en-GB" sz="1500" b="1" dirty="0" smtClean="0">
                <a:solidFill>
                  <a:srgbClr val="002060"/>
                </a:solidFill>
              </a:rPr>
              <a:t>Aug. 2015</a:t>
            </a:r>
            <a:endParaRPr lang="en-GB" sz="1500" b="1" dirty="0">
              <a:solidFill>
                <a:srgbClr val="002060"/>
              </a:solidFill>
            </a:endParaRPr>
          </a:p>
        </p:txBody>
      </p:sp>
      <p:cxnSp>
        <p:nvCxnSpPr>
          <p:cNvPr id="38" name="Straight Connector 37"/>
          <p:cNvCxnSpPr>
            <a:endCxn id="15" idx="0"/>
          </p:cNvCxnSpPr>
          <p:nvPr/>
        </p:nvCxnSpPr>
        <p:spPr>
          <a:xfrm>
            <a:off x="6228871" y="1914898"/>
            <a:ext cx="4045" cy="61244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8" idx="0"/>
          </p:cNvCxnSpPr>
          <p:nvPr/>
        </p:nvCxnSpPr>
        <p:spPr>
          <a:xfrm>
            <a:off x="7653566" y="1957003"/>
            <a:ext cx="1" cy="22056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799336" y="1476818"/>
            <a:ext cx="931665" cy="323165"/>
          </a:xfrm>
          <a:prstGeom prst="rect">
            <a:avLst/>
          </a:prstGeom>
          <a:noFill/>
        </p:spPr>
        <p:txBody>
          <a:bodyPr wrap="none" rtlCol="0">
            <a:spAutoFit/>
          </a:bodyPr>
          <a:lstStyle/>
          <a:p>
            <a:r>
              <a:rPr lang="en-GB" sz="1500" b="1" dirty="0" smtClean="0">
                <a:solidFill>
                  <a:srgbClr val="002060"/>
                </a:solidFill>
              </a:rPr>
              <a:t>Jan. 2016</a:t>
            </a:r>
            <a:endParaRPr lang="en-GB" sz="1500" b="1" dirty="0">
              <a:solidFill>
                <a:srgbClr val="002060"/>
              </a:solidFill>
            </a:endParaRPr>
          </a:p>
        </p:txBody>
      </p:sp>
      <p:sp>
        <p:nvSpPr>
          <p:cNvPr id="45" name="TextBox 44"/>
          <p:cNvSpPr txBox="1"/>
          <p:nvPr/>
        </p:nvSpPr>
        <p:spPr>
          <a:xfrm>
            <a:off x="7171186" y="1508905"/>
            <a:ext cx="1006494" cy="323165"/>
          </a:xfrm>
          <a:prstGeom prst="rect">
            <a:avLst/>
          </a:prstGeom>
          <a:noFill/>
        </p:spPr>
        <p:txBody>
          <a:bodyPr wrap="none" rtlCol="0">
            <a:spAutoFit/>
          </a:bodyPr>
          <a:lstStyle/>
          <a:p>
            <a:r>
              <a:rPr lang="en-GB" sz="1500" b="1" dirty="0" err="1" smtClean="0">
                <a:solidFill>
                  <a:srgbClr val="002060"/>
                </a:solidFill>
              </a:rPr>
              <a:t>Febr</a:t>
            </a:r>
            <a:r>
              <a:rPr lang="en-GB" sz="1500" b="1" dirty="0" smtClean="0">
                <a:solidFill>
                  <a:srgbClr val="002060"/>
                </a:solidFill>
              </a:rPr>
              <a:t>. 2016</a:t>
            </a:r>
            <a:endParaRPr lang="en-GB" sz="1500" b="1" dirty="0">
              <a:solidFill>
                <a:srgbClr val="002060"/>
              </a:solidFill>
            </a:endParaRPr>
          </a:p>
        </p:txBody>
      </p:sp>
    </p:spTree>
    <p:extLst>
      <p:ext uri="{BB962C8B-B14F-4D97-AF65-F5344CB8AC3E}">
        <p14:creationId xmlns:p14="http://schemas.microsoft.com/office/powerpoint/2010/main" val="13136060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6528" y="1940672"/>
            <a:ext cx="8375597" cy="1580741"/>
          </a:xfrm>
        </p:spPr>
        <p:txBody>
          <a:bodyPr/>
          <a:lstStyle/>
          <a:p>
            <a:pPr marL="0" indent="0" algn="ctr">
              <a:buNone/>
            </a:pPr>
            <a:r>
              <a:rPr lang="en-GB" dirty="0" smtClean="0"/>
              <a:t>In case you have any issues or queries in relation to </a:t>
            </a:r>
            <a:r>
              <a:rPr lang="en-GB" dirty="0" err="1" smtClean="0"/>
              <a:t>FoD</a:t>
            </a:r>
            <a:r>
              <a:rPr lang="en-GB" dirty="0" smtClean="0"/>
              <a:t>, please contact </a:t>
            </a:r>
            <a:r>
              <a:rPr lang="en-GB" dirty="0"/>
              <a:t>GÉANT</a:t>
            </a:r>
            <a:r>
              <a:rPr lang="en-GB" b="1" dirty="0" smtClean="0"/>
              <a:t> </a:t>
            </a:r>
            <a:r>
              <a:rPr lang="en-GB" dirty="0" smtClean="0"/>
              <a:t>Infrastructure &amp; Security team at </a:t>
            </a:r>
            <a:r>
              <a:rPr lang="en-GB" sz="1800" b="1" dirty="0" smtClean="0">
                <a:solidFill>
                  <a:srgbClr val="FF0000"/>
                </a:solidFill>
                <a:hlinkClick r:id="rId2"/>
              </a:rPr>
              <a:t>security@geant.org</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4" name="Title 3"/>
          <p:cNvSpPr>
            <a:spLocks noGrp="1"/>
          </p:cNvSpPr>
          <p:nvPr>
            <p:ph type="title"/>
          </p:nvPr>
        </p:nvSpPr>
        <p:spPr/>
        <p:txBody>
          <a:bodyPr/>
          <a:lstStyle/>
          <a:p>
            <a:r>
              <a:rPr lang="en-GB" dirty="0" smtClean="0"/>
              <a:t>How to Contact us</a:t>
            </a:r>
            <a:endParaRPr lang="en-GB" dirty="0"/>
          </a:p>
        </p:txBody>
      </p:sp>
    </p:spTree>
    <p:extLst>
      <p:ext uri="{BB962C8B-B14F-4D97-AF65-F5344CB8AC3E}">
        <p14:creationId xmlns:p14="http://schemas.microsoft.com/office/powerpoint/2010/main" val="15082898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23</a:t>
            </a:fld>
            <a:endParaRPr lang="en-GB" dirty="0"/>
          </a:p>
        </p:txBody>
      </p:sp>
      <p:sp>
        <p:nvSpPr>
          <p:cNvPr id="3" name="Text Placeholder 2"/>
          <p:cNvSpPr>
            <a:spLocks noGrp="1"/>
          </p:cNvSpPr>
          <p:nvPr>
            <p:ph type="body" sz="quarter" idx="11"/>
          </p:nvPr>
        </p:nvSpPr>
        <p:spPr/>
        <p:txBody>
          <a:bodyPr/>
          <a:lstStyle/>
          <a:p>
            <a:endParaRPr lang="en-GB" dirty="0"/>
          </a:p>
        </p:txBody>
      </p:sp>
      <p:sp>
        <p:nvSpPr>
          <p:cNvPr id="4" name="Content Placeholder 3"/>
          <p:cNvSpPr>
            <a:spLocks noGrp="1"/>
          </p:cNvSpPr>
          <p:nvPr>
            <p:ph sz="quarter" idx="12"/>
          </p:nvPr>
        </p:nvSpPr>
        <p:spPr/>
        <p:txBody>
          <a:bodyPr/>
          <a:lstStyle/>
          <a:p>
            <a:r>
              <a:rPr lang="en-GB" dirty="0" smtClean="0"/>
              <a:t>GEANT OPS Security Team</a:t>
            </a:r>
          </a:p>
          <a:p>
            <a:r>
              <a:rPr lang="en-GB" dirty="0" smtClean="0">
                <a:hlinkClick r:id="rId2"/>
              </a:rPr>
              <a:t>security@geant.net</a:t>
            </a:r>
            <a:endParaRPr lang="en-GB" dirty="0" smtClean="0"/>
          </a:p>
          <a:p>
            <a:endParaRPr lang="en-GB" dirty="0"/>
          </a:p>
        </p:txBody>
      </p:sp>
      <p:sp>
        <p:nvSpPr>
          <p:cNvPr id="5" name="Text Placeholder 4"/>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811999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smtClean="0"/>
              <a:t>Who Sees </a:t>
            </a:r>
            <a:r>
              <a:rPr lang="en-GB" dirty="0" err="1" smtClean="0"/>
              <a:t>DDoS</a:t>
            </a:r>
            <a:r>
              <a:rPr lang="en-GB" dirty="0" smtClean="0"/>
              <a:t> Attacks?</a:t>
            </a:r>
            <a:endParaRPr lang="en-GB" dirty="0"/>
          </a:p>
        </p:txBody>
      </p:sp>
      <p:graphicFrame>
        <p:nvGraphicFramePr>
          <p:cNvPr id="5" name="Chart 4"/>
          <p:cNvGraphicFramePr>
            <a:graphicFrameLocks/>
          </p:cNvGraphicFramePr>
          <p:nvPr>
            <p:extLst>
              <p:ext uri="{D42A27DB-BD31-4B8C-83A1-F6EECF244321}">
                <p14:modId xmlns:p14="http://schemas.microsoft.com/office/powerpoint/2010/main" val="1567135423"/>
              </p:ext>
            </p:extLst>
          </p:nvPr>
        </p:nvGraphicFramePr>
        <p:xfrm>
          <a:off x="1222443" y="1154754"/>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1235322945"/>
              </p:ext>
            </p:extLst>
          </p:nvPr>
        </p:nvGraphicFramePr>
        <p:xfrm>
          <a:off x="6252158" y="1050159"/>
          <a:ext cx="2597284" cy="17116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2356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dirty="0" smtClean="0"/>
              <a:t/>
            </a:r>
            <a:br>
              <a:rPr lang="en-GB" dirty="0" smtClean="0"/>
            </a:br>
            <a:r>
              <a:rPr lang="en-US" dirty="0" err="1" smtClean="0"/>
              <a:t>DDoS</a:t>
            </a:r>
            <a:r>
              <a:rPr lang="en-US" dirty="0" smtClean="0"/>
              <a:t> – Ramifications</a:t>
            </a:r>
            <a:endParaRPr lang="en-GB" dirty="0" smtClean="0"/>
          </a:p>
        </p:txBody>
      </p:sp>
      <p:sp>
        <p:nvSpPr>
          <p:cNvPr id="3" name="TextBox 2"/>
          <p:cNvSpPr txBox="1"/>
          <p:nvPr/>
        </p:nvSpPr>
        <p:spPr>
          <a:xfrm>
            <a:off x="625609" y="1264179"/>
            <a:ext cx="2769251" cy="2187715"/>
          </a:xfrm>
          <a:prstGeom prst="rect">
            <a:avLst/>
          </a:prstGeom>
          <a:noFill/>
        </p:spPr>
        <p:txBody>
          <a:bodyPr wrap="square" rtlCol="0">
            <a:spAutoFit/>
          </a:bodyPr>
          <a:lstStyle/>
          <a:p>
            <a:pPr marL="231560" indent="-231560">
              <a:buFont typeface="Arial" panose="020B0604020202020204" pitchFamily="34" charset="0"/>
              <a:buChar char="•"/>
            </a:pPr>
            <a:r>
              <a:rPr lang="en-GB" sz="1500" b="1" dirty="0"/>
              <a:t>Network</a:t>
            </a:r>
          </a:p>
          <a:p>
            <a:pPr marL="540308" lvl="1" indent="-231560">
              <a:buFont typeface="Arial" panose="020B0604020202020204" pitchFamily="34" charset="0"/>
              <a:buChar char="•"/>
            </a:pPr>
            <a:r>
              <a:rPr lang="en-GB" sz="1013" dirty="0"/>
              <a:t>Performance degradation</a:t>
            </a:r>
          </a:p>
          <a:p>
            <a:pPr marL="540308" lvl="1" indent="-231560">
              <a:buFont typeface="Arial" panose="020B0604020202020204" pitchFamily="34" charset="0"/>
              <a:buChar char="•"/>
            </a:pPr>
            <a:r>
              <a:rPr lang="en-GB" sz="1013" dirty="0"/>
              <a:t>Services malfunction</a:t>
            </a:r>
          </a:p>
          <a:p>
            <a:pPr marL="540308" lvl="1" indent="-231560">
              <a:buFont typeface="Arial" panose="020B0604020202020204" pitchFamily="34" charset="0"/>
              <a:buChar char="•"/>
            </a:pPr>
            <a:r>
              <a:rPr lang="en-GB" sz="1013" dirty="0"/>
              <a:t>Outages</a:t>
            </a:r>
          </a:p>
          <a:p>
            <a:pPr marL="231560" indent="-231560">
              <a:buFont typeface="Arial" panose="020B0604020202020204" pitchFamily="34" charset="0"/>
              <a:buChar char="•"/>
            </a:pPr>
            <a:r>
              <a:rPr lang="en-GB" sz="1500" b="1" dirty="0"/>
              <a:t>Staff &amp; Company</a:t>
            </a:r>
          </a:p>
          <a:p>
            <a:pPr marL="540308" lvl="1" indent="-231560">
              <a:buFont typeface="Arial" panose="020B0604020202020204" pitchFamily="34" charset="0"/>
              <a:buChar char="•"/>
            </a:pPr>
            <a:r>
              <a:rPr lang="en-GB" sz="1013" dirty="0"/>
              <a:t>Productivity reduction</a:t>
            </a:r>
          </a:p>
          <a:p>
            <a:pPr marL="540308" lvl="1" indent="-231560">
              <a:buFont typeface="Arial" panose="020B0604020202020204" pitchFamily="34" charset="0"/>
              <a:buChar char="•"/>
            </a:pPr>
            <a:r>
              <a:rPr lang="en-GB" sz="1013" dirty="0"/>
              <a:t>Wasted resources</a:t>
            </a:r>
          </a:p>
          <a:p>
            <a:pPr marL="540308" lvl="1" indent="-231560">
              <a:buFont typeface="Arial" panose="020B0604020202020204" pitchFamily="34" charset="0"/>
              <a:buChar char="•"/>
            </a:pPr>
            <a:r>
              <a:rPr lang="en-GB" sz="1013" dirty="0"/>
              <a:t>Reputation</a:t>
            </a:r>
          </a:p>
          <a:p>
            <a:pPr marL="540308" lvl="1" indent="-231560">
              <a:buFont typeface="Arial" panose="020B0604020202020204" pitchFamily="34" charset="0"/>
              <a:buChar char="•"/>
            </a:pPr>
            <a:r>
              <a:rPr lang="en-GB" sz="1013" dirty="0"/>
              <a:t>Profit reduction</a:t>
            </a:r>
          </a:p>
          <a:p>
            <a:pPr marL="231560" indent="-231560">
              <a:buFont typeface="Arial" panose="020B0604020202020204" pitchFamily="34" charset="0"/>
              <a:buChar char="•"/>
            </a:pPr>
            <a:r>
              <a:rPr lang="en-GB" sz="1500" b="1" dirty="0"/>
              <a:t>Clients</a:t>
            </a:r>
          </a:p>
          <a:p>
            <a:pPr marL="540308" lvl="1" indent="-231560">
              <a:buFont typeface="Arial" panose="020B0604020202020204" pitchFamily="34" charset="0"/>
              <a:buChar char="•"/>
            </a:pPr>
            <a:r>
              <a:rPr lang="en-GB" sz="1013" dirty="0"/>
              <a:t>Dissatisfaction</a:t>
            </a:r>
          </a:p>
          <a:p>
            <a:pPr marL="540308" lvl="1" indent="-231560">
              <a:buFont typeface="Arial" panose="020B0604020202020204" pitchFamily="34" charset="0"/>
              <a:buChar char="•"/>
            </a:pPr>
            <a:r>
              <a:rPr lang="en-GB" sz="1013" dirty="0"/>
              <a:t>Change upstream?</a:t>
            </a:r>
          </a:p>
        </p:txBody>
      </p:sp>
      <p:pic>
        <p:nvPicPr>
          <p:cNvPr id="2" name="Picture 1"/>
          <p:cNvPicPr>
            <a:picLocks noChangeAspect="1"/>
          </p:cNvPicPr>
          <p:nvPr/>
        </p:nvPicPr>
        <p:blipFill>
          <a:blip r:embed="rId3"/>
          <a:stretch>
            <a:fillRect/>
          </a:stretch>
        </p:blipFill>
        <p:spPr>
          <a:xfrm>
            <a:off x="4978400" y="1050159"/>
            <a:ext cx="3512454" cy="1922667"/>
          </a:xfrm>
          <a:prstGeom prst="rect">
            <a:avLst/>
          </a:prstGeom>
          <a:ln>
            <a:solidFill>
              <a:schemeClr val="accent1"/>
            </a:solidFill>
          </a:ln>
        </p:spPr>
      </p:pic>
      <p:sp>
        <p:nvSpPr>
          <p:cNvPr id="5" name="TextBox 4"/>
          <p:cNvSpPr txBox="1"/>
          <p:nvPr/>
        </p:nvSpPr>
        <p:spPr>
          <a:xfrm>
            <a:off x="7665873" y="1111455"/>
            <a:ext cx="824981" cy="276999"/>
          </a:xfrm>
          <a:prstGeom prst="rect">
            <a:avLst/>
          </a:prstGeom>
          <a:noFill/>
        </p:spPr>
        <p:txBody>
          <a:bodyPr wrap="square" rtlCol="0">
            <a:spAutoFit/>
          </a:bodyPr>
          <a:lstStyle/>
          <a:p>
            <a:r>
              <a:rPr lang="en-GB" sz="1200" b="1" dirty="0" smtClean="0">
                <a:solidFill>
                  <a:srgbClr val="00B0F0"/>
                </a:solidFill>
              </a:rPr>
              <a:t>36 Gb/s</a:t>
            </a:r>
            <a:endParaRPr lang="en-GB" sz="1200" b="1" dirty="0">
              <a:solidFill>
                <a:srgbClr val="00B0F0"/>
              </a:solidFill>
            </a:endParaRPr>
          </a:p>
        </p:txBody>
      </p:sp>
      <p:cxnSp>
        <p:nvCxnSpPr>
          <p:cNvPr id="7" name="Straight Arrow Connector 6"/>
          <p:cNvCxnSpPr/>
          <p:nvPr/>
        </p:nvCxnSpPr>
        <p:spPr>
          <a:xfrm flipH="1">
            <a:off x="7561940" y="1249954"/>
            <a:ext cx="98450" cy="195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4"/>
          <a:stretch>
            <a:fillRect/>
          </a:stretch>
        </p:blipFill>
        <p:spPr>
          <a:xfrm>
            <a:off x="4292598" y="976127"/>
            <a:ext cx="4646057" cy="3067300"/>
          </a:xfrm>
          <a:prstGeom prst="rect">
            <a:avLst/>
          </a:prstGeom>
          <a:ln>
            <a:solidFill>
              <a:schemeClr val="accent1"/>
            </a:solidFill>
          </a:ln>
        </p:spPr>
      </p:pic>
      <p:sp>
        <p:nvSpPr>
          <p:cNvPr id="11" name="Multiply 10"/>
          <p:cNvSpPr/>
          <p:nvPr/>
        </p:nvSpPr>
        <p:spPr>
          <a:xfrm>
            <a:off x="7017293" y="3351709"/>
            <a:ext cx="406402" cy="20037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800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Firewall filter deployment</a:t>
            </a:r>
          </a:p>
          <a:p>
            <a:pPr lvl="1"/>
            <a:r>
              <a:rPr lang="en-GB" dirty="0" smtClean="0"/>
              <a:t>Manual ACLs</a:t>
            </a:r>
          </a:p>
          <a:p>
            <a:pPr lvl="2">
              <a:buFont typeface="Wingdings" panose="05000000000000000000" pitchFamily="2" charset="2"/>
              <a:buChar char="Ø"/>
            </a:pPr>
            <a:r>
              <a:rPr lang="en-GB" dirty="0" smtClean="0"/>
              <a:t>Time Consuming</a:t>
            </a:r>
          </a:p>
          <a:p>
            <a:pPr lvl="2">
              <a:buFont typeface="Wingdings" panose="05000000000000000000" pitchFamily="2" charset="2"/>
              <a:buChar char="Ø"/>
            </a:pPr>
            <a:r>
              <a:rPr lang="en-GB" dirty="0" smtClean="0"/>
              <a:t>Prone to mistakes</a:t>
            </a:r>
          </a:p>
          <a:p>
            <a:pPr lvl="2">
              <a:buFont typeface="Wingdings" panose="05000000000000000000" pitchFamily="2" charset="2"/>
              <a:buChar char="Ø"/>
            </a:pPr>
            <a:r>
              <a:rPr lang="en-GB" dirty="0" smtClean="0"/>
              <a:t>Highly effective</a:t>
            </a:r>
          </a:p>
          <a:p>
            <a:pPr lvl="1"/>
            <a:r>
              <a:rPr lang="en-GB" dirty="0"/>
              <a:t>RTBH</a:t>
            </a:r>
          </a:p>
          <a:p>
            <a:pPr lvl="2">
              <a:buFont typeface="Wingdings" panose="05000000000000000000" pitchFamily="2" charset="2"/>
              <a:buChar char="Ø"/>
            </a:pPr>
            <a:r>
              <a:rPr lang="en-GB" dirty="0"/>
              <a:t>Fast</a:t>
            </a:r>
          </a:p>
          <a:p>
            <a:pPr lvl="2">
              <a:buFont typeface="Wingdings" panose="05000000000000000000" pitchFamily="2" charset="2"/>
              <a:buChar char="Ø"/>
            </a:pPr>
            <a:r>
              <a:rPr lang="en-GB" dirty="0"/>
              <a:t>Too </a:t>
            </a:r>
            <a:r>
              <a:rPr lang="en-GB" dirty="0" smtClean="0"/>
              <a:t>coarse</a:t>
            </a:r>
          </a:p>
          <a:p>
            <a:pPr lvl="1"/>
            <a:r>
              <a:rPr lang="en-GB" dirty="0" smtClean="0"/>
              <a:t>BGP </a:t>
            </a:r>
            <a:r>
              <a:rPr lang="en-GB" dirty="0" err="1" smtClean="0"/>
              <a:t>FlowSpec</a:t>
            </a:r>
            <a:endParaRPr lang="en-GB" dirty="0" smtClean="0"/>
          </a:p>
          <a:p>
            <a:pPr lvl="2">
              <a:buFont typeface="Wingdings" panose="05000000000000000000" pitchFamily="2" charset="2"/>
              <a:buChar char="Ø"/>
            </a:pPr>
            <a:r>
              <a:rPr lang="en-GB" dirty="0" smtClean="0"/>
              <a:t>Fast</a:t>
            </a:r>
          </a:p>
          <a:p>
            <a:pPr lvl="2">
              <a:buFont typeface="Wingdings" panose="05000000000000000000" pitchFamily="2" charset="2"/>
              <a:buChar char="Ø"/>
            </a:pPr>
            <a:r>
              <a:rPr lang="en-GB" dirty="0" smtClean="0"/>
              <a:t>Highly effective</a:t>
            </a:r>
          </a:p>
          <a:p>
            <a:r>
              <a:rPr lang="en-GB" dirty="0" err="1" smtClean="0"/>
              <a:t>DDoS</a:t>
            </a:r>
            <a:r>
              <a:rPr lang="en-GB" dirty="0" smtClean="0"/>
              <a:t> Scrubbing</a:t>
            </a:r>
          </a:p>
          <a:p>
            <a:pPr lvl="1"/>
            <a:r>
              <a:rPr lang="en-GB" dirty="0" smtClean="0"/>
              <a:t>Highly effective (if setup correctly)</a:t>
            </a:r>
          </a:p>
          <a:p>
            <a:pPr lvl="1"/>
            <a:r>
              <a:rPr lang="en-GB" dirty="0" smtClean="0"/>
              <a:t>Very expensive</a:t>
            </a:r>
          </a:p>
          <a:p>
            <a:endParaRPr lang="en-GB"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GB" dirty="0" smtClean="0"/>
              <a:t>How to Deal with </a:t>
            </a:r>
            <a:r>
              <a:rPr lang="en-GB" dirty="0" err="1" smtClean="0"/>
              <a:t>DDoS</a:t>
            </a:r>
            <a:r>
              <a:rPr lang="en-GB" dirty="0" smtClean="0"/>
              <a:t>?</a:t>
            </a:r>
            <a:endParaRPr lang="en-GB" dirty="0"/>
          </a:p>
        </p:txBody>
      </p:sp>
    </p:spTree>
    <p:extLst>
      <p:ext uri="{BB962C8B-B14F-4D97-AF65-F5344CB8AC3E}">
        <p14:creationId xmlns:p14="http://schemas.microsoft.com/office/powerpoint/2010/main" val="3650715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0082" y="168630"/>
            <a:ext cx="4528167" cy="650710"/>
          </a:xfrm>
        </p:spPr>
        <p:txBody>
          <a:bodyPr/>
          <a:lstStyle/>
          <a:p>
            <a:r>
              <a:rPr lang="en-GB" dirty="0"/>
              <a:t/>
            </a:r>
            <a:br>
              <a:rPr lang="en-GB" dirty="0"/>
            </a:br>
            <a:r>
              <a:rPr lang="en-GB" dirty="0" smtClean="0"/>
              <a:t>From RFC to a WEB based tool</a:t>
            </a:r>
            <a:endParaRPr lang="en-GB" dirty="0"/>
          </a:p>
        </p:txBody>
      </p:sp>
      <p:sp>
        <p:nvSpPr>
          <p:cNvPr id="4" name="TextBox 3"/>
          <p:cNvSpPr txBox="1"/>
          <p:nvPr/>
        </p:nvSpPr>
        <p:spPr>
          <a:xfrm>
            <a:off x="1559446" y="1112980"/>
            <a:ext cx="4311565" cy="323165"/>
          </a:xfrm>
          <a:prstGeom prst="rect">
            <a:avLst/>
          </a:prstGeom>
          <a:noFill/>
        </p:spPr>
        <p:txBody>
          <a:bodyPr wrap="none" rtlCol="0">
            <a:spAutoFit/>
          </a:bodyPr>
          <a:lstStyle/>
          <a:p>
            <a:pPr marL="231560" indent="-231560">
              <a:buFont typeface="Arial" panose="020B0604020202020204" pitchFamily="34" charset="0"/>
              <a:buChar char="•"/>
            </a:pPr>
            <a:r>
              <a:rPr lang="en-GB" sz="1500" dirty="0" smtClean="0"/>
              <a:t>New school rules – Forget CLI and </a:t>
            </a:r>
            <a:r>
              <a:rPr lang="en-GB" sz="1500" dirty="0" err="1" smtClean="0"/>
              <a:t>JunOS</a:t>
            </a:r>
            <a:r>
              <a:rPr lang="en-GB" sz="1500" dirty="0" smtClean="0"/>
              <a:t> language</a:t>
            </a:r>
            <a:endParaRPr lang="en-GB" sz="1500" dirty="0"/>
          </a:p>
        </p:txBody>
      </p:sp>
      <p:pic>
        <p:nvPicPr>
          <p:cNvPr id="8" name="Picture 7"/>
          <p:cNvPicPr>
            <a:picLocks noChangeAspect="1"/>
          </p:cNvPicPr>
          <p:nvPr/>
        </p:nvPicPr>
        <p:blipFill>
          <a:blip r:embed="rId3"/>
          <a:stretch>
            <a:fillRect/>
          </a:stretch>
        </p:blipFill>
        <p:spPr>
          <a:xfrm>
            <a:off x="1358377" y="1419780"/>
            <a:ext cx="6253583" cy="3063416"/>
          </a:xfrm>
          <a:prstGeom prst="rect">
            <a:avLst/>
          </a:prstGeom>
          <a:noFill/>
          <a:ln>
            <a:solidFill>
              <a:schemeClr val="tx1"/>
            </a:solidFill>
          </a:ln>
        </p:spPr>
      </p:pic>
      <p:sp>
        <p:nvSpPr>
          <p:cNvPr id="9" name="TextBox 8"/>
          <p:cNvSpPr txBox="1"/>
          <p:nvPr/>
        </p:nvSpPr>
        <p:spPr>
          <a:xfrm>
            <a:off x="3257873" y="807753"/>
            <a:ext cx="2624308" cy="612027"/>
          </a:xfrm>
          <a:prstGeom prst="rect">
            <a:avLst/>
          </a:prstGeom>
          <a:noFill/>
        </p:spPr>
        <p:txBody>
          <a:bodyPr wrap="none" rtlCol="0">
            <a:spAutoFit/>
          </a:bodyPr>
          <a:lstStyle/>
          <a:p>
            <a:r>
              <a:rPr lang="en-GB" sz="3377" b="1" dirty="0"/>
              <a:t>fod.geant.net</a:t>
            </a:r>
          </a:p>
        </p:txBody>
      </p:sp>
      <p:sp>
        <p:nvSpPr>
          <p:cNvPr id="3" name="TextBox 2"/>
          <p:cNvSpPr txBox="1"/>
          <p:nvPr/>
        </p:nvSpPr>
        <p:spPr>
          <a:xfrm>
            <a:off x="1420160" y="4515416"/>
            <a:ext cx="1675459" cy="248209"/>
          </a:xfrm>
          <a:prstGeom prst="rect">
            <a:avLst/>
          </a:prstGeom>
          <a:noFill/>
        </p:spPr>
        <p:txBody>
          <a:bodyPr wrap="none" rtlCol="0">
            <a:spAutoFit/>
          </a:bodyPr>
          <a:lstStyle/>
          <a:p>
            <a:r>
              <a:rPr lang="en-GB" sz="1013" dirty="0"/>
              <a:t>Developed and designed by </a:t>
            </a:r>
          </a:p>
        </p:txBody>
      </p:sp>
      <p:pic>
        <p:nvPicPr>
          <p:cNvPr id="1026" name="Picture 2" descr="http://upload.wikimedia.org/wikipedia/en/e/e8/Grnet-trans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43771" y="4515415"/>
            <a:ext cx="885550" cy="2793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02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Firewall on Demand, abbreviated as </a:t>
            </a:r>
            <a:r>
              <a:rPr lang="en-GB" dirty="0" err="1" smtClean="0"/>
              <a:t>FoD</a:t>
            </a:r>
            <a:r>
              <a:rPr lang="en-GB" dirty="0" smtClean="0"/>
              <a:t>, is an application with a WEB front which allows subscribed users to disseminate firewall filters easily without any hassle.</a:t>
            </a:r>
          </a:p>
          <a:p>
            <a:r>
              <a:rPr lang="en-GB" dirty="0" smtClean="0"/>
              <a:t>The traits that make it unique are </a:t>
            </a:r>
            <a:r>
              <a:rPr lang="en-GB" dirty="0" err="1" smtClean="0"/>
              <a:t>multifold</a:t>
            </a:r>
            <a:r>
              <a:rPr lang="en-GB" dirty="0" smtClean="0"/>
              <a:t>:</a:t>
            </a:r>
          </a:p>
          <a:p>
            <a:pPr lvl="1"/>
            <a:r>
              <a:rPr lang="en-GB" dirty="0"/>
              <a:t>Convenience - NREN users can use web portal themselves, or make request by phone or e-mail.</a:t>
            </a:r>
          </a:p>
          <a:p>
            <a:pPr lvl="1"/>
            <a:r>
              <a:rPr lang="en-GB" dirty="0"/>
              <a:t>Simplicity - The web portal uses intuitive, non-vendor specific GUI-based wizard to configure router firewall filters.</a:t>
            </a:r>
          </a:p>
          <a:p>
            <a:r>
              <a:rPr lang="en-GB" dirty="0" smtClean="0"/>
              <a:t>The magic of FoD is powered on by the cutting edge </a:t>
            </a:r>
            <a:r>
              <a:rPr lang="en-GB" dirty="0" err="1"/>
              <a:t>flowspec</a:t>
            </a:r>
            <a:r>
              <a:rPr lang="en-GB" dirty="0"/>
              <a:t> </a:t>
            </a:r>
            <a:r>
              <a:rPr lang="en-GB" dirty="0" smtClean="0"/>
              <a:t>technology as described by the RFC 5575.</a:t>
            </a:r>
          </a:p>
          <a:p>
            <a:endParaRPr lang="en-GB" dirty="0"/>
          </a:p>
          <a:p>
            <a:endParaRPr lang="en-GB" dirty="0" smtClean="0"/>
          </a:p>
          <a:p>
            <a:pPr marL="0" indent="0">
              <a:buNone/>
            </a:pPr>
            <a:r>
              <a:rPr lang="en-GB" sz="1000" dirty="0" smtClean="0"/>
              <a:t>*NOC/CERT users can still contact GEANT CERT using the traditional methods to request blocking</a:t>
            </a:r>
            <a:endParaRPr lang="en-GB" sz="10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GB" dirty="0" smtClean="0"/>
              <a:t>What Firewall on Demand is</a:t>
            </a:r>
            <a:endParaRPr lang="en-GB" dirty="0"/>
          </a:p>
        </p:txBody>
      </p:sp>
    </p:spTree>
    <p:extLst>
      <p:ext uri="{BB962C8B-B14F-4D97-AF65-F5344CB8AC3E}">
        <p14:creationId xmlns:p14="http://schemas.microsoft.com/office/powerpoint/2010/main" val="3580669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smtClean="0"/>
              <a:t>Why </a:t>
            </a:r>
            <a:r>
              <a:rPr lang="en-GB" dirty="0" err="1" smtClean="0"/>
              <a:t>Flowspec</a:t>
            </a:r>
            <a:r>
              <a:rPr lang="en-GB" dirty="0" smtClean="0"/>
              <a:t>?</a:t>
            </a:r>
            <a:endParaRPr lang="en-GB" dirty="0"/>
          </a:p>
        </p:txBody>
      </p:sp>
      <p:sp>
        <p:nvSpPr>
          <p:cNvPr id="14" name="Content Placeholder 1"/>
          <p:cNvSpPr>
            <a:spLocks noGrp="1"/>
          </p:cNvSpPr>
          <p:nvPr>
            <p:ph idx="1"/>
          </p:nvPr>
        </p:nvSpPr>
        <p:spPr>
          <a:xfrm>
            <a:off x="3093762" y="3665327"/>
            <a:ext cx="4572041" cy="1700214"/>
          </a:xfrm>
        </p:spPr>
        <p:txBody>
          <a:bodyPr/>
          <a:lstStyle/>
          <a:p>
            <a:pPr marL="0" indent="0">
              <a:buNone/>
            </a:pPr>
            <a:endParaRPr lang="en-GB" sz="2500" dirty="0"/>
          </a:p>
          <a:p>
            <a:pPr marL="0" indent="0">
              <a:buNone/>
            </a:pPr>
            <a:endParaRPr lang="en-GB" sz="2500" dirty="0" smtClean="0"/>
          </a:p>
        </p:txBody>
      </p:sp>
      <p:pic>
        <p:nvPicPr>
          <p:cNvPr id="15" name="Picture 2" descr="http://www.marylandmorning.org/wp-content/uploads/2012/12/effectivenes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9599" y="2170415"/>
            <a:ext cx="1327825" cy="10451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pushtotalkbykodiak.com/assets/images/ptt/push-to-talk-greater-efficiency-more-productivit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66868" y="3262576"/>
            <a:ext cx="1073285" cy="10732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flowenergy.uk.com/wp-content/uploads/2014/09/banner-meter-readi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46933" y="1234762"/>
            <a:ext cx="1236999" cy="93565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2239391" y="1452441"/>
            <a:ext cx="1003801" cy="477054"/>
          </a:xfrm>
          <a:prstGeom prst="rect">
            <a:avLst/>
          </a:prstGeom>
          <a:noFill/>
        </p:spPr>
        <p:txBody>
          <a:bodyPr wrap="none" rtlCol="0">
            <a:spAutoFit/>
          </a:bodyPr>
          <a:lstStyle/>
          <a:p>
            <a:r>
              <a:rPr lang="en-GB" sz="2500" b="1" dirty="0" smtClean="0">
                <a:solidFill>
                  <a:srgbClr val="FF0000"/>
                </a:solidFill>
              </a:rPr>
              <a:t>Speed</a:t>
            </a:r>
            <a:endParaRPr lang="en-GB" sz="2500" b="1" dirty="0"/>
          </a:p>
        </p:txBody>
      </p:sp>
      <p:sp>
        <p:nvSpPr>
          <p:cNvPr id="16" name="TextBox 15"/>
          <p:cNvSpPr txBox="1"/>
          <p:nvPr/>
        </p:nvSpPr>
        <p:spPr>
          <a:xfrm>
            <a:off x="1947561" y="2442863"/>
            <a:ext cx="1916358" cy="477054"/>
          </a:xfrm>
          <a:prstGeom prst="rect">
            <a:avLst/>
          </a:prstGeom>
          <a:noFill/>
        </p:spPr>
        <p:txBody>
          <a:bodyPr wrap="none" rtlCol="0">
            <a:spAutoFit/>
          </a:bodyPr>
          <a:lstStyle/>
          <a:p>
            <a:r>
              <a:rPr lang="en-GB" sz="2500" b="1" dirty="0" smtClean="0">
                <a:solidFill>
                  <a:srgbClr val="FF0000"/>
                </a:solidFill>
              </a:rPr>
              <a:t>Effectiveness</a:t>
            </a:r>
            <a:endParaRPr lang="en-GB" sz="2500" b="1" dirty="0">
              <a:solidFill>
                <a:srgbClr val="FF0000"/>
              </a:solidFill>
            </a:endParaRPr>
          </a:p>
        </p:txBody>
      </p:sp>
      <p:sp>
        <p:nvSpPr>
          <p:cNvPr id="20" name="TextBox 19"/>
          <p:cNvSpPr txBox="1"/>
          <p:nvPr/>
        </p:nvSpPr>
        <p:spPr>
          <a:xfrm>
            <a:off x="2155085" y="3433285"/>
            <a:ext cx="1447256" cy="477054"/>
          </a:xfrm>
          <a:prstGeom prst="rect">
            <a:avLst/>
          </a:prstGeom>
          <a:noFill/>
        </p:spPr>
        <p:txBody>
          <a:bodyPr wrap="none" rtlCol="0">
            <a:spAutoFit/>
          </a:bodyPr>
          <a:lstStyle/>
          <a:p>
            <a:r>
              <a:rPr lang="en-GB" sz="2500" b="1" dirty="0" smtClean="0">
                <a:solidFill>
                  <a:srgbClr val="FF0000"/>
                </a:solidFill>
              </a:rPr>
              <a:t>Efficiency</a:t>
            </a:r>
            <a:endParaRPr lang="en-GB" sz="2500" b="1" dirty="0">
              <a:solidFill>
                <a:srgbClr val="FF0000"/>
              </a:solidFill>
            </a:endParaRPr>
          </a:p>
        </p:txBody>
      </p:sp>
    </p:spTree>
    <p:extLst>
      <p:ext uri="{BB962C8B-B14F-4D97-AF65-F5344CB8AC3E}">
        <p14:creationId xmlns:p14="http://schemas.microsoft.com/office/powerpoint/2010/main" val="152386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fade">
                                      <p:cBhvr>
                                        <p:cTn id="10" dur="500"/>
                                        <p:tgtEl>
                                          <p:spTgt spid="103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28"/>
                                        </p:tgtEl>
                                        <p:attrNameLst>
                                          <p:attrName>style.visibility</p:attrName>
                                        </p:attrNameLst>
                                      </p:cBhvr>
                                      <p:to>
                                        <p:strVal val="visible"/>
                                      </p:to>
                                    </p:set>
                                    <p:animEffect transition="in" filter="fade">
                                      <p:cBhvr>
                                        <p:cTn id="25" dur="500"/>
                                        <p:tgtEl>
                                          <p:spTgt spid="10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Value add tool part of the </a:t>
            </a:r>
            <a:r>
              <a:rPr lang="en-GB" dirty="0" err="1"/>
              <a:t>NSHaRP</a:t>
            </a:r>
            <a:r>
              <a:rPr lang="en-GB" dirty="0"/>
              <a:t> </a:t>
            </a:r>
            <a:r>
              <a:rPr lang="en-GB" dirty="0" smtClean="0"/>
              <a:t>service</a:t>
            </a:r>
          </a:p>
          <a:p>
            <a:r>
              <a:rPr lang="en-GB" dirty="0" smtClean="0"/>
              <a:t>Easier </a:t>
            </a:r>
            <a:r>
              <a:rPr lang="en-GB" dirty="0"/>
              <a:t>audit of </a:t>
            </a:r>
            <a:r>
              <a:rPr lang="en-GB" dirty="0" err="1"/>
              <a:t>flowspec</a:t>
            </a:r>
            <a:r>
              <a:rPr lang="en-GB" dirty="0"/>
              <a:t> </a:t>
            </a:r>
            <a:r>
              <a:rPr lang="en-GB" dirty="0" smtClean="0"/>
              <a:t>filters</a:t>
            </a:r>
          </a:p>
          <a:p>
            <a:r>
              <a:rPr lang="en-GB" dirty="0" smtClean="0"/>
              <a:t>Easier </a:t>
            </a:r>
            <a:r>
              <a:rPr lang="en-GB" dirty="0"/>
              <a:t>removal </a:t>
            </a:r>
            <a:r>
              <a:rPr lang="en-GB" dirty="0" smtClean="0"/>
              <a:t>(auto-expire)</a:t>
            </a:r>
          </a:p>
          <a:p>
            <a:r>
              <a:rPr lang="en-GB" dirty="0" smtClean="0"/>
              <a:t>Cleaner traditional filters </a:t>
            </a:r>
            <a:r>
              <a:rPr lang="en-GB" dirty="0"/>
              <a:t>without "temp" terms that </a:t>
            </a:r>
            <a:r>
              <a:rPr lang="en-GB" dirty="0" smtClean="0"/>
              <a:t>pile </a:t>
            </a:r>
            <a:r>
              <a:rPr lang="en-GB" dirty="0"/>
              <a:t>up </a:t>
            </a:r>
            <a:r>
              <a:rPr lang="en-GB" dirty="0" smtClean="0"/>
              <a:t>with time</a:t>
            </a:r>
          </a:p>
          <a:p>
            <a:r>
              <a:rPr lang="en-GB" dirty="0" smtClean="0"/>
              <a:t>Reporting (to be supported)</a:t>
            </a:r>
          </a:p>
          <a:p>
            <a:r>
              <a:rPr lang="en-GB" dirty="0"/>
              <a:t> </a:t>
            </a:r>
            <a:endParaRPr lang="en-GB" dirty="0" smtClean="0"/>
          </a:p>
          <a:p>
            <a:r>
              <a:rPr lang="en-GB" dirty="0"/>
              <a:t> </a:t>
            </a:r>
            <a:endParaRPr lang="en-GB" dirty="0" smtClean="0"/>
          </a:p>
          <a:p>
            <a:r>
              <a:rPr lang="en-GB" dirty="0"/>
              <a:t> </a:t>
            </a:r>
            <a:endParaRPr lang="en-GB" dirty="0" smtClean="0"/>
          </a:p>
          <a:p>
            <a:r>
              <a:rPr lang="en-GB" b="1" dirty="0" smtClean="0"/>
              <a:t>What? You want more?</a:t>
            </a:r>
            <a:endParaRPr lang="en-GB" b="1"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GB" dirty="0" smtClean="0"/>
              <a:t>Why Firewall on Demand?</a:t>
            </a:r>
            <a:endParaRPr lang="en-GB" dirty="0"/>
          </a:p>
        </p:txBody>
      </p:sp>
    </p:spTree>
    <p:extLst>
      <p:ext uri="{BB962C8B-B14F-4D97-AF65-F5344CB8AC3E}">
        <p14:creationId xmlns:p14="http://schemas.microsoft.com/office/powerpoint/2010/main" val="503737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7F165BB02ED8F479DE18D76480A38D3" ma:contentTypeVersion="5" ma:contentTypeDescription="Create a new document." ma:contentTypeScope="" ma:versionID="8b74db7f20a4a9ceef25d68a26f462a8">
  <xsd:schema xmlns:xsd="http://www.w3.org/2001/XMLSchema" xmlns:xs="http://www.w3.org/2001/XMLSchema" xmlns:p="http://schemas.microsoft.com/office/2006/metadata/properties" xmlns:ns2="71fb6f59-4299-4097-8076-3698be4eb389" targetNamespace="http://schemas.microsoft.com/office/2006/metadata/properties" ma:root="true" ma:fieldsID="7e7bef31902e55b2beafe3f569aa1d2f" ns2:_="">
    <xsd:import namespace="71fb6f59-4299-4097-8076-3698be4eb389"/>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fb6f59-4299-4097-8076-3698be4eb3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3D01E2-6F28-4C25-93F9-A7C046BA1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fb6f59-4299-4097-8076-3698be4eb3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59AA3960-760A-4B61-8C8B-DBF90F37C8C8}">
  <ds:schemaRefs>
    <ds:schemaRef ds:uri="http://purl.org/dc/elements/1.1/"/>
    <ds:schemaRef ds:uri="http://schemas.microsoft.com/office/2006/documentManagement/types"/>
    <ds:schemaRef ds:uri="71fb6f59-4299-4097-8076-3698be4eb389"/>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16074</TotalTime>
  <Words>1200</Words>
  <Application>Microsoft Office PowerPoint</Application>
  <PresentationFormat>On-screen Show (16:9)</PresentationFormat>
  <Paragraphs>214</Paragraphs>
  <Slides>23</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Times</vt:lpstr>
      <vt:lpstr>Verdana</vt:lpstr>
      <vt:lpstr>Wingdings</vt:lpstr>
      <vt:lpstr>GEANT Association</vt:lpstr>
      <vt:lpstr>PowerPoint Presentation</vt:lpstr>
      <vt:lpstr> INDEX</vt:lpstr>
      <vt:lpstr>Who Sees DDoS Attacks?</vt:lpstr>
      <vt:lpstr> DDoS – Ramifications</vt:lpstr>
      <vt:lpstr>How to Deal with DDoS?</vt:lpstr>
      <vt:lpstr> From RFC to a WEB based tool</vt:lpstr>
      <vt:lpstr>What Firewall on Demand is</vt:lpstr>
      <vt:lpstr>Why Flowspec?</vt:lpstr>
      <vt:lpstr>Why Firewall on Demand?</vt:lpstr>
      <vt:lpstr> What you CAN do with FoD</vt:lpstr>
      <vt:lpstr> What you CANNOT do with FoD</vt:lpstr>
      <vt:lpstr>Eligibility and How to Subscribe and Access</vt:lpstr>
      <vt:lpstr>Shibboleth Attributes</vt:lpstr>
      <vt:lpstr>How to Use FoD</vt:lpstr>
      <vt:lpstr>How to Use FoD - Dashboard</vt:lpstr>
      <vt:lpstr>How to Use FoD - Rules</vt:lpstr>
      <vt:lpstr>How to Use FoD – Add Rule</vt:lpstr>
      <vt:lpstr>How to Use FoD – My Profile</vt:lpstr>
      <vt:lpstr>Under the hood – Current Status</vt:lpstr>
      <vt:lpstr>Upgrade – Future Plans</vt:lpstr>
      <vt:lpstr>FoD Roadmap</vt:lpstr>
      <vt:lpstr>How to Contact us</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Evangelos Spatharas</cp:lastModifiedBy>
  <cp:revision>172</cp:revision>
  <dcterms:created xsi:type="dcterms:W3CDTF">2015-04-29T14:13:57Z</dcterms:created>
  <dcterms:modified xsi:type="dcterms:W3CDTF">2016-03-13T14:44:17Z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0x01010037F165BB02ED8F479DE18D76480A38D3</vt:lpwstr>
  </property>
</Properties>
</file>