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7" r:id="rId2"/>
    <p:sldId id="298" r:id="rId3"/>
    <p:sldId id="299" r:id="rId4"/>
    <p:sldId id="307" r:id="rId5"/>
    <p:sldId id="308" r:id="rId6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BD774-DE77-5B25-8C4D-72CD08E7D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F14B55-1513-2705-81F6-7692A3BF6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C2D89-76AC-3242-D940-64C2DC3F1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F8B1E-2DF6-1B8E-0514-E85CF75E5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9F4E6-4119-B0CC-C2FA-E79A9664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952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83AA7-4205-AAB8-DC94-A21953445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89E455-AF97-4BBE-5752-ECFE95BF8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A4010-17A7-E206-1DD4-1A2CAB679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6E8B0-E6D6-062A-E05E-24146BC77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268C5-9CF3-6838-4084-8A228BA62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1532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897137-2F4F-5666-0BA4-DCE331A34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51E50A-8BA2-C701-EB2F-0E66DF7B5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0225D-9A79-B176-F46B-31ABC3451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E61E9-FE1E-D4DB-2837-38867929A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F9EC1-0D9A-EBC8-9AC9-FD6075F50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51942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BA2D9F37-CECE-956D-E16A-DA131AFCD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4135" y="4422862"/>
            <a:ext cx="5096933" cy="316517"/>
          </a:xfrm>
        </p:spPr>
        <p:txBody>
          <a:bodyPr>
            <a:noAutofit/>
          </a:bodyPr>
          <a:lstStyle>
            <a:lvl1pPr marL="0" indent="0">
              <a:buNone/>
              <a:defRPr sz="1867" b="1" baseline="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14136" y="3256234"/>
            <a:ext cx="6726117" cy="726932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2133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22543" y="2230573"/>
            <a:ext cx="6667605" cy="94662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3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14135" y="4802179"/>
            <a:ext cx="5003271" cy="30563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14135" y="5086269"/>
            <a:ext cx="5003271" cy="316516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DCCF5F0-1DF6-300C-424D-3E72A981A8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8" y="5989986"/>
            <a:ext cx="2010209" cy="428319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475E73F-3C4A-B878-50A1-1B7888C031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08" y="5901488"/>
            <a:ext cx="1016032" cy="441107"/>
          </a:xfrm>
          <a:prstGeom prst="rect">
            <a:avLst/>
          </a:prstGeom>
        </p:spPr>
      </p:pic>
      <p:pic>
        <p:nvPicPr>
          <p:cNvPr id="14" name="Picture 13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5D091CCF-46BF-82B9-2DE0-ECDA90878FC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20" y="401681"/>
            <a:ext cx="2250685" cy="126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02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7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5787024"/>
            <a:ext cx="12192000" cy="1098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935" y="1285889"/>
            <a:ext cx="11252317" cy="4801760"/>
          </a:xfrm>
        </p:spPr>
        <p:txBody>
          <a:bodyPr/>
          <a:lstStyle>
            <a:lvl1pPr>
              <a:defRPr sz="2133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67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396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8" name="Picture 7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F477A8E2-0B99-ED90-CC54-CF0C457577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67861" r="4589" b="1"/>
          <a:stretch/>
        </p:blipFill>
        <p:spPr>
          <a:xfrm>
            <a:off x="0" y="6340799"/>
            <a:ext cx="12192000" cy="549864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6052" y="643402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98D6321C-472B-7FBA-DCAD-482BD2B909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43"/>
          <a:stretch/>
        </p:blipFill>
        <p:spPr>
          <a:xfrm>
            <a:off x="466936" y="6424289"/>
            <a:ext cx="1148145" cy="36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0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21CBB-5613-D47C-2410-833D03ADA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82608-0411-4119-5355-079A2CD01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1D513-C456-CFBC-0790-EEB21A5EF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D051A-AB6E-7F39-F1D1-039C009D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11838-3C09-BE19-E187-37BBA0223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5982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D1C5C-A845-FDDC-4D5F-D5F83A1C1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430EE-C636-CA37-F143-27F0FA93D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78775-AAF9-E92B-11B3-26158691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B93B6-E167-F16F-8F3C-4A0D2780F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62259-8E8A-B290-414B-A964B862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02938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EFAC3-AC02-3240-3229-6576B6CEC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6544E-2CE3-4750-AB76-2FE555F3C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60BBF3-2F52-F633-5465-5A6066C49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6DE25-557D-37FF-868C-60D02F148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38B51-1C92-7B4B-AD55-298832F2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40ADE-3767-AC12-B828-3FBA733C1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0574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03A2F-68F4-1FF7-FA67-3E64C0DA2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E3340-18DD-ECB6-07B1-9CB6CFA48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D92E3-79AB-0B53-3973-BD1293A5E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E36840-7D28-44B8-4EBB-C8C4270C13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AF68E5-15D2-0FE4-FBF1-7E310B4156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3CE672-D093-F791-4218-B7373255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CF2C3A-ED7B-3162-4760-26ED38E4D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91C619-A05A-9394-4E08-8C8E91685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64178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097AE-A6A1-703F-3BC2-DD826D5CE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89395-1935-CDDD-54CB-1F97C42D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B0D24B-4E7B-0064-4A91-B417D6267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E4298A-A427-E8EE-F354-DAE52801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8263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2280F8-A723-8F86-67AB-4507000C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0A7847-306F-C740-ECA3-53CED371C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2DFD5-3EF5-8799-8BB1-C539AED0F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7576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9287A-B8C4-F600-4692-17C6BA895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0AB61-0AAC-5FBF-FD22-7FF05089E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89338A-7825-47C4-E907-E84BE4BEC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59A10-911D-0445-8AE6-DF14A1FDE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42764-40E0-8A86-48C8-7D2988C4F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DCA15-C6B7-2599-D712-4B8C664C0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9992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2D1D7-0A24-6C62-3093-D37C53A1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7DCD7D-AA6C-5E84-F9F0-94466E5B80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8D081-E001-F664-E055-D816C5B6C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E700E-8E87-786E-ED65-A980C6F9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FB276-CF67-596F-5D60-D474DA74E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033ED-BCD8-D26B-8ED1-9261BB88A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4928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606763-5C6C-5077-687A-A42D51F86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9373A7-6DD8-7051-8365-953AF59DA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C65A3-B012-65F2-4410-5ED7807C5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C7CC4C-B041-6748-9E79-7A15B1F209EB}" type="datetimeFigureOut">
              <a:rPr lang="en-NL" smtClean="0"/>
              <a:t>05/06/2025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3A199-A484-6C1C-EBF9-56C48A74B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EF499-0A17-559B-6C8C-41DCB2592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894D18-DFE7-6A40-A6CC-07F6C9B0B9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2222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A08FEB-7D89-4706-0C59-EAB786EECA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9933F4-5A63-35A2-B85D-8BAAB008C01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23465FD-75EF-F8F6-54FF-3113B792E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Town Hall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7CE6B3-0A94-472D-F8D4-F5D0EE9E79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FA79CE5-2B6A-BA67-AAD6-05CD56D779C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33E1CB-530C-3CD0-5CDA-3523DC6449D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178551"/>
            <a:ext cx="2743200" cy="366183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13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4590DA-08A6-32CA-6237-E23D86C2305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61062" y="639301"/>
          <a:ext cx="8464063" cy="5318079"/>
        </p:xfrm>
        <a:graphic>
          <a:graphicData uri="http://schemas.openxmlformats.org/drawingml/2006/table">
            <a:tbl>
              <a:tblPr/>
              <a:tblGrid>
                <a:gridCol w="1419875">
                  <a:extLst>
                    <a:ext uri="{9D8B030D-6E8A-4147-A177-3AD203B41FA5}">
                      <a16:colId xmlns:a16="http://schemas.microsoft.com/office/drawing/2014/main" val="2254750700"/>
                    </a:ext>
                  </a:extLst>
                </a:gridCol>
                <a:gridCol w="4173035">
                  <a:extLst>
                    <a:ext uri="{9D8B030D-6E8A-4147-A177-3AD203B41FA5}">
                      <a16:colId xmlns:a16="http://schemas.microsoft.com/office/drawing/2014/main" val="31021314"/>
                    </a:ext>
                  </a:extLst>
                </a:gridCol>
                <a:gridCol w="2871153">
                  <a:extLst>
                    <a:ext uri="{9D8B030D-6E8A-4147-A177-3AD203B41FA5}">
                      <a16:colId xmlns:a16="http://schemas.microsoft.com/office/drawing/2014/main" val="2226973730"/>
                    </a:ext>
                  </a:extLst>
                </a:gridCol>
              </a:tblGrid>
              <a:tr h="325901">
                <a:tc>
                  <a:txBody>
                    <a:bodyPr/>
                    <a:lstStyle/>
                    <a:p>
                      <a:r>
                        <a:rPr lang="en-GB" sz="1600" dirty="0"/>
                        <a:t>Time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Topic 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Presenter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637022"/>
                  </a:ext>
                </a:extLst>
              </a:tr>
              <a:tr h="473107">
                <a:tc>
                  <a:txBody>
                    <a:bodyPr/>
                    <a:lstStyle/>
                    <a:p>
                      <a:r>
                        <a:rPr lang="en-NL" sz="1600"/>
                        <a:t>14:00 - 14:15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Welcome and Introduction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Casper Dreef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997512"/>
                  </a:ext>
                </a:extLst>
              </a:tr>
              <a:tr h="1440823">
                <a:tc>
                  <a:txBody>
                    <a:bodyPr/>
                    <a:lstStyle/>
                    <a:p>
                      <a:r>
                        <a:rPr lang="en-NL" sz="1600"/>
                        <a:t>14:15 - 15:00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 err="1"/>
                        <a:t>eduGAIN</a:t>
                      </a:r>
                      <a:r>
                        <a:rPr lang="en-GB" sz="1600" dirty="0"/>
                        <a:t> Strategy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Enhance Trust 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Security contact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Annual check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Future plans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dirty="0"/>
                        <a:t>Pål Axelsson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Davide </a:t>
                      </a:r>
                      <a:r>
                        <a:rPr lang="en-GB" sz="1600" dirty="0" err="1"/>
                        <a:t>Vaghetti</a:t>
                      </a:r>
                      <a:r>
                        <a:rPr lang="en-GB" sz="1600" dirty="0"/>
                        <a:t> 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Casper Dreef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764331"/>
                  </a:ext>
                </a:extLst>
              </a:tr>
              <a:tr h="666651">
                <a:tc>
                  <a:txBody>
                    <a:bodyPr/>
                    <a:lstStyle/>
                    <a:p>
                      <a:r>
                        <a:rPr lang="en-NL" sz="1600"/>
                        <a:t>15:00 - 15:30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Rethink </a:t>
                      </a:r>
                      <a:r>
                        <a:rPr lang="en-GB" sz="1600" dirty="0" err="1"/>
                        <a:t>eduGAIN</a:t>
                      </a:r>
                      <a:r>
                        <a:rPr lang="en-GB" sz="1600" dirty="0"/>
                        <a:t>: trust proposal + poll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Interactive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6133456"/>
                  </a:ext>
                </a:extLst>
              </a:tr>
              <a:tr h="569741">
                <a:tc>
                  <a:txBody>
                    <a:bodyPr/>
                    <a:lstStyle/>
                    <a:p>
                      <a:r>
                        <a:rPr lang="en-NL" sz="1600"/>
                        <a:t>15:30 - 16:00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Coffee Break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600"/>
                      </a:br>
                      <a:endParaRPr lang="en-NL" sz="1600"/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53724"/>
                  </a:ext>
                </a:extLst>
              </a:tr>
              <a:tr h="325901">
                <a:tc>
                  <a:txBody>
                    <a:bodyPr/>
                    <a:lstStyle/>
                    <a:p>
                      <a:r>
                        <a:rPr lang="en-NL" sz="1600"/>
                        <a:t>16:00 - 16:30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eduGAIN</a:t>
                      </a:r>
                      <a:r>
                        <a:rPr lang="en-GB" sz="1600" dirty="0"/>
                        <a:t> OIDF Pilot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Davide Vaghetti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484551"/>
                  </a:ext>
                </a:extLst>
              </a:tr>
              <a:tr h="473107">
                <a:tc>
                  <a:txBody>
                    <a:bodyPr/>
                    <a:lstStyle/>
                    <a:p>
                      <a:r>
                        <a:rPr lang="en-NL" sz="1600"/>
                        <a:t>16:30 - 17:00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SeamlessAccess</a:t>
                      </a:r>
                      <a:r>
                        <a:rPr lang="en-GB" sz="1600" dirty="0"/>
                        <a:t> for </a:t>
                      </a:r>
                      <a:r>
                        <a:rPr lang="en-GB" sz="1600" dirty="0" err="1"/>
                        <a:t>FedOps</a:t>
                      </a:r>
                      <a:endParaRPr lang="en-GB" sz="1600" dirty="0"/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Zacharias Törnblom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305075"/>
                  </a:ext>
                </a:extLst>
              </a:tr>
              <a:tr h="473107">
                <a:tc>
                  <a:txBody>
                    <a:bodyPr/>
                    <a:lstStyle/>
                    <a:p>
                      <a:r>
                        <a:rPr lang="en-NL" sz="1600"/>
                        <a:t>17:00 - 17:25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EOSC AAI Federation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Christos Kanellopoulos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939732"/>
                  </a:ext>
                </a:extLst>
              </a:tr>
              <a:tr h="569741">
                <a:tc>
                  <a:txBody>
                    <a:bodyPr/>
                    <a:lstStyle/>
                    <a:p>
                      <a:r>
                        <a:rPr lang="en-NL" sz="1600"/>
                        <a:t>17:25 - 17:30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Close</a:t>
                      </a:r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en-NL" sz="1600" dirty="0"/>
                      </a:br>
                      <a:endParaRPr lang="en-NL" sz="1600" dirty="0"/>
                    </a:p>
                  </a:txBody>
                  <a:tcPr marL="82061" marR="82061" marT="41031" marB="410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23772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C7249-20CD-F8CD-AB6A-84A2A873E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C7EF5-31FB-E58B-F17D-668635F59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33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9663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806DC3-3809-815C-712B-9D1CA53435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85800" rtl="0" eaLnBrk="1" latinLnBrk="0" hangingPunct="1">
              <a:defRPr sz="1000" i="1" kern="1200">
                <a:solidFill>
                  <a:srgbClr val="B4E9E2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7CA0F2-EE66-4F60-8C00-E0BE38E7AEC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833B02-BAF0-D103-53D7-7DD9AD04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</a:t>
            </a:r>
            <a:r>
              <a:rPr lang="en-US" dirty="0" err="1"/>
              <a:t>organisation</a:t>
            </a:r>
            <a:r>
              <a:rPr lang="en-US" dirty="0"/>
              <a:t> overview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4F33B07-5C60-35B5-DCE7-E43533DCF4F5}"/>
              </a:ext>
            </a:extLst>
          </p:cNvPr>
          <p:cNvSpPr/>
          <p:nvPr/>
        </p:nvSpPr>
        <p:spPr>
          <a:xfrm>
            <a:off x="7239972" y="690185"/>
            <a:ext cx="2066693" cy="7806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eduGAIN Executive Committee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8CFBD-B31F-DB9D-E53F-A21397E30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957" y="1146724"/>
            <a:ext cx="5009555" cy="9277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NL" dirty="0"/>
              <a:t>eduGAIN Assembly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4F24E13-08B3-CB15-A186-A7405C9EF8FC}"/>
              </a:ext>
            </a:extLst>
          </p:cNvPr>
          <p:cNvSpPr/>
          <p:nvPr/>
        </p:nvSpPr>
        <p:spPr>
          <a:xfrm>
            <a:off x="1052224" y="2965116"/>
            <a:ext cx="2116257" cy="92776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eduGAIN Steering Committee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5D2CD3E-D482-67FB-D192-FD679D8EA86D}"/>
              </a:ext>
            </a:extLst>
          </p:cNvPr>
          <p:cNvSpPr/>
          <p:nvPr/>
        </p:nvSpPr>
        <p:spPr>
          <a:xfrm>
            <a:off x="7663719" y="2807920"/>
            <a:ext cx="1219200" cy="6210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Service Owner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CA7B785-D2AD-DA1D-F38D-B73F80EF5C10}"/>
              </a:ext>
            </a:extLst>
          </p:cNvPr>
          <p:cNvSpPr/>
          <p:nvPr/>
        </p:nvSpPr>
        <p:spPr>
          <a:xfrm>
            <a:off x="5100188" y="2816126"/>
            <a:ext cx="1219200" cy="6210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Secretariat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3356029-2253-1C21-746A-7DCB112130B6}"/>
              </a:ext>
            </a:extLst>
          </p:cNvPr>
          <p:cNvSpPr/>
          <p:nvPr/>
        </p:nvSpPr>
        <p:spPr>
          <a:xfrm>
            <a:off x="7663719" y="3918306"/>
            <a:ext cx="1219200" cy="6210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Support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F463283-F37F-044A-DA81-864EFCF7A668}"/>
              </a:ext>
            </a:extLst>
          </p:cNvPr>
          <p:cNvSpPr/>
          <p:nvPr/>
        </p:nvSpPr>
        <p:spPr>
          <a:xfrm>
            <a:off x="5617577" y="3918306"/>
            <a:ext cx="1219200" cy="6210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Operations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8B6568B-7238-3E7E-FC6E-81D7A7146B0E}"/>
              </a:ext>
            </a:extLst>
          </p:cNvPr>
          <p:cNvSpPr/>
          <p:nvPr/>
        </p:nvSpPr>
        <p:spPr>
          <a:xfrm>
            <a:off x="9576384" y="3918308"/>
            <a:ext cx="1219200" cy="6210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/>
              <a:t>Security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2A5DFC9-D1E6-F23D-A9EC-254A234FE7BF}"/>
              </a:ext>
            </a:extLst>
          </p:cNvPr>
          <p:cNvCxnSpPr>
            <a:cxnSpLocks/>
          </p:cNvCxnSpPr>
          <p:nvPr/>
        </p:nvCxnSpPr>
        <p:spPr>
          <a:xfrm flipH="1">
            <a:off x="6836778" y="3410881"/>
            <a:ext cx="826941" cy="50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6196A2-5588-86C1-916E-A3F91B85B887}"/>
              </a:ext>
            </a:extLst>
          </p:cNvPr>
          <p:cNvCxnSpPr>
            <a:stCxn id="11" idx="2"/>
            <a:endCxn id="13" idx="0"/>
          </p:cNvCxnSpPr>
          <p:nvPr/>
        </p:nvCxnSpPr>
        <p:spPr>
          <a:xfrm>
            <a:off x="8273319" y="3429001"/>
            <a:ext cx="0" cy="489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00EC75C-A97B-8B9F-9534-CD82B1FD3224}"/>
              </a:ext>
            </a:extLst>
          </p:cNvPr>
          <p:cNvCxnSpPr>
            <a:cxnSpLocks/>
          </p:cNvCxnSpPr>
          <p:nvPr/>
        </p:nvCxnSpPr>
        <p:spPr>
          <a:xfrm>
            <a:off x="8840986" y="3410881"/>
            <a:ext cx="735399" cy="50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557DD52C-5B59-DA1D-8D6F-46DE9690E8D8}"/>
              </a:ext>
            </a:extLst>
          </p:cNvPr>
          <p:cNvSpPr/>
          <p:nvPr/>
        </p:nvSpPr>
        <p:spPr>
          <a:xfrm>
            <a:off x="4366324" y="2115897"/>
            <a:ext cx="7384585" cy="3049763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240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5AD0D5-8E04-AD6F-FCFE-764896D280B6}"/>
              </a:ext>
            </a:extLst>
          </p:cNvPr>
          <p:cNvCxnSpPr>
            <a:endCxn id="7" idx="0"/>
          </p:cNvCxnSpPr>
          <p:nvPr/>
        </p:nvCxnSpPr>
        <p:spPr>
          <a:xfrm>
            <a:off x="2091474" y="2074492"/>
            <a:ext cx="18879" cy="890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46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6BC5D-3DA9-D0BE-8150-9F114CD02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B2772B-F7BD-07BB-EBD6-C835F4EB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12DBA5-2E2E-41DF-7609-0AABCD6EC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33" dirty="0" err="1"/>
              <a:t>eduGAIN</a:t>
            </a:r>
            <a:r>
              <a:rPr lang="en-US" sz="2533" dirty="0"/>
              <a:t> Assembly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C97424-2985-44BB-1447-AF2824F83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Responsibilities:</a:t>
            </a:r>
          </a:p>
          <a:p>
            <a:r>
              <a:rPr lang="en-GB" dirty="0"/>
              <a:t>Voting in Member Federations, </a:t>
            </a:r>
          </a:p>
          <a:p>
            <a:r>
              <a:rPr lang="en-GB" dirty="0"/>
              <a:t>Voting on changes to the </a:t>
            </a:r>
            <a:r>
              <a:rPr lang="en-GB" dirty="0" err="1"/>
              <a:t>eduGAIN</a:t>
            </a:r>
            <a:r>
              <a:rPr lang="en-GB" dirty="0"/>
              <a:t> Declaration and Constitution, and</a:t>
            </a:r>
          </a:p>
          <a:p>
            <a:r>
              <a:rPr lang="en-GB" dirty="0"/>
              <a:t>Voting for membership of the </a:t>
            </a:r>
            <a:r>
              <a:rPr lang="en-GB" dirty="0" err="1"/>
              <a:t>eduGAIN</a:t>
            </a:r>
            <a:r>
              <a:rPr lang="en-GB" dirty="0"/>
              <a:t> Steering Committee</a:t>
            </a:r>
          </a:p>
          <a:p>
            <a:r>
              <a:rPr lang="en-GB" dirty="0"/>
              <a:t>May call for a veto on decisions made by the </a:t>
            </a:r>
            <a:r>
              <a:rPr lang="en-GB" dirty="0" err="1"/>
              <a:t>eduGAIN</a:t>
            </a:r>
            <a:r>
              <a:rPr lang="en-GB" dirty="0"/>
              <a:t> Steering Committee with support from a simple majority of </a:t>
            </a:r>
            <a:r>
              <a:rPr lang="en-GB" dirty="0" err="1"/>
              <a:t>eduGAIN</a:t>
            </a:r>
            <a:r>
              <a:rPr lang="en-GB" dirty="0"/>
              <a:t> Member Federations. </a:t>
            </a:r>
            <a:endParaRPr lang="en-US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1777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F52BD-CEA6-141F-2104-28FA36DAF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67907C-291B-0632-052C-C4B5D8A67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489C00-0B0C-EB6A-43A1-903B94836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33" dirty="0" err="1"/>
              <a:t>eduGAIN</a:t>
            </a:r>
            <a:r>
              <a:rPr lang="en-US" sz="2533" dirty="0"/>
              <a:t> Steering Committee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0B4EAC-EAE0-BE8C-EA09-DFF521B53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Responsibilities:</a:t>
            </a:r>
          </a:p>
          <a:p>
            <a:pPr marL="0" indent="0">
              <a:buNone/>
            </a:pPr>
            <a:endParaRPr lang="en-US" dirty="0"/>
          </a:p>
          <a:p>
            <a:pPr fontAlgn="base">
              <a:spcBef>
                <a:spcPts val="133"/>
              </a:spcBef>
            </a:pPr>
            <a:r>
              <a:rPr lang="en-GB" dirty="0"/>
              <a:t>Proposing changes to the </a:t>
            </a:r>
            <a:r>
              <a:rPr lang="en-GB" dirty="0" err="1"/>
              <a:t>eduGAIN</a:t>
            </a:r>
            <a:r>
              <a:rPr lang="en-GB" dirty="0"/>
              <a:t> Declaration and Constitution for vote by the </a:t>
            </a:r>
            <a:r>
              <a:rPr lang="en-GB" dirty="0" err="1"/>
              <a:t>eduGAIN</a:t>
            </a:r>
            <a:r>
              <a:rPr lang="en-GB" dirty="0"/>
              <a:t> Assembly.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0"/>
              </a:spcBef>
            </a:pPr>
            <a:r>
              <a:rPr lang="en-GB" dirty="0"/>
              <a:t>Discussing and approving changes to the </a:t>
            </a:r>
            <a:r>
              <a:rPr lang="en-GB" dirty="0" err="1"/>
              <a:t>eduGAIN</a:t>
            </a:r>
            <a:r>
              <a:rPr lang="en-GB" dirty="0"/>
              <a:t> Technical Profiles and supporting technical documentation after consultation with appropriate parties.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0"/>
              </a:spcBef>
            </a:pPr>
            <a:r>
              <a:rPr lang="en-GB" dirty="0"/>
              <a:t>Approving updates and changes to the </a:t>
            </a:r>
            <a:r>
              <a:rPr lang="en-GB" dirty="0" err="1"/>
              <a:t>eduGAIN</a:t>
            </a:r>
            <a:r>
              <a:rPr lang="en-GB" dirty="0"/>
              <a:t> Strategy and Workplan. 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marR="372524" fontAlgn="base">
              <a:spcBef>
                <a:spcPts val="0"/>
              </a:spcBef>
            </a:pPr>
            <a:r>
              <a:rPr lang="en-GB" dirty="0"/>
              <a:t>Making decisions on metadata peering relationships, e.g. exchanging metadata with other trust infrastructures.</a:t>
            </a:r>
          </a:p>
          <a:p>
            <a:pPr marR="372524"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0"/>
              </a:spcBef>
            </a:pPr>
            <a:r>
              <a:rPr lang="en-GB" dirty="0"/>
              <a:t>Reviewing membership of new Federations and making recommendations to the </a:t>
            </a:r>
            <a:r>
              <a:rPr lang="en-GB" dirty="0" err="1"/>
              <a:t>eduGAIN</a:t>
            </a:r>
            <a:r>
              <a:rPr lang="en-GB" dirty="0"/>
              <a:t> Assembly.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0"/>
              </a:spcBef>
            </a:pPr>
            <a:r>
              <a:rPr lang="en-GB" dirty="0"/>
              <a:t>Approving the disqualification or temporary suspension for Member Federations as described in section 3.5 of the </a:t>
            </a:r>
            <a:r>
              <a:rPr lang="en-GB" dirty="0" err="1"/>
              <a:t>eduGAIN</a:t>
            </a:r>
            <a:r>
              <a:rPr lang="en-GB" dirty="0"/>
              <a:t> Constitution.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0"/>
              </a:spcBef>
            </a:pPr>
            <a:r>
              <a:rPr lang="en-GB" dirty="0"/>
              <a:t>Appointing the Chair and non-voting invited observers to the </a:t>
            </a:r>
            <a:r>
              <a:rPr lang="en-GB" dirty="0" err="1"/>
              <a:t>eSC</a:t>
            </a:r>
            <a:r>
              <a:rPr lang="en-GB" dirty="0"/>
              <a:t>.</a:t>
            </a:r>
          </a:p>
          <a:p>
            <a:pPr fontAlgn="base">
              <a:spcBef>
                <a:spcPts val="0"/>
              </a:spcBef>
            </a:pPr>
            <a:endParaRPr lang="en-GB" dirty="0"/>
          </a:p>
          <a:p>
            <a:pPr fontAlgn="base">
              <a:spcBef>
                <a:spcPts val="400"/>
              </a:spcBef>
            </a:pPr>
            <a:r>
              <a:rPr lang="en-GB" dirty="0"/>
              <a:t>Approving, supporting and chairing </a:t>
            </a:r>
            <a:r>
              <a:rPr lang="en-GB" dirty="0" err="1"/>
              <a:t>eduGAIN</a:t>
            </a:r>
            <a:r>
              <a:rPr lang="en-GB" dirty="0"/>
              <a:t> Working Groups.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24717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Macintosh PowerPoint</Application>
  <PresentationFormat>Widescreen</PresentationFormat>
  <Paragraphs>72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Agenda</vt:lpstr>
      <vt:lpstr>eduGAIN organisation overview</vt:lpstr>
      <vt:lpstr>eduGAIN Assembly</vt:lpstr>
      <vt:lpstr>eduGAIN Steering Committee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Casper Dreef</dc:creator>
  <cp:lastModifiedBy>Casper Dreef</cp:lastModifiedBy>
  <cp:revision>1</cp:revision>
  <dcterms:created xsi:type="dcterms:W3CDTF">2025-06-05T08:49:22Z</dcterms:created>
  <dcterms:modified xsi:type="dcterms:W3CDTF">2025-06-05T08:50:00Z</dcterms:modified>
</cp:coreProperties>
</file>