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5"/>
  </p:notesMasterIdLst>
  <p:sldIdLst>
    <p:sldId id="302" r:id="rId6"/>
    <p:sldId id="312" r:id="rId7"/>
    <p:sldId id="315" r:id="rId8"/>
    <p:sldId id="300" r:id="rId9"/>
    <p:sldId id="301" r:id="rId10"/>
    <p:sldId id="316" r:id="rId11"/>
    <p:sldId id="314" r:id="rId12"/>
    <p:sldId id="313" r:id="rId13"/>
    <p:sldId id="309" r:id="rId14"/>
    <p:sldId id="257" r:id="rId15"/>
    <p:sldId id="258" r:id="rId16"/>
    <p:sldId id="259" r:id="rId17"/>
    <p:sldId id="260" r:id="rId18"/>
    <p:sldId id="261" r:id="rId19"/>
    <p:sldId id="310" r:id="rId20"/>
    <p:sldId id="304" r:id="rId21"/>
    <p:sldId id="311" r:id="rId22"/>
    <p:sldId id="305" r:id="rId23"/>
    <p:sldId id="295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B400"/>
    <a:srgbClr val="E63961"/>
    <a:srgbClr val="18355E"/>
    <a:srgbClr val="1C2C4F"/>
    <a:srgbClr val="6396BA"/>
    <a:srgbClr val="285D93"/>
    <a:srgbClr val="414140"/>
    <a:srgbClr val="1A6992"/>
    <a:srgbClr val="F6A500"/>
    <a:srgbClr val="008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25" autoAdjust="0"/>
    <p:restoredTop sz="94694"/>
  </p:normalViewPr>
  <p:slideViewPr>
    <p:cSldViewPr snapToGrid="0">
      <p:cViewPr varScale="1">
        <p:scale>
          <a:sx n="161" d="100"/>
          <a:sy n="161" d="100"/>
        </p:scale>
        <p:origin x="496" y="20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909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164cd0d2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164cd0d2b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g36164cd0d2b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6164cd0d2b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6164cd0d2b_0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36164cd0d2b_0_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164cd0d2b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6164cd0d2b_0_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36164cd0d2b_0_5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6164cd0d2b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6164cd0d2b_0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36164cd0d2b_0_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164cd0d2b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6164cd0d2b_0_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36164cd0d2b_0_7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olorful swirly circle on a blue background&#10;&#10;Description automatically generated">
            <a:extLst>
              <a:ext uri="{FF2B5EF4-FFF2-40B4-BE49-F238E27FC236}">
                <a16:creationId xmlns:a16="http://schemas.microsoft.com/office/drawing/2014/main" id="{BA2D9F37-CECE-956D-E16A-DA131AFCDF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0601" y="3317146"/>
            <a:ext cx="3822700" cy="237388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460602" y="2442175"/>
            <a:ext cx="5044588" cy="545199"/>
          </a:xfrm>
        </p:spPr>
        <p:txBody>
          <a:bodyPr wrap="square">
            <a:noAutofit/>
          </a:bodyPr>
          <a:lstStyle>
            <a:lvl1pPr marL="0" indent="0">
              <a:lnSpc>
                <a:spcPct val="150000"/>
              </a:lnSpc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66907" y="1672929"/>
            <a:ext cx="5000704" cy="709965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0601" y="3601634"/>
            <a:ext cx="3752453" cy="229228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60601" y="3814701"/>
            <a:ext cx="3752453" cy="23738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E3B400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DCCF5F0-1DF6-300C-424D-3E72A981A8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5" y="4492489"/>
            <a:ext cx="1507657" cy="321239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475E73F-3C4A-B878-50A1-1B7888C031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31" y="4426116"/>
            <a:ext cx="762024" cy="330830"/>
          </a:xfrm>
          <a:prstGeom prst="rect">
            <a:avLst/>
          </a:prstGeom>
        </p:spPr>
      </p:pic>
      <p:pic>
        <p:nvPicPr>
          <p:cNvPr id="14" name="Picture 13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5D091CCF-46BF-82B9-2DE0-ECDA90878FC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40" y="301261"/>
            <a:ext cx="1688014" cy="9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78242A-115F-FAAB-3C19-C8B609AB6C4B}"/>
              </a:ext>
            </a:extLst>
          </p:cNvPr>
          <p:cNvSpPr/>
          <p:nvPr userDrawn="1"/>
        </p:nvSpPr>
        <p:spPr>
          <a:xfrm>
            <a:off x="0" y="4340267"/>
            <a:ext cx="9144000" cy="824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3601320"/>
          </a:xfrm>
        </p:spPr>
        <p:txBody>
          <a:bodyPr/>
          <a:lstStyle>
            <a:lvl1pPr>
              <a:defRPr sz="16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835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6396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8" name="Picture 7" descr="A colorful background with lines&#10;&#10;Description automatically generated with medium confidence">
            <a:extLst>
              <a:ext uri="{FF2B5EF4-FFF2-40B4-BE49-F238E27FC236}">
                <a16:creationId xmlns:a16="http://schemas.microsoft.com/office/drawing/2014/main" id="{F477A8E2-0B99-ED90-CC54-CF0C457577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89" t="67861" r="4589" b="1"/>
          <a:stretch/>
        </p:blipFill>
        <p:spPr>
          <a:xfrm>
            <a:off x="0" y="4755599"/>
            <a:ext cx="9144000" cy="412398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825515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98D6321C-472B-7FBA-DCAD-482BD2B909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43"/>
          <a:stretch/>
        </p:blipFill>
        <p:spPr>
          <a:xfrm>
            <a:off x="350201" y="4818216"/>
            <a:ext cx="861109" cy="27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201" y="964417"/>
            <a:ext cx="8439238" cy="3357062"/>
          </a:xfrm>
        </p:spPr>
        <p:txBody>
          <a:bodyPr/>
          <a:lstStyle>
            <a:lvl1pPr>
              <a:defRPr sz="16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1C2C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6A8FE16-D059-EE45-A0EF-28AC7805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9B77-3BA4-BCF3-6CA1-68C8CEC66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60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lorful swirly circle on a blue background&#10;&#10;Description automatically generated">
            <a:extLst>
              <a:ext uri="{FF2B5EF4-FFF2-40B4-BE49-F238E27FC236}">
                <a16:creationId xmlns:a16="http://schemas.microsoft.com/office/drawing/2014/main" id="{96F747BC-CA05-EF83-86CD-9413EFB5A3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02E3BFA-A031-B223-B9E0-F61758792D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35" y="4492489"/>
            <a:ext cx="1507657" cy="321239"/>
          </a:xfrm>
          <a:prstGeom prst="rect">
            <a:avLst/>
          </a:prstGeom>
        </p:spPr>
      </p:pic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9773C053-F1AA-0816-AD3B-A02CA69E17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31" y="4426116"/>
            <a:ext cx="762024" cy="33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4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40894" y="292719"/>
            <a:ext cx="7042800" cy="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270"/>
              </a:buClr>
              <a:buSzPts val="1800"/>
              <a:buFont typeface="Calibri"/>
              <a:buNone/>
              <a:defRPr sz="1800" b="1" cap="none">
                <a:solidFill>
                  <a:srgbClr val="1F427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589506" y="4876615"/>
            <a:ext cx="427200" cy="2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0" marR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1E4E79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420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olorful background with lines&#10;&#10;Description automatically generated with medium confidence">
            <a:extLst>
              <a:ext uri="{FF2B5EF4-FFF2-40B4-BE49-F238E27FC236}">
                <a16:creationId xmlns:a16="http://schemas.microsoft.com/office/drawing/2014/main" id="{AD9C7099-EDE5-12F7-416D-ECC87915A59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89" t="45774" r="4589"/>
          <a:stretch/>
        </p:blipFill>
        <p:spPr>
          <a:xfrm>
            <a:off x="0" y="4465908"/>
            <a:ext cx="9144000" cy="695826"/>
          </a:xfrm>
          <a:prstGeom prst="rect">
            <a:avLst/>
          </a:prstGeom>
          <a:solidFill>
            <a:srgbClr val="18355E"/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964414"/>
            <a:ext cx="8439238" cy="3306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71CF10B-5905-E541-B922-641440E09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9244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1">
                <a:solidFill>
                  <a:srgbClr val="B4E9E2"/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black background with white text and colorful letters&#10;&#10;Description automatically generated">
            <a:extLst>
              <a:ext uri="{FF2B5EF4-FFF2-40B4-BE49-F238E27FC236}">
                <a16:creationId xmlns:a16="http://schemas.microsoft.com/office/drawing/2014/main" id="{1DEE7437-BF42-38B7-CCA3-CE0457B53B0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28"/>
          <a:stretch/>
        </p:blipFill>
        <p:spPr>
          <a:xfrm>
            <a:off x="350202" y="4598129"/>
            <a:ext cx="977558" cy="42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3" r:id="rId2"/>
    <p:sldLayoutId id="2147483650" r:id="rId3"/>
    <p:sldLayoutId id="2147483661" r:id="rId4"/>
    <p:sldLayoutId id="2147483665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E6396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1835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5D1CCB-86F8-7857-F405-4CE0FD819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10EB90-B7E4-EB3A-9A09-7DD53B425A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0A3B53-2D16-123B-5C0D-9A5F466E87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/>
              <a:t>eduGAIN</a:t>
            </a:r>
            <a:r>
              <a:rPr lang="en-US" dirty="0"/>
              <a:t> Town Hall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8AEE04-BF02-F850-B01D-0C3D9B8ED1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eduGAIN</a:t>
            </a:r>
            <a:r>
              <a:rPr lang="en-US" dirty="0"/>
              <a:t> strategy – Enhance Trust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E76648-1C11-9923-5FD0-047943B571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358B1D2-0CAE-A71D-D64D-86A9FB83096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67032C-B588-6087-D553-BE9521FB7FF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8381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Federation Security Contacts</a:t>
            </a:r>
            <a:endParaRPr dirty="0"/>
          </a:p>
        </p:txBody>
      </p:sp>
      <p:grpSp>
        <p:nvGrpSpPr>
          <p:cNvPr id="77" name="Google Shape;77;p16"/>
          <p:cNvGrpSpPr/>
          <p:nvPr/>
        </p:nvGrpSpPr>
        <p:grpSpPr>
          <a:xfrm>
            <a:off x="-169162" y="1206900"/>
            <a:ext cx="2221670" cy="2056369"/>
            <a:chOff x="466173" y="1851975"/>
            <a:chExt cx="2108846" cy="1735479"/>
          </a:xfrm>
        </p:grpSpPr>
        <p:sp>
          <p:nvSpPr>
            <p:cNvPr id="78" name="Google Shape;78;p16"/>
            <p:cNvSpPr/>
            <p:nvPr/>
          </p:nvSpPr>
          <p:spPr>
            <a:xfrm>
              <a:off x="902781" y="3080265"/>
              <a:ext cx="1534500" cy="133500"/>
            </a:xfrm>
            <a:prstGeom prst="rect">
              <a:avLst/>
            </a:prstGeom>
            <a:solidFill>
              <a:srgbClr val="307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6"/>
            <p:cNvSpPr txBox="1"/>
            <p:nvPr/>
          </p:nvSpPr>
          <p:spPr>
            <a:xfrm>
              <a:off x="466173" y="3216054"/>
              <a:ext cx="8712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1200" b="1">
                  <a:latin typeface="Roboto"/>
                  <a:ea typeface="Roboto"/>
                  <a:cs typeface="Roboto"/>
                  <a:sym typeface="Roboto"/>
                </a:rPr>
                <a:t>2018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80" name="Google Shape;80;p16"/>
            <p:cNvGrpSpPr/>
            <p:nvPr/>
          </p:nvGrpSpPr>
          <p:grpSpPr>
            <a:xfrm>
              <a:off x="851208" y="2800855"/>
              <a:ext cx="92400" cy="411825"/>
              <a:chOff x="845575" y="2563700"/>
              <a:chExt cx="92400" cy="411825"/>
            </a:xfrm>
          </p:grpSpPr>
          <p:cxnSp>
            <p:nvCxnSpPr>
              <p:cNvPr id="81" name="Google Shape;81;p16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82" name="Google Shape;82;p16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" name="Google Shape;83;p16"/>
            <p:cNvSpPr txBox="1"/>
            <p:nvPr/>
          </p:nvSpPr>
          <p:spPr>
            <a:xfrm>
              <a:off x="793320" y="1851975"/>
              <a:ext cx="17817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r>
                <a:rPr lang="en-GB" sz="9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Security Contact established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9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eduGAIN Steering Group approves the introduction of a security contact for federations.</a:t>
              </a:r>
              <a:endParaRPr sz="9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4" name="Google Shape;84;p16"/>
          <p:cNvGrpSpPr/>
          <p:nvPr/>
        </p:nvGrpSpPr>
        <p:grpSpPr>
          <a:xfrm>
            <a:off x="1522265" y="2215737"/>
            <a:ext cx="2142763" cy="2053579"/>
            <a:chOff x="2071705" y="2703387"/>
            <a:chExt cx="2033947" cy="1733124"/>
          </a:xfrm>
        </p:grpSpPr>
        <p:sp>
          <p:nvSpPr>
            <p:cNvPr id="85" name="Google Shape;85;p16"/>
            <p:cNvSpPr/>
            <p:nvPr/>
          </p:nvSpPr>
          <p:spPr>
            <a:xfrm>
              <a:off x="2437281" y="3080265"/>
              <a:ext cx="1534500" cy="133500"/>
            </a:xfrm>
            <a:prstGeom prst="rect">
              <a:avLst/>
            </a:prstGeom>
            <a:solidFill>
              <a:srgbClr val="0942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6"/>
            <p:cNvSpPr txBox="1"/>
            <p:nvPr/>
          </p:nvSpPr>
          <p:spPr>
            <a:xfrm>
              <a:off x="2323952" y="3492711"/>
              <a:ext cx="17817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r>
                <a:rPr lang="en-GB" sz="9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Communication Challenge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r>
                <a:rPr lang="en-GB" sz="9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eduGAIN Security Team runs its first communication challenge to gauge availability and response time of federations’ security contacts.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1600"/>
                </a:spcBef>
                <a:spcAft>
                  <a:spcPts val="1600"/>
                </a:spcAft>
                <a:buNone/>
              </a:pPr>
              <a:endParaRPr sz="9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7" name="Google Shape;87;p16"/>
            <p:cNvSpPr txBox="1"/>
            <p:nvPr/>
          </p:nvSpPr>
          <p:spPr>
            <a:xfrm>
              <a:off x="2071705" y="2703387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1200" b="1">
                  <a:latin typeface="Roboto"/>
                  <a:ea typeface="Roboto"/>
                  <a:cs typeface="Roboto"/>
                  <a:sym typeface="Roboto"/>
                </a:rPr>
                <a:t>2020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88" name="Google Shape;88;p16"/>
            <p:cNvGrpSpPr/>
            <p:nvPr/>
          </p:nvGrpSpPr>
          <p:grpSpPr>
            <a:xfrm rot="10800000">
              <a:off x="2395183" y="3080258"/>
              <a:ext cx="92400" cy="411825"/>
              <a:chOff x="2070100" y="2563700"/>
              <a:chExt cx="92400" cy="411825"/>
            </a:xfrm>
          </p:grpSpPr>
          <p:cxnSp>
            <p:nvCxnSpPr>
              <p:cNvPr id="89" name="Google Shape;89;p16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0" name="Google Shape;90;p16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1" name="Google Shape;91;p16"/>
          <p:cNvGrpSpPr/>
          <p:nvPr/>
        </p:nvGrpSpPr>
        <p:grpSpPr>
          <a:xfrm>
            <a:off x="3177527" y="1206900"/>
            <a:ext cx="2117050" cy="2056356"/>
            <a:chOff x="3642907" y="1851975"/>
            <a:chExt cx="2009540" cy="1735468"/>
          </a:xfrm>
        </p:grpSpPr>
        <p:sp>
          <p:nvSpPr>
            <p:cNvPr id="92" name="Google Shape;92;p16"/>
            <p:cNvSpPr/>
            <p:nvPr/>
          </p:nvSpPr>
          <p:spPr>
            <a:xfrm>
              <a:off x="3971778" y="3080265"/>
              <a:ext cx="1534500" cy="133500"/>
            </a:xfrm>
            <a:prstGeom prst="rect">
              <a:avLst/>
            </a:prstGeom>
            <a:solidFill>
              <a:srgbClr val="307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3" name="Google Shape;93;p16"/>
            <p:cNvGrpSpPr/>
            <p:nvPr/>
          </p:nvGrpSpPr>
          <p:grpSpPr>
            <a:xfrm>
              <a:off x="3924544" y="2800855"/>
              <a:ext cx="92400" cy="411825"/>
              <a:chOff x="845575" y="2563700"/>
              <a:chExt cx="92400" cy="411825"/>
            </a:xfrm>
          </p:grpSpPr>
          <p:cxnSp>
            <p:nvCxnSpPr>
              <p:cNvPr id="94" name="Google Shape;94;p16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5" name="Google Shape;95;p16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6" name="Google Shape;96;p16"/>
            <p:cNvSpPr txBox="1"/>
            <p:nvPr/>
          </p:nvSpPr>
          <p:spPr>
            <a:xfrm>
              <a:off x="3642907" y="3216043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1200" b="1">
                  <a:latin typeface="Roboto"/>
                  <a:ea typeface="Roboto"/>
                  <a:cs typeface="Roboto"/>
                  <a:sym typeface="Roboto"/>
                </a:rPr>
                <a:t>2021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3870747" y="1851975"/>
              <a:ext cx="17817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 b="1">
                  <a:latin typeface="Roboto"/>
                  <a:ea typeface="Roboto"/>
                  <a:cs typeface="Roboto"/>
                  <a:sym typeface="Roboto"/>
                </a:rPr>
                <a:t>First incident on a global scale</a:t>
              </a:r>
              <a:endParaRPr sz="9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eduGAIN Security Team managed an incident covering 37 countries and 427 organizations.</a:t>
              </a:r>
              <a:endParaRPr sz="9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8" name="Google Shape;98;p16"/>
          <p:cNvGrpSpPr/>
          <p:nvPr/>
        </p:nvGrpSpPr>
        <p:grpSpPr>
          <a:xfrm>
            <a:off x="4745537" y="2215737"/>
            <a:ext cx="2128975" cy="2053579"/>
            <a:chOff x="5131289" y="2703387"/>
            <a:chExt cx="2020859" cy="1733124"/>
          </a:xfrm>
        </p:grpSpPr>
        <p:sp>
          <p:nvSpPr>
            <p:cNvPr id="99" name="Google Shape;99;p16"/>
            <p:cNvSpPr/>
            <p:nvPr/>
          </p:nvSpPr>
          <p:spPr>
            <a:xfrm>
              <a:off x="5506276" y="3080265"/>
              <a:ext cx="1534500" cy="133500"/>
            </a:xfrm>
            <a:prstGeom prst="rect">
              <a:avLst/>
            </a:prstGeom>
            <a:solidFill>
              <a:srgbClr val="0942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0" name="Google Shape;100;p16"/>
            <p:cNvGrpSpPr/>
            <p:nvPr/>
          </p:nvGrpSpPr>
          <p:grpSpPr>
            <a:xfrm rot="10800000">
              <a:off x="5455515" y="3080258"/>
              <a:ext cx="92400" cy="411825"/>
              <a:chOff x="2070100" y="2563700"/>
              <a:chExt cx="92400" cy="411825"/>
            </a:xfrm>
          </p:grpSpPr>
          <p:cxnSp>
            <p:nvCxnSpPr>
              <p:cNvPr id="101" name="Google Shape;101;p16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2" name="Google Shape;102;p16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3" name="Google Shape;103;p16"/>
            <p:cNvSpPr txBox="1"/>
            <p:nvPr/>
          </p:nvSpPr>
          <p:spPr>
            <a:xfrm>
              <a:off x="5131289" y="2703387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1200" b="1">
                  <a:latin typeface="Roboto"/>
                  <a:ea typeface="Roboto"/>
                  <a:cs typeface="Roboto"/>
                  <a:sym typeface="Roboto"/>
                </a:rPr>
                <a:t>2023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4" name="Google Shape;104;p16"/>
            <p:cNvSpPr txBox="1"/>
            <p:nvPr/>
          </p:nvSpPr>
          <p:spPr>
            <a:xfrm>
              <a:off x="5370448" y="3492711"/>
              <a:ext cx="17817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r>
                <a:rPr lang="en-GB" sz="9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60%+ coverage</a:t>
              </a: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Arial"/>
                <a:buNone/>
              </a:pPr>
              <a:endParaRPr sz="9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9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Security contacts coverage reached 60% of eduGAIN Participants with 48 Federations out of 78 that provided a security contact.</a:t>
              </a:r>
              <a:endParaRPr sz="9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5" name="Google Shape;105;p16"/>
          <p:cNvGrpSpPr/>
          <p:nvPr/>
        </p:nvGrpSpPr>
        <p:grpSpPr>
          <a:xfrm>
            <a:off x="6367645" y="1206891"/>
            <a:ext cx="2670525" cy="2056365"/>
            <a:chOff x="6671021" y="1851968"/>
            <a:chExt cx="2534907" cy="1735476"/>
          </a:xfrm>
        </p:grpSpPr>
        <p:sp>
          <p:nvSpPr>
            <p:cNvPr id="106" name="Google Shape;106;p16"/>
            <p:cNvSpPr/>
            <p:nvPr/>
          </p:nvSpPr>
          <p:spPr>
            <a:xfrm>
              <a:off x="7040783" y="3080265"/>
              <a:ext cx="2105700" cy="133500"/>
            </a:xfrm>
            <a:prstGeom prst="rect">
              <a:avLst/>
            </a:prstGeom>
            <a:solidFill>
              <a:srgbClr val="307A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7" name="Google Shape;107;p16"/>
            <p:cNvGrpSpPr/>
            <p:nvPr/>
          </p:nvGrpSpPr>
          <p:grpSpPr>
            <a:xfrm>
              <a:off x="6994658" y="2800855"/>
              <a:ext cx="92400" cy="411825"/>
              <a:chOff x="845575" y="2563700"/>
              <a:chExt cx="92400" cy="411825"/>
            </a:xfrm>
          </p:grpSpPr>
          <p:cxnSp>
            <p:nvCxnSpPr>
              <p:cNvPr id="108" name="Google Shape;108;p16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9" name="Google Shape;109;p16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0" name="Google Shape;110;p16"/>
            <p:cNvSpPr txBox="1"/>
            <p:nvPr/>
          </p:nvSpPr>
          <p:spPr>
            <a:xfrm>
              <a:off x="6671021" y="3216043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1200" b="1">
                  <a:latin typeface="Roboto"/>
                  <a:ea typeface="Roboto"/>
                  <a:cs typeface="Roboto"/>
                  <a:sym typeface="Roboto"/>
                </a:rPr>
                <a:t>2025</a:t>
              </a:r>
              <a:endParaRPr sz="1200" b="1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1" name="Google Shape;111;p16"/>
            <p:cNvSpPr txBox="1"/>
            <p:nvPr/>
          </p:nvSpPr>
          <p:spPr>
            <a:xfrm>
              <a:off x="6939729" y="1851968"/>
              <a:ext cx="22662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900" b="1">
                  <a:latin typeface="Roboto"/>
                  <a:ea typeface="Roboto"/>
                  <a:cs typeface="Roboto"/>
                  <a:sym typeface="Roboto"/>
                </a:rPr>
                <a:t>eSC approves mandatory security contact</a:t>
              </a:r>
              <a:endParaRPr sz="9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b="1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900">
                  <a:latin typeface="Roboto"/>
                  <a:ea typeface="Roboto"/>
                  <a:cs typeface="Roboto"/>
                  <a:sym typeface="Roboto"/>
                </a:rPr>
                <a:t>eduGAIN Steering Committee approves the proposal to make security contact mandatory for eduGAIN Participants.</a:t>
              </a:r>
              <a:endParaRPr sz="9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type="title"/>
          </p:nvPr>
        </p:nvSpPr>
        <p:spPr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eduGAIN Participants Security Contact - principles</a:t>
            </a:r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sldNum" idx="12"/>
          </p:nvPr>
        </p:nvSpPr>
        <p:spPr>
          <a:xfrm>
            <a:off x="8589506" y="47623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700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 sz="2000"/>
              <a:t>11</a:t>
            </a:fld>
            <a:endParaRPr sz="2000"/>
          </a:p>
        </p:txBody>
      </p:sp>
      <p:sp>
        <p:nvSpPr>
          <p:cNvPr id="119" name="Google Shape;119;p17"/>
          <p:cNvSpPr/>
          <p:nvPr/>
        </p:nvSpPr>
        <p:spPr>
          <a:xfrm>
            <a:off x="834994" y="3584982"/>
            <a:ext cx="7225200" cy="8499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Establish a baseline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/>
          <p:nvPr/>
        </p:nvSpPr>
        <p:spPr>
          <a:xfrm>
            <a:off x="1172944" y="2605801"/>
            <a:ext cx="6549300" cy="8499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Reuse Sirtfi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/>
          <p:nvPr/>
        </p:nvSpPr>
        <p:spPr>
          <a:xfrm>
            <a:off x="1850419" y="1626620"/>
            <a:ext cx="5194500" cy="8499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Recommendations vs requirements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2247431" y="752739"/>
            <a:ext cx="4400400" cy="744600"/>
          </a:xfrm>
          <a:prstGeom prst="roundRect">
            <a:avLst>
              <a:gd name="adj" fmla="val 16667"/>
            </a:avLst>
          </a:prstGeom>
          <a:solidFill>
            <a:srgbClr val="9900FF"/>
          </a:solidFill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eduGAIN</a:t>
            </a:r>
            <a:r>
              <a:rPr lang="en-GB" sz="2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Security Incident Response Handbook</a:t>
            </a:r>
            <a:endParaRPr sz="2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/>
          <p:nvPr/>
        </p:nvSpPr>
        <p:spPr>
          <a:xfrm>
            <a:off x="150863" y="1970720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NREN/Federation CSIRT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8"/>
          <p:cNvSpPr txBox="1">
            <a:spLocks noGrp="1"/>
          </p:cNvSpPr>
          <p:nvPr>
            <p:ph type="title"/>
          </p:nvPr>
        </p:nvSpPr>
        <p:spPr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eduGAIN Participants Security Contact - details</a:t>
            </a:r>
            <a:endParaRPr/>
          </a:p>
        </p:txBody>
      </p:sp>
      <p:sp>
        <p:nvSpPr>
          <p:cNvPr id="130" name="Google Shape;130;p18"/>
          <p:cNvSpPr txBox="1">
            <a:spLocks noGrp="1"/>
          </p:cNvSpPr>
          <p:nvPr>
            <p:ph type="sldNum" idx="12"/>
          </p:nvPr>
        </p:nvSpPr>
        <p:spPr>
          <a:xfrm>
            <a:off x="8589506" y="48766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body" idx="1"/>
          </p:nvPr>
        </p:nvSpPr>
        <p:spPr>
          <a:xfrm>
            <a:off x="2411850" y="1024607"/>
            <a:ext cx="6103500" cy="3329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fontScale="85000" lnSpcReduction="10000"/>
          </a:bodyPr>
          <a:lstStyle/>
          <a:p>
            <a:pPr marL="342900" lvl="0" indent="-217963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ct val="64285"/>
              <a:buAutoNum type="arabicPeriod"/>
            </a:pPr>
            <a:r>
              <a:rPr lang="en-GB" sz="1400"/>
              <a:t>It is recommended to use a dedicated email address for the security contact, personal email addresses are discouraged.</a:t>
            </a:r>
            <a:endParaRPr sz="1400"/>
          </a:p>
          <a:p>
            <a:pPr marL="342900" lvl="0" indent="-21796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lang="en-GB" sz="1400"/>
              <a:t>You are encouraged to provide a URL pointing to your incident handling process if available.</a:t>
            </a:r>
            <a:endParaRPr sz="1400"/>
          </a:p>
          <a:p>
            <a:pPr marL="342900" lvl="0" indent="-21796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lang="en-GB" sz="1400"/>
              <a:t>Where possible, use the NREN's security function (local CERT/CSIRT). We will also accept specific security capability for the federation service, if the organization has a proper procedure to deal with the communication.</a:t>
            </a:r>
            <a:endParaRPr sz="1400"/>
          </a:p>
          <a:p>
            <a:pPr marL="342900" lvl="0" indent="-21796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lang="en-GB" sz="1400"/>
              <a:t>In case of federated security incident possibly related to eduGAIN entities, notify the [eduGAIN-CSIRT] as required by the eduGAIN Incident Security Response Handbook [eduGAIN-SIRH].</a:t>
            </a:r>
            <a:endParaRPr sz="1400"/>
          </a:p>
          <a:p>
            <a:pPr marL="342900" lvl="0" indent="-21796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lang="en-GB" sz="1400"/>
              <a:t>Respond to requests for assistance with a security incident from the eduGAIN CSIRT or other eduGAIN Participants in a timely manner. </a:t>
            </a:r>
            <a:endParaRPr sz="1400"/>
          </a:p>
          <a:p>
            <a:pPr marL="342900" lvl="0" indent="-21796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lang="en-GB" sz="1400"/>
              <a:t>Respect the Traffic Light Protocol [TLP] information disclosure policy and use it during incident response communications (ref. https://www.first.org/tlp).</a:t>
            </a:r>
            <a:endParaRPr sz="1400"/>
          </a:p>
          <a:p>
            <a:pPr marL="342900" lvl="0" indent="-21796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lang="en-GB" sz="1400"/>
              <a:t>The contact needs to expect that the eduGAIN CSIRT runs periodic communication checks which need to be handled as any other incident response communication.</a:t>
            </a:r>
            <a:endParaRPr sz="1400"/>
          </a:p>
        </p:txBody>
      </p:sp>
      <p:sp>
        <p:nvSpPr>
          <p:cNvPr id="132" name="Google Shape;132;p18"/>
          <p:cNvSpPr/>
          <p:nvPr/>
        </p:nvSpPr>
        <p:spPr>
          <a:xfrm>
            <a:off x="150863" y="1024607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Dedicated email address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8"/>
          <p:cNvSpPr/>
          <p:nvPr/>
        </p:nvSpPr>
        <p:spPr>
          <a:xfrm>
            <a:off x="150863" y="1497663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Attach policy if available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8"/>
          <p:cNvSpPr/>
          <p:nvPr/>
        </p:nvSpPr>
        <p:spPr>
          <a:xfrm>
            <a:off x="150863" y="2443776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eduGAIN CSIRT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8"/>
          <p:cNvSpPr/>
          <p:nvPr/>
        </p:nvSpPr>
        <p:spPr>
          <a:xfrm>
            <a:off x="150863" y="2916832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Incident Response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8"/>
          <p:cNvSpPr/>
          <p:nvPr/>
        </p:nvSpPr>
        <p:spPr>
          <a:xfrm>
            <a:off x="150863" y="3389888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TLP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150863" y="3862945"/>
            <a:ext cx="2261100" cy="375600"/>
          </a:xfrm>
          <a:prstGeom prst="roundRect">
            <a:avLst>
              <a:gd name="adj" fmla="val 16667"/>
            </a:avLst>
          </a:prstGeom>
          <a:solidFill>
            <a:srgbClr val="4A86E8"/>
          </a:solidFill>
          <a:ln w="38100" cap="flat" cmpd="sng">
            <a:solidFill>
              <a:srgbClr val="1F427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Communication Challenges</a:t>
            </a:r>
            <a:endParaRPr sz="1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>
            <a:spLocks noGrp="1"/>
          </p:cNvSpPr>
          <p:nvPr>
            <p:ph type="title"/>
          </p:nvPr>
        </p:nvSpPr>
        <p:spPr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eduGAIN Participants Security Contact - deployment</a:t>
            </a:r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sldNum" idx="12"/>
          </p:nvPr>
        </p:nvSpPr>
        <p:spPr>
          <a:xfrm>
            <a:off x="8589506" y="48766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graphicFrame>
        <p:nvGraphicFramePr>
          <p:cNvPr id="145" name="Google Shape;145;p19"/>
          <p:cNvGraphicFramePr/>
          <p:nvPr>
            <p:extLst>
              <p:ext uri="{D42A27DB-BD31-4B8C-83A1-F6EECF244321}">
                <p14:modId xmlns:p14="http://schemas.microsoft.com/office/powerpoint/2010/main" val="581964046"/>
              </p:ext>
            </p:extLst>
          </p:nvPr>
        </p:nvGraphicFramePr>
        <p:xfrm>
          <a:off x="714375" y="996607"/>
          <a:ext cx="7715250" cy="331587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9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 dirty="0">
                          <a:solidFill>
                            <a:schemeClr val="lt1"/>
                          </a:solidFill>
                        </a:rPr>
                        <a:t>When</a:t>
                      </a:r>
                      <a:endParaRPr sz="1500" b="1" dirty="0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68575" marB="68575" anchor="ctr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E4E7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>
                          <a:solidFill>
                            <a:schemeClr val="lt1"/>
                          </a:solidFill>
                        </a:rPr>
                        <a:t>What</a:t>
                      </a:r>
                      <a:endParaRPr sz="1500" b="1">
                        <a:solidFill>
                          <a:schemeClr val="lt1"/>
                        </a:solidFill>
                      </a:endParaRPr>
                    </a:p>
                  </a:txBody>
                  <a:tcPr marL="68575" marR="68575" marT="68575" marB="68575" anchor="ctr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1E4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7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/>
                        <a:t>June 2025</a:t>
                      </a:r>
                      <a:endParaRPr sz="150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/>
                        <a:t>Provide the </a:t>
                      </a:r>
                      <a:r>
                        <a:rPr lang="en-GB" sz="1500" b="1"/>
                        <a:t>requirements for the security contacts</a:t>
                      </a:r>
                      <a:r>
                        <a:rPr lang="en-GB" sz="1500"/>
                        <a:t> to all eduGAIN Participants.</a:t>
                      </a:r>
                      <a:endParaRPr sz="150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/>
                        <a:t>July-November 2025</a:t>
                      </a:r>
                      <a:endParaRPr sz="150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/>
                        <a:t>Participants must provide a </a:t>
                      </a:r>
                      <a:r>
                        <a:rPr lang="en-GB" sz="1500" b="1"/>
                        <a:t>federation security contact</a:t>
                      </a:r>
                      <a:r>
                        <a:rPr lang="en-GB" sz="1500"/>
                        <a:t>.</a:t>
                      </a:r>
                      <a:endParaRPr sz="150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/>
                        <a:t>November 2025</a:t>
                      </a:r>
                      <a:endParaRPr sz="150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/>
                        <a:t>Participants can ask for an </a:t>
                      </a:r>
                      <a:r>
                        <a:rPr lang="en-GB" sz="1500" b="1"/>
                        <a:t>extension period</a:t>
                      </a:r>
                      <a:r>
                        <a:rPr lang="en-GB" sz="1500"/>
                        <a:t> of two months.</a:t>
                      </a:r>
                      <a:endParaRPr sz="150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/>
                        <a:t>December 2026 - January 2026</a:t>
                      </a:r>
                      <a:endParaRPr sz="150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 dirty="0"/>
                        <a:t>Enforce the deadline</a:t>
                      </a:r>
                      <a:r>
                        <a:rPr lang="en-GB" sz="1500" dirty="0"/>
                        <a:t>: apply the suspension process to non respondent participants.</a:t>
                      </a:r>
                      <a:endParaRPr sz="1500" dirty="0"/>
                    </a:p>
                  </a:txBody>
                  <a:tcPr marL="68575" marR="68575" marT="68575" marB="68575">
                    <a:lnL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25E9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0"/>
          <p:cNvSpPr txBox="1">
            <a:spLocks noGrp="1"/>
          </p:cNvSpPr>
          <p:nvPr>
            <p:ph type="title"/>
          </p:nvPr>
        </p:nvSpPr>
        <p:spPr>
          <a:xfrm>
            <a:off x="340894" y="292719"/>
            <a:ext cx="7042800" cy="564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eduGAIN Participants Security Contact - future plans</a:t>
            </a:r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sldNum" idx="12"/>
          </p:nvPr>
        </p:nvSpPr>
        <p:spPr>
          <a:xfrm>
            <a:off x="8589506" y="4876615"/>
            <a:ext cx="427200" cy="240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sp>
        <p:nvSpPr>
          <p:cNvPr id="153" name="Google Shape;153;p20"/>
          <p:cNvSpPr txBox="1">
            <a:spLocks noGrp="1"/>
          </p:cNvSpPr>
          <p:nvPr>
            <p:ph type="body" idx="1"/>
          </p:nvPr>
        </p:nvSpPr>
        <p:spPr>
          <a:xfrm>
            <a:off x="628650" y="1027313"/>
            <a:ext cx="7886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fontAlgn="base"/>
            <a:r>
              <a:rPr lang="en-GB" dirty="0"/>
              <a:t>Recommendations -&gt; Requirements (dedicated email address, provide a response time, etc)</a:t>
            </a:r>
            <a:endParaRPr lang="en-GB" sz="1200" dirty="0"/>
          </a:p>
          <a:p>
            <a:pPr fontAlgn="base"/>
            <a:r>
              <a:rPr lang="en-GB" dirty="0"/>
              <a:t>Incident response process</a:t>
            </a:r>
            <a:endParaRPr lang="en-GB" sz="1200" dirty="0"/>
          </a:p>
          <a:p>
            <a:pPr fontAlgn="base"/>
            <a:r>
              <a:rPr lang="en-GB" dirty="0"/>
              <a:t>Accreditation process</a:t>
            </a:r>
            <a:endParaRPr lang="en-GB" sz="1200" dirty="0"/>
          </a:p>
          <a:p>
            <a:pPr lvl="1" fontAlgn="base"/>
            <a:r>
              <a:rPr lang="en-GB" dirty="0"/>
              <a:t>Reuse TI and accredited CSIRT!</a:t>
            </a:r>
            <a:endParaRPr lang="en-GB" sz="1100" dirty="0"/>
          </a:p>
          <a:p>
            <a:pPr fontAlgn="base"/>
            <a:r>
              <a:rPr lang="en-GB" dirty="0"/>
              <a:t>Community building</a:t>
            </a:r>
            <a:endParaRPr lang="en-GB" sz="1200" dirty="0"/>
          </a:p>
          <a:p>
            <a:pPr lvl="1" fontAlgn="base"/>
            <a:r>
              <a:rPr lang="en-GB" dirty="0"/>
              <a:t>Mailing list for security contacts, information sharing, community events</a:t>
            </a:r>
            <a:endParaRPr lang="en-GB" sz="1100" dirty="0"/>
          </a:p>
          <a:p>
            <a:pPr fontAlgn="base"/>
            <a:r>
              <a:rPr lang="en-GB" dirty="0"/>
              <a:t>Annual check </a:t>
            </a:r>
            <a:endParaRPr lang="en-GB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AC7B2-8F9B-A807-ED6C-F7B2CA3C9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FB8633-C1EC-0BB8-FA0B-9995F01318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4D644B5-5E65-5BDE-A1CB-1C257E6DDB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C6C8DE5-92B2-09AD-E757-4613B61F71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Annual check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B74C91-3A1E-1001-BE4D-643CBCCAF7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CF7FE3-BD0D-DFA2-064A-260A65EC0F6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704D77-5C90-EB3E-E063-DEBDA68443A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565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9B106-0B2C-AB86-7F37-9CE7A8010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6B81D-0ECF-35CA-D450-282BE8D1D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Up to date contact information</a:t>
            </a:r>
          </a:p>
          <a:p>
            <a:pPr lvl="1"/>
            <a:r>
              <a:rPr lang="en-US" dirty="0"/>
              <a:t>Deputy &amp; delegate</a:t>
            </a:r>
          </a:p>
          <a:p>
            <a:pPr lvl="1"/>
            <a:r>
              <a:rPr lang="en-US" dirty="0"/>
              <a:t>General contact email</a:t>
            </a:r>
          </a:p>
          <a:p>
            <a:pPr lvl="1"/>
            <a:r>
              <a:rPr lang="en-US" dirty="0"/>
              <a:t>Security contact</a:t>
            </a:r>
          </a:p>
          <a:p>
            <a:endParaRPr lang="en-US" dirty="0"/>
          </a:p>
          <a:p>
            <a:r>
              <a:rPr lang="en-US" dirty="0"/>
              <a:t>Track Policy and MRPS changes</a:t>
            </a:r>
          </a:p>
          <a:p>
            <a:endParaRPr lang="en-US" dirty="0"/>
          </a:p>
          <a:p>
            <a:r>
              <a:rPr lang="en-US" dirty="0"/>
              <a:t>Around November – December</a:t>
            </a:r>
          </a:p>
          <a:p>
            <a:endParaRPr lang="en-US" dirty="0"/>
          </a:p>
          <a:p>
            <a:r>
              <a:rPr lang="en-US" dirty="0"/>
              <a:t>Same tooling as security contact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70D018-CDA9-8D39-D97D-4BBE146B4E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666BF6-37E3-1DD9-C7C0-636156B5B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check</a:t>
            </a:r>
          </a:p>
        </p:txBody>
      </p:sp>
    </p:spTree>
    <p:extLst>
      <p:ext uri="{BB962C8B-B14F-4D97-AF65-F5344CB8AC3E}">
        <p14:creationId xmlns:p14="http://schemas.microsoft.com/office/powerpoint/2010/main" val="3473771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1DFF1-D658-6584-8D48-24E4265E2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AA4039-6316-EC86-CCFC-A4B0D7D705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4667B6-9CD9-D6EB-234A-BD730409B3E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650B47-A975-78BF-CBE2-E3E2A80264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Strategy – Future plans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81D18D-8343-C4BF-26A1-317D53D993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22D85A3-1127-6E8B-B211-13F2ADC9D8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5321D9-1934-A804-52B8-2A4BFA461F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136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5F93E-2B9E-C3EB-781A-9C63BCC78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199607-4FD1-71DF-8AA5-DF2907486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 Create a Trust Framework. </a:t>
            </a:r>
          </a:p>
          <a:p>
            <a:pPr lvl="1"/>
            <a:r>
              <a:rPr lang="en-GB" dirty="0"/>
              <a:t>Working group to "reverse engineer" </a:t>
            </a:r>
            <a:r>
              <a:rPr lang="en-GB" dirty="0" err="1"/>
              <a:t>eduGAIN</a:t>
            </a:r>
            <a:r>
              <a:rPr lang="en-GB" dirty="0"/>
              <a:t> SAML profile and define whether we need an umbrella for SAML and OIDC requirements. </a:t>
            </a:r>
          </a:p>
          <a:p>
            <a:pPr lvl="1"/>
            <a:endParaRPr lang="en-GB" dirty="0"/>
          </a:p>
          <a:p>
            <a:r>
              <a:rPr lang="en-GB" dirty="0"/>
              <a:t>Consult with community on timeline to introduce individual entity filtering </a:t>
            </a:r>
          </a:p>
          <a:p>
            <a:endParaRPr lang="en-GB" dirty="0"/>
          </a:p>
          <a:p>
            <a:r>
              <a:rPr lang="en-GB" dirty="0"/>
              <a:t>Implement security, privacy and assurance requirements in SAML profile and roadmap for adoption. 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Consider tooling requirements to check and monitor the above. </a:t>
            </a:r>
          </a:p>
          <a:p>
            <a:endParaRPr lang="en-GB" dirty="0"/>
          </a:p>
          <a:p>
            <a:r>
              <a:rPr lang="en-GB" dirty="0"/>
              <a:t>Stakeholder engagement document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59807A-D5F6-B147-A26E-9D4CCF50B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2A77FD5-9043-F621-0195-99B051F02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Strategy – Future plans</a:t>
            </a:r>
          </a:p>
        </p:txBody>
      </p:sp>
    </p:spTree>
    <p:extLst>
      <p:ext uri="{BB962C8B-B14F-4D97-AF65-F5344CB8AC3E}">
        <p14:creationId xmlns:p14="http://schemas.microsoft.com/office/powerpoint/2010/main" val="1992685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A348D8F-4883-F698-E8B7-38962B0631B6}"/>
              </a:ext>
            </a:extLst>
          </p:cNvPr>
          <p:cNvSpPr txBox="1">
            <a:spLocks/>
          </p:cNvSpPr>
          <p:nvPr/>
        </p:nvSpPr>
        <p:spPr>
          <a:xfrm>
            <a:off x="610930" y="2447997"/>
            <a:ext cx="5793498" cy="426330"/>
          </a:xfrm>
          <a:prstGeom prst="rect">
            <a:avLst/>
          </a:prstGeom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Any questions?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C39C7EC-1AC8-7BAD-8633-820FEC8D5523}"/>
              </a:ext>
            </a:extLst>
          </p:cNvPr>
          <p:cNvSpPr txBox="1">
            <a:spLocks/>
          </p:cNvSpPr>
          <p:nvPr/>
        </p:nvSpPr>
        <p:spPr>
          <a:xfrm>
            <a:off x="555228" y="1852204"/>
            <a:ext cx="5981102" cy="76552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41414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solidFill>
                  <a:schemeClr val="accent4"/>
                </a:solidFill>
              </a:rPr>
              <a:t>Thank you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0F9C187A-2B08-31D4-7F63-BFCF807A1155}"/>
              </a:ext>
            </a:extLst>
          </p:cNvPr>
          <p:cNvSpPr txBox="1">
            <a:spLocks/>
          </p:cNvSpPr>
          <p:nvPr/>
        </p:nvSpPr>
        <p:spPr>
          <a:xfrm>
            <a:off x="610930" y="3470165"/>
            <a:ext cx="3795964" cy="2631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b="0" kern="1200" baseline="0">
                <a:solidFill>
                  <a:srgbClr val="E3B4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18355E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70562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9DA17-39F8-7ACB-0351-4434A374D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D45BA-834D-FADA-B89F-17BBF5B1D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r>
              <a:rPr lang="en-US" sz="1800" dirty="0"/>
              <a:t>Enhance Trust </a:t>
            </a:r>
          </a:p>
          <a:p>
            <a:endParaRPr lang="en-US" sz="1800" dirty="0"/>
          </a:p>
          <a:p>
            <a:r>
              <a:rPr lang="en-US" sz="1800" dirty="0"/>
              <a:t>Security contact</a:t>
            </a:r>
          </a:p>
          <a:p>
            <a:endParaRPr lang="en-US" sz="1800" dirty="0"/>
          </a:p>
          <a:p>
            <a:r>
              <a:rPr lang="en-US" sz="1800" dirty="0"/>
              <a:t>Annual check</a:t>
            </a:r>
          </a:p>
          <a:p>
            <a:endParaRPr lang="en-US" sz="1800" dirty="0"/>
          </a:p>
          <a:p>
            <a:r>
              <a:rPr lang="en-US" sz="1800" dirty="0"/>
              <a:t>Future plans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716F82-4C3E-1235-649F-41F68FF6E5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8E9C84-42AB-D816-3B84-1400A842E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Agenda</a:t>
            </a:r>
          </a:p>
        </p:txBody>
      </p:sp>
      <p:pic>
        <p:nvPicPr>
          <p:cNvPr id="4" name="Picture 3" descr="A qr code with a black background&#10;&#10;AI-generated content may be incorrect.">
            <a:extLst>
              <a:ext uri="{FF2B5EF4-FFF2-40B4-BE49-F238E27FC236}">
                <a16:creationId xmlns:a16="http://schemas.microsoft.com/office/drawing/2014/main" id="{59E7C784-4265-E809-EEE8-B140D354D6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152" y="822021"/>
            <a:ext cx="2417894" cy="262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15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5E9B8-D3AC-23B2-1B0C-1CF5D1290A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4B525C-7377-C69F-3CC0-538D5AFAF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r>
              <a:rPr lang="en-GB" dirty="0"/>
              <a:t>During 2023 there was an </a:t>
            </a:r>
            <a:r>
              <a:rPr lang="en-GB" dirty="0" err="1"/>
              <a:t>eduGAIN</a:t>
            </a:r>
            <a:r>
              <a:rPr lang="en-GB" dirty="0"/>
              <a:t> working group looking in to the future of </a:t>
            </a:r>
            <a:r>
              <a:rPr lang="en-GB" dirty="0" err="1"/>
              <a:t>eduGAIN</a:t>
            </a:r>
            <a:r>
              <a:rPr lang="en-GB" dirty="0"/>
              <a:t> and where we want to go</a:t>
            </a:r>
            <a:endParaRPr lang="en-GB" sz="1800" dirty="0"/>
          </a:p>
          <a:p>
            <a:endParaRPr lang="en-GB" sz="1800" dirty="0"/>
          </a:p>
          <a:p>
            <a:r>
              <a:rPr lang="en-GB" dirty="0"/>
              <a:t>One of the results in the report was we need to enhance Trust in </a:t>
            </a:r>
            <a:r>
              <a:rPr lang="en-GB" dirty="0" err="1"/>
              <a:t>eduGAIN</a:t>
            </a:r>
            <a:r>
              <a:rPr lang="en-GB" dirty="0"/>
              <a:t>, but how?</a:t>
            </a:r>
            <a:endParaRPr lang="en-GB" sz="1800" dirty="0"/>
          </a:p>
          <a:p>
            <a:endParaRPr lang="en-GB" dirty="0"/>
          </a:p>
          <a:p>
            <a:r>
              <a:rPr lang="en-GB" dirty="0"/>
              <a:t>The </a:t>
            </a:r>
            <a:r>
              <a:rPr lang="en-GB" dirty="0" err="1"/>
              <a:t>eduGAIN</a:t>
            </a:r>
            <a:r>
              <a:rPr lang="en-GB" dirty="0"/>
              <a:t> SC chair, vice chair, the </a:t>
            </a:r>
            <a:r>
              <a:rPr lang="en-GB" dirty="0" err="1"/>
              <a:t>eduGAIN</a:t>
            </a:r>
            <a:r>
              <a:rPr lang="en-GB" dirty="0"/>
              <a:t> secretariat and the T&amp;I WP leaders of the GN5-2 project prepare policy discussions for the Steering Committee</a:t>
            </a:r>
            <a:endParaRPr lang="en-GB" sz="1800" dirty="0"/>
          </a:p>
          <a:p>
            <a:endParaRPr lang="en-GB" sz="1800" dirty="0"/>
          </a:p>
          <a:p>
            <a:r>
              <a:rPr lang="en-GB" dirty="0"/>
              <a:t>During 2024-25 the SC has discussed how to enhance trust</a:t>
            </a:r>
            <a:endParaRPr lang="en-GB" sz="1800" dirty="0"/>
          </a:p>
          <a:p>
            <a:endParaRPr 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032FD1-3CB4-4D72-5E53-DA0566B2C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3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943BC8-5A18-8BC8-9801-BB6C793F1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 err="1"/>
              <a:t>eduGAIN</a:t>
            </a:r>
            <a:r>
              <a:rPr lang="en-US" dirty="0"/>
              <a:t> Futures whitepaper</a:t>
            </a:r>
          </a:p>
        </p:txBody>
      </p:sp>
    </p:spTree>
    <p:extLst>
      <p:ext uri="{BB962C8B-B14F-4D97-AF65-F5344CB8AC3E}">
        <p14:creationId xmlns:p14="http://schemas.microsoft.com/office/powerpoint/2010/main" val="2700391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B5DF2-4227-DDE4-799C-9A684B1D7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D2D307-74DD-828B-5322-5D8D6A3FB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1" y="964417"/>
            <a:ext cx="6598990" cy="33570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eduGAIN</a:t>
            </a:r>
            <a:r>
              <a:rPr lang="en-GB" dirty="0"/>
              <a:t> connects research and education identity federations through the delivery of a metadata exchange point and foundational trust framework. 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This creates the ability for organisations to connect to international services without the need to join multiple identity federations and facilitates resource access for the Research and Education community in a secure, and privacy-preserving manner.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BBE92C-11D7-0F24-4406-126F226866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8B2AE41-AB1F-4AF0-EC99-27C39AACE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Strategy – Mission Statement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B3933ED-6E3B-F21E-C637-4A6FF0BDF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10097" y="827389"/>
            <a:ext cx="1579342" cy="157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74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FAD32-83CD-6948-8E29-B09469FA8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900F97-BF92-E4D1-B9E3-264399E18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0448" y="964417"/>
            <a:ext cx="6598990" cy="3357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To be the globally trusted infrastructure for Research and Education identity federations. </a:t>
            </a:r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To reach this goal, </a:t>
            </a:r>
            <a:r>
              <a:rPr lang="en-GB" dirty="0" err="1"/>
              <a:t>eduGAIN</a:t>
            </a:r>
            <a:r>
              <a:rPr lang="en-GB" dirty="0"/>
              <a:t> will provide authentic, accurate and interoperable metadata and extend its trust framework to enable secure, trustworthy and fit for purpose international federated transactions.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175D5A-E886-B1E3-26B8-9873859728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215487-3E48-5E77-E128-4F9959D04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Strategy – Vision Statement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60759A7-70E3-0C88-E5F2-12BA0331F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0201" y="2753710"/>
            <a:ext cx="1422461" cy="142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0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D31BD-4E50-0A8B-81F3-FFC6CD20B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CC08D1-68CD-DD52-BD94-9E4D91677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r>
              <a:rPr lang="en-US" sz="1800" dirty="0"/>
              <a:t>Open standards</a:t>
            </a:r>
          </a:p>
          <a:p>
            <a:r>
              <a:rPr lang="en-US" sz="1800" dirty="0"/>
              <a:t>Transparency</a:t>
            </a:r>
          </a:p>
          <a:p>
            <a:r>
              <a:rPr lang="en-US" sz="1800" dirty="0"/>
              <a:t>Digital equity</a:t>
            </a:r>
          </a:p>
          <a:p>
            <a:r>
              <a:rPr lang="en-US" sz="1800" dirty="0"/>
              <a:t>Neutrality</a:t>
            </a:r>
          </a:p>
          <a:p>
            <a:r>
              <a:rPr lang="en-US" sz="1800" dirty="0"/>
              <a:t>Trust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7643EE-0711-735A-4820-A9AF14CF01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6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2FA353-EA9E-2992-A4D6-036390CD1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Strategy – Core values</a:t>
            </a:r>
          </a:p>
        </p:txBody>
      </p:sp>
    </p:spTree>
    <p:extLst>
      <p:ext uri="{BB962C8B-B14F-4D97-AF65-F5344CB8AC3E}">
        <p14:creationId xmlns:p14="http://schemas.microsoft.com/office/powerpoint/2010/main" val="2923343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B7607-4150-743E-6048-03ECA3EA4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1DF5D8-7FAA-503B-06F5-CAB68421E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pPr marL="342900" indent="-342900" fontAlgn="base">
              <a:buFont typeface="+mj-lt"/>
              <a:buAutoNum type="arabicPeriod"/>
            </a:pPr>
            <a:r>
              <a:rPr lang="en-GB" dirty="0" err="1"/>
              <a:t>eduGAIN</a:t>
            </a:r>
            <a:r>
              <a:rPr lang="en-GB" dirty="0"/>
              <a:t> is seen as a trustworthy framework, meeting the basic standards of security, authenticity, accuracy and interoperability expected within single sign-on transactions as defined in the REFEDS Baseline Expectations. 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 err="1"/>
              <a:t>eduGAIN</a:t>
            </a:r>
            <a:r>
              <a:rPr lang="en-GB" dirty="0"/>
              <a:t> holds its member federations to the same standards as itself and each other. 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 err="1"/>
              <a:t>eduGAIN</a:t>
            </a:r>
            <a:r>
              <a:rPr lang="en-GB" dirty="0"/>
              <a:t> is representative of the trust and identity needs of the global Research and Education community. 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 err="1"/>
              <a:t>eduGAIN</a:t>
            </a:r>
            <a:r>
              <a:rPr lang="en-GB" dirty="0"/>
              <a:t> provides its members with tools and services that help them meet the success factors defined above.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 err="1"/>
              <a:t>eduGAIN</a:t>
            </a:r>
            <a:r>
              <a:rPr lang="en-GB" dirty="0"/>
              <a:t> members are fully engaged in service governance and development in a clear and transparent process.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29D400-13A9-4E0B-B8FB-30D25565E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7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1E6467C-E7FB-033A-B101-88D596B93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Strategy – Success factors</a:t>
            </a:r>
          </a:p>
        </p:txBody>
      </p:sp>
    </p:spTree>
    <p:extLst>
      <p:ext uri="{BB962C8B-B14F-4D97-AF65-F5344CB8AC3E}">
        <p14:creationId xmlns:p14="http://schemas.microsoft.com/office/powerpoint/2010/main" val="123255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20113-7F15-AA07-A3C6-28599DF99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04E974-C426-5496-892C-412828B92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200" y="964417"/>
            <a:ext cx="8439238" cy="3357062"/>
          </a:xfrm>
        </p:spPr>
        <p:txBody>
          <a:bodyPr>
            <a:normAutofit/>
          </a:bodyPr>
          <a:lstStyle/>
          <a:p>
            <a:pPr marL="342900" indent="-342900" fontAlgn="base">
              <a:buFont typeface="+mj-lt"/>
              <a:buAutoNum type="arabicPeriod"/>
            </a:pPr>
            <a:r>
              <a:rPr lang="en-GB" dirty="0"/>
              <a:t>Improve the consistency and reliability of information held about identity federations to meet authenticity, accuracy, and security requirements. 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/>
              <a:t>Improve the interoperability between and across identity federations.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/>
              <a:t>Improve the baseline standards for security, data protection and assurance across all entities published to </a:t>
            </a:r>
            <a:r>
              <a:rPr lang="en-GB" dirty="0" err="1"/>
              <a:t>eduGAIN</a:t>
            </a:r>
            <a:r>
              <a:rPr lang="en-GB" dirty="0"/>
              <a:t>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/>
              <a:t>Decrease the number of non-compliant entities in </a:t>
            </a:r>
            <a:r>
              <a:rPr lang="en-GB" dirty="0" err="1"/>
              <a:t>eduGAIN</a:t>
            </a:r>
            <a:r>
              <a:rPr lang="en-GB" dirty="0"/>
              <a:t> and take action against compliance issues. 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/>
              <a:t>Provide greater transparency and clarity to consumers of federation metadata as to the expected level of assurance and compliance of entities. 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/>
              <a:t>Ensure that core </a:t>
            </a:r>
            <a:r>
              <a:rPr lang="en-GB" dirty="0" err="1"/>
              <a:t>eduGAIN</a:t>
            </a:r>
            <a:r>
              <a:rPr lang="en-GB" dirty="0"/>
              <a:t> operations are maintained, resourced and appropriately funded and able to operate in a resilient manner.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GB" dirty="0"/>
              <a:t>Ensure that </a:t>
            </a:r>
            <a:r>
              <a:rPr lang="en-GB" dirty="0" err="1"/>
              <a:t>eduGAIN</a:t>
            </a:r>
            <a:r>
              <a:rPr lang="en-GB" dirty="0"/>
              <a:t> policies and processes are fit for purpose and enforced.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48A4EC-3586-5C5E-105E-989142BBB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2039" y="4633780"/>
            <a:ext cx="2057400" cy="274637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E7CA0F2-EE66-4F60-8C00-E0BE38E7AEC5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095278-547B-D202-ACD7-D4C9E44E2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201" y="131562"/>
            <a:ext cx="8439238" cy="695826"/>
          </a:xfrm>
        </p:spPr>
        <p:txBody>
          <a:bodyPr anchor="ctr">
            <a:normAutofit/>
          </a:bodyPr>
          <a:lstStyle/>
          <a:p>
            <a:r>
              <a:rPr lang="en-US" dirty="0"/>
              <a:t>Strategy – Goals</a:t>
            </a:r>
          </a:p>
        </p:txBody>
      </p:sp>
    </p:spTree>
    <p:extLst>
      <p:ext uri="{BB962C8B-B14F-4D97-AF65-F5344CB8AC3E}">
        <p14:creationId xmlns:p14="http://schemas.microsoft.com/office/powerpoint/2010/main" val="3211324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5F66F-CEAE-F970-9477-AFDBEA284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F727118-F661-0FAD-7986-25D83442AE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8E9D46-2298-0687-70CF-28E6F73BE0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93C383-E3D9-F0AF-23BB-DE5A79E28A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Security contacts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2E9508-7750-A995-349C-F3DD86C985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4DA020-D6A3-5A0F-1F5D-9D8CEE77C3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B0BBC-F949-9E27-7957-40ADC4CB4E9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86600" y="4633913"/>
            <a:ext cx="2057400" cy="274637"/>
          </a:xfrm>
        </p:spPr>
        <p:txBody>
          <a:bodyPr/>
          <a:lstStyle/>
          <a:p>
            <a:fld id="{9E7CA0F2-EE66-4F60-8C00-E0BE38E7AEC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84254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e7019c98-23ef-46f8-8434-cfd3a3bc7393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10781</TotalTime>
  <Words>1031</Words>
  <Application>Microsoft Macintosh PowerPoint</Application>
  <PresentationFormat>On-screen Show (16:9)</PresentationFormat>
  <Paragraphs>158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Roboto</vt:lpstr>
      <vt:lpstr>GEANT Association</vt:lpstr>
      <vt:lpstr>PowerPoint Presentation</vt:lpstr>
      <vt:lpstr>Agenda</vt:lpstr>
      <vt:lpstr>eduGAIN Futures whitepaper</vt:lpstr>
      <vt:lpstr>Strategy – Mission Statement</vt:lpstr>
      <vt:lpstr>Strategy – Vision Statement</vt:lpstr>
      <vt:lpstr>Strategy – Core values</vt:lpstr>
      <vt:lpstr>Strategy – Success factors</vt:lpstr>
      <vt:lpstr>Strategy – Goals</vt:lpstr>
      <vt:lpstr>PowerPoint Presentation</vt:lpstr>
      <vt:lpstr>Federation Security Contacts</vt:lpstr>
      <vt:lpstr>eduGAIN Participants Security Contact - principles</vt:lpstr>
      <vt:lpstr>eduGAIN Participants Security Contact - details</vt:lpstr>
      <vt:lpstr>eduGAIN Participants Security Contact - deployment</vt:lpstr>
      <vt:lpstr>eduGAIN Participants Security Contact - future plans</vt:lpstr>
      <vt:lpstr>PowerPoint Presentation</vt:lpstr>
      <vt:lpstr>Annual check</vt:lpstr>
      <vt:lpstr>PowerPoint Presentation</vt:lpstr>
      <vt:lpstr>Strategy – Future plans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Casper Dreef</cp:lastModifiedBy>
  <cp:revision>172</cp:revision>
  <dcterms:created xsi:type="dcterms:W3CDTF">2015-04-29T14:13:57Z</dcterms:created>
  <dcterms:modified xsi:type="dcterms:W3CDTF">2025-06-17T07:34:23Z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